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2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C15-28A3-4256-87DD-BDBFFFBE4F7C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AA3C-DAB0-4AE3-B79A-0B03DDB9CFC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2FC15-28A3-4256-87DD-BDBFFFBE4F7C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CAA3C-DAB0-4AE3-B79A-0B03DDB9CFC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Free assets and free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Agenda item 3d</a:t>
            </a:r>
          </a:p>
          <a:p>
            <a:r>
              <a:rPr lang="it-IT" dirty="0"/>
              <a:t>Advisory Expert Group</a:t>
            </a:r>
          </a:p>
          <a:p>
            <a:r>
              <a:rPr lang="it-IT" dirty="0"/>
              <a:t>27-29 November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Free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Note linkage to other agenda points...</a:t>
            </a:r>
          </a:p>
          <a:p>
            <a:pPr lvl="1"/>
            <a:r>
              <a:rPr lang="it-IT" dirty="0"/>
              <a:t>Satellite framework on the digital economy</a:t>
            </a:r>
          </a:p>
          <a:p>
            <a:pPr lvl="1"/>
            <a:r>
              <a:rPr lang="it-IT" dirty="0"/>
              <a:t>Price and volume</a:t>
            </a:r>
          </a:p>
          <a:p>
            <a:pPr lvl="1"/>
            <a:r>
              <a:rPr lang="it-IT" dirty="0"/>
              <a:t>Role of data (barter-type transactions)</a:t>
            </a:r>
          </a:p>
          <a:p>
            <a:r>
              <a:rPr lang="it-IT" dirty="0"/>
              <a:t>Two main aspects to be considered:</a:t>
            </a:r>
          </a:p>
          <a:p>
            <a:pPr lvl="1"/>
            <a:r>
              <a:rPr lang="it-IT" dirty="0"/>
              <a:t>How to represent free services</a:t>
            </a:r>
          </a:p>
          <a:p>
            <a:pPr lvl="1"/>
            <a:r>
              <a:rPr lang="it-IT" dirty="0"/>
              <a:t>How to value free services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How to represent free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AEG discussion in 2016 considered three main options:</a:t>
            </a:r>
          </a:p>
          <a:p>
            <a:pPr lvl="1"/>
            <a:r>
              <a:rPr lang="it-IT" dirty="0"/>
              <a:t>Impute additional output, consumed by households, with current transfer (D75)</a:t>
            </a:r>
          </a:p>
          <a:p>
            <a:pPr lvl="1"/>
            <a:r>
              <a:rPr lang="it-IT" dirty="0"/>
              <a:t>Impute final consumption for corporations (advertisers)</a:t>
            </a:r>
          </a:p>
          <a:p>
            <a:pPr lvl="1"/>
            <a:r>
              <a:rPr lang="it-IT" dirty="0"/>
              <a:t>Imputed household service (output), barter transacted for services </a:t>
            </a:r>
            <a:r>
              <a:rPr lang="it-IT" dirty="0">
                <a:solidFill>
                  <a:srgbClr val="FF0000"/>
                </a:solidFill>
              </a:rPr>
              <a:t>(&gt;&gt; see data paper</a:t>
            </a:r>
            <a:r>
              <a:rPr lang="it-IT" dirty="0"/>
              <a:t>)</a:t>
            </a:r>
          </a:p>
          <a:p>
            <a:r>
              <a:rPr lang="it-IT" dirty="0"/>
              <a:t>AEG “</a:t>
            </a:r>
            <a:r>
              <a:rPr lang="en-US" dirty="0"/>
              <a:t>did not support the proposed imputation of additional consumption of free media services, but would support further research on how to provide additional information on the </a:t>
            </a:r>
            <a:r>
              <a:rPr lang="it-IT" dirty="0"/>
              <a:t>internet (digital) economy.”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How to value free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Several options considered:</a:t>
            </a:r>
          </a:p>
          <a:p>
            <a:pPr lvl="1"/>
            <a:r>
              <a:rPr lang="it-IT" dirty="0"/>
              <a:t>Cost of provision of services</a:t>
            </a:r>
          </a:p>
          <a:p>
            <a:pPr lvl="1"/>
            <a:r>
              <a:rPr lang="it-IT" dirty="0"/>
              <a:t>Revenues associated with free services</a:t>
            </a:r>
          </a:p>
          <a:p>
            <a:pPr lvl="1"/>
            <a:r>
              <a:rPr lang="it-IT" dirty="0"/>
              <a:t>Value to consumers of free services</a:t>
            </a:r>
          </a:p>
          <a:p>
            <a:r>
              <a:rPr lang="it-IT" dirty="0"/>
              <a:t>In practice research has focused on first two options – hard data vs collection of subjective consumer values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Free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Examples include software (Linux, R...) and originals (Wikipedia)</a:t>
            </a:r>
          </a:p>
          <a:p>
            <a:r>
              <a:rPr lang="it-IT" dirty="0"/>
              <a:t>Sum of costs approach (or costs to recreate) vs value to consumers (willingness to pay) </a:t>
            </a:r>
            <a:r>
              <a:rPr lang="it-IT" dirty="0">
                <a:solidFill>
                  <a:srgbClr val="FF0000"/>
                </a:solidFill>
              </a:rPr>
              <a:t>(&gt;&gt; see paper on measuring economic welfare</a:t>
            </a:r>
            <a:r>
              <a:rPr lang="it-IT" dirty="0"/>
              <a:t>)</a:t>
            </a:r>
          </a:p>
          <a:p>
            <a:r>
              <a:rPr lang="it-IT" dirty="0"/>
              <a:t>Research into how to measure sum of costs; charateristics of assets and time/level of labour input to produce them</a:t>
            </a:r>
          </a:p>
          <a:p>
            <a:r>
              <a:rPr lang="it-IT" dirty="0"/>
              <a:t>Complications:</a:t>
            </a:r>
          </a:p>
          <a:p>
            <a:pPr lvl="1"/>
            <a:r>
              <a:rPr lang="it-IT"/>
              <a:t> Development </a:t>
            </a:r>
            <a:r>
              <a:rPr lang="it-IT" dirty="0"/>
              <a:t>of ‘free assets’ for commercial gain</a:t>
            </a:r>
          </a:p>
          <a:p>
            <a:pPr lvl="1"/>
            <a:r>
              <a:rPr lang="it-IT" dirty="0"/>
              <a:t>Location of the assets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265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Free assets and free services</vt:lpstr>
      <vt:lpstr>Free services</vt:lpstr>
      <vt:lpstr>How to represent free services</vt:lpstr>
      <vt:lpstr>How to value free services</vt:lpstr>
      <vt:lpstr>Free assets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the ISWGNA Task Force – Research Agenda</dc:title>
  <dc:creator/>
  <cp:lastModifiedBy>Phyo Ba Kyu</cp:lastModifiedBy>
  <cp:revision>18</cp:revision>
  <dcterms:created xsi:type="dcterms:W3CDTF">2018-11-25T14:37:39Z</dcterms:created>
  <dcterms:modified xsi:type="dcterms:W3CDTF">2018-12-04T19:35:38Z</dcterms:modified>
</cp:coreProperties>
</file>