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handoutMasterIdLst>
    <p:handoutMasterId r:id="rId22"/>
  </p:handoutMasterIdLst>
  <p:sldIdLst>
    <p:sldId id="330" r:id="rId2"/>
    <p:sldId id="368" r:id="rId3"/>
    <p:sldId id="302" r:id="rId4"/>
    <p:sldId id="353" r:id="rId5"/>
    <p:sldId id="356" r:id="rId6"/>
    <p:sldId id="357" r:id="rId7"/>
    <p:sldId id="354" r:id="rId8"/>
    <p:sldId id="351" r:id="rId9"/>
    <p:sldId id="359" r:id="rId10"/>
    <p:sldId id="360" r:id="rId11"/>
    <p:sldId id="362" r:id="rId12"/>
    <p:sldId id="352" r:id="rId13"/>
    <p:sldId id="361" r:id="rId14"/>
    <p:sldId id="355" r:id="rId15"/>
    <p:sldId id="363" r:id="rId16"/>
    <p:sldId id="364" r:id="rId17"/>
    <p:sldId id="365" r:id="rId18"/>
    <p:sldId id="369" r:id="rId19"/>
    <p:sldId id="272" r:id="rId20"/>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ent Moulton" initials="BM" lastIdx="5" clrIdx="0">
    <p:extLst/>
  </p:cmAuthor>
  <p:cmAuthor id="2" name="VAN DE VEN Peter" initials="VDVP"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8757" autoAdjust="0"/>
  </p:normalViewPr>
  <p:slideViewPr>
    <p:cSldViewPr>
      <p:cViewPr varScale="1">
        <p:scale>
          <a:sx n="107" d="100"/>
          <a:sy n="107" d="100"/>
        </p:scale>
        <p:origin x="1050" y="102"/>
      </p:cViewPr>
      <p:guideLst>
        <p:guide orient="horz" pos="2160"/>
        <p:guide pos="2880"/>
      </p:guideLst>
    </p:cSldViewPr>
  </p:slideViewPr>
  <p:outlineViewPr>
    <p:cViewPr>
      <p:scale>
        <a:sx n="33" d="100"/>
        <a:sy n="33" d="100"/>
      </p:scale>
      <p:origin x="0" y="987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fld id="{629ADA39-3FD0-44E0-9A6B-6F461EE53D0F}" type="datetimeFigureOut">
              <a:rPr lang="en-GB" smtClean="0"/>
              <a:t>21/11/2018</a:t>
            </a:fld>
            <a:endParaRPr lang="en-GB"/>
          </a:p>
        </p:txBody>
      </p:sp>
      <p:sp>
        <p:nvSpPr>
          <p:cNvPr id="4" name="Footer Placeholder 3"/>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fld id="{2E4D243A-1657-43D3-AB4F-FCD614B67D96}" type="slidenum">
              <a:rPr lang="en-GB" smtClean="0"/>
              <a:t>‹#›</a:t>
            </a:fld>
            <a:endParaRPr lang="en-GB"/>
          </a:p>
        </p:txBody>
      </p:sp>
    </p:spTree>
    <p:extLst>
      <p:ext uri="{BB962C8B-B14F-4D97-AF65-F5344CB8AC3E}">
        <p14:creationId xmlns:p14="http://schemas.microsoft.com/office/powerpoint/2010/main" val="2898473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30C665A5-254D-4F39-B780-6EFA9A8ED256}" type="datetimeFigureOut">
              <a:rPr lang="en-GB" smtClean="0"/>
              <a:t>21/11/2018</a:t>
            </a:fld>
            <a:endParaRPr lang="en-GB"/>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126C5C84-7765-48F7-B3F6-2987B2C746E3}" type="slidenum">
              <a:rPr lang="en-GB" smtClean="0"/>
              <a:t>‹#›</a:t>
            </a:fld>
            <a:endParaRPr lang="en-GB"/>
          </a:p>
        </p:txBody>
      </p:sp>
    </p:spTree>
    <p:extLst>
      <p:ext uri="{BB962C8B-B14F-4D97-AF65-F5344CB8AC3E}">
        <p14:creationId xmlns:p14="http://schemas.microsoft.com/office/powerpoint/2010/main" val="2658217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4D75617-1704-467C-A5FF-A6E80373A5AB}" type="slidenum">
              <a:rPr lang="en-US" smtClean="0"/>
              <a:pPr/>
              <a:t>3</a:t>
            </a:fld>
            <a:endParaRPr lang="en-US"/>
          </a:p>
        </p:txBody>
      </p:sp>
    </p:spTree>
    <p:extLst>
      <p:ext uri="{BB962C8B-B14F-4D97-AF65-F5344CB8AC3E}">
        <p14:creationId xmlns:p14="http://schemas.microsoft.com/office/powerpoint/2010/main" val="3326575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4D75617-1704-467C-A5FF-A6E80373A5AB}" type="slidenum">
              <a:rPr lang="en-US" smtClean="0"/>
              <a:pPr/>
              <a:t>8</a:t>
            </a:fld>
            <a:endParaRPr lang="en-US"/>
          </a:p>
        </p:txBody>
      </p:sp>
    </p:spTree>
    <p:extLst>
      <p:ext uri="{BB962C8B-B14F-4D97-AF65-F5344CB8AC3E}">
        <p14:creationId xmlns:p14="http://schemas.microsoft.com/office/powerpoint/2010/main" val="1321249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4D75617-1704-467C-A5FF-A6E80373A5AB}" type="slidenum">
              <a:rPr lang="en-US" smtClean="0"/>
              <a:pPr/>
              <a:t>12</a:t>
            </a:fld>
            <a:endParaRPr lang="en-US"/>
          </a:p>
        </p:txBody>
      </p:sp>
    </p:spTree>
    <p:extLst>
      <p:ext uri="{BB962C8B-B14F-4D97-AF65-F5344CB8AC3E}">
        <p14:creationId xmlns:p14="http://schemas.microsoft.com/office/powerpoint/2010/main" val="3353538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4D75617-1704-467C-A5FF-A6E80373A5AB}" type="slidenum">
              <a:rPr lang="en-US" smtClean="0"/>
              <a:pPr/>
              <a:t>16</a:t>
            </a:fld>
            <a:endParaRPr lang="en-US"/>
          </a:p>
        </p:txBody>
      </p:sp>
    </p:spTree>
    <p:extLst>
      <p:ext uri="{BB962C8B-B14F-4D97-AF65-F5344CB8AC3E}">
        <p14:creationId xmlns:p14="http://schemas.microsoft.com/office/powerpoint/2010/main" val="29106449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a:t>Click to edit Presentation title</a:t>
            </a:r>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a:t>Click to </a:t>
            </a:r>
            <a:r>
              <a:rPr kumimoji="0" lang="fr-FR" dirty="0" err="1"/>
              <a:t>edit</a:t>
            </a:r>
            <a:r>
              <a:rPr kumimoji="0" lang="fr-FR" dirty="0"/>
              <a:t> </a:t>
            </a:r>
            <a:r>
              <a:rPr kumimoji="0" lang="fr-FR" dirty="0" err="1"/>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0CB9D1BC-8618-42CC-A1BA-4F8724741686}" type="datetimeFigureOut">
              <a:rPr lang="en-GB" smtClean="0"/>
              <a:t>21/11/2018</a:t>
            </a:fld>
            <a:endParaRPr lang="en-GB"/>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0CB9D1BC-8618-42CC-A1BA-4F8724741686}" type="datetimeFigureOut">
              <a:rPr lang="en-GB" smtClean="0"/>
              <a:t>21/11/2018</a:t>
            </a:fld>
            <a:endParaRPr lang="en-GB"/>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8990E19F-4AA6-4568-9377-B4CA8D2CA981}" type="slidenum">
              <a:rPr lang="en-GB" smtClean="0"/>
              <a:t>‹#›</a:t>
            </a:fld>
            <a:endParaRPr lang="en-GB"/>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a:t>Click to edit Slide title</a:t>
            </a:r>
            <a:br>
              <a:rPr lang="en-US" dirty="0"/>
            </a:br>
            <a:r>
              <a:rPr lang="en-US" dirty="0"/>
              <a:t>Slide title can be extended to two lines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a:t>Click to edit Section Header title</a:t>
            </a:r>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0CB9D1BC-8618-42CC-A1BA-4F8724741686}" type="datetimeFigureOut">
              <a:rPr lang="en-GB" smtClean="0"/>
              <a:t>21/11/2018</a:t>
            </a:fld>
            <a:endParaRPr lang="en-GB"/>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8990E19F-4AA6-4568-9377-B4CA8D2CA98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Placeholder 1"/>
          <p:cNvSpPr>
            <a:spLocks noGrp="1"/>
          </p:cNvSpPr>
          <p:nvPr>
            <p:ph type="title"/>
          </p:nvPr>
        </p:nvSpPr>
        <p:spPr>
          <a:xfrm>
            <a:off x="1080000" y="237600"/>
            <a:ext cx="7416000" cy="1022400"/>
          </a:xfrm>
          <a:prstGeom prst="rect">
            <a:avLst/>
          </a:prstGeom>
        </p:spPr>
        <p:txBody>
          <a:bodyPr rtlCol="0">
            <a:noAutofit/>
          </a:bodyPr>
          <a:lstStyle/>
          <a:p>
            <a:r>
              <a:rPr lang="en-US"/>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C061B74D-A0C1-47D9-8B4B-DFE9A174D65E}" type="datetime1">
              <a:rPr lang="en-US"/>
              <a:pPr>
                <a:defRPr/>
              </a:pPr>
              <a:t>21/11/2018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79D7F5-9D83-4C99-8196-0BBF2D619C77}" type="slidenum">
              <a:rPr lang="en-US"/>
              <a:pPr>
                <a:defRPr/>
              </a:pPr>
              <a:t>‹#›</a:t>
            </a:fld>
            <a:endParaRPr lang="en-US"/>
          </a:p>
        </p:txBody>
      </p:sp>
    </p:spTree>
    <p:extLst>
      <p:ext uri="{BB962C8B-B14F-4D97-AF65-F5344CB8AC3E}">
        <p14:creationId xmlns:p14="http://schemas.microsoft.com/office/powerpoint/2010/main" val="3955658374"/>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a:ln>
                <a:noFill/>
              </a:ln>
              <a:solidFill>
                <a:schemeClr val="tx1"/>
              </a:solidFill>
              <a:effectLst/>
              <a:latin typeface="Helvetica 65 Medium" pitchFamily="34" charset="0"/>
            </a:endParaRPr>
          </a:p>
        </p:txBody>
      </p:sp>
      <p:pic>
        <p:nvPicPr>
          <p:cNvPr id="24" name="Image 7"/>
          <p:cNvPicPr>
            <a:picLocks noChangeAspect="1"/>
          </p:cNvPicPr>
          <p:nvPr/>
        </p:nvPicPr>
        <p:blipFill>
          <a:blip r:embed="rId7"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a:t>Click to edit Slide title</a:t>
            </a:r>
            <a:br>
              <a:rPr lang="en-US" dirty="0"/>
            </a:br>
            <a:r>
              <a:rPr lang="en-US" dirty="0"/>
              <a:t>Slide title can be extended to two lines</a:t>
            </a:r>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0CB9D1BC-8618-42CC-A1BA-4F8724741686}" type="datetimeFigureOut">
              <a:rPr lang="en-GB" smtClean="0"/>
              <a:t>21/11/2018</a:t>
            </a:fld>
            <a:endParaRPr lang="en-GB"/>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8990E19F-4AA6-4568-9377-B4CA8D2CA98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1483767"/>
            <a:ext cx="6768752" cy="1823576"/>
          </a:xfrm>
        </p:spPr>
        <p:txBody>
          <a:bodyPr/>
          <a:lstStyle/>
          <a:p>
            <a:r>
              <a:rPr lang="en-GB" sz="3200" b="1" dirty="0"/>
              <a:t>Recording and measuring data in the system of national accounts</a:t>
            </a:r>
            <a:endParaRPr lang="en-GB" dirty="0"/>
          </a:p>
        </p:txBody>
      </p:sp>
      <p:sp>
        <p:nvSpPr>
          <p:cNvPr id="3" name="Subtitle 2"/>
          <p:cNvSpPr>
            <a:spLocks noGrp="1"/>
          </p:cNvSpPr>
          <p:nvPr>
            <p:ph type="subTitle" idx="1"/>
          </p:nvPr>
        </p:nvSpPr>
        <p:spPr>
          <a:xfrm>
            <a:off x="467544" y="4365104"/>
            <a:ext cx="6624736" cy="2246769"/>
          </a:xfrm>
        </p:spPr>
        <p:txBody>
          <a:bodyPr/>
          <a:lstStyle/>
          <a:p>
            <a:pPr>
              <a:lnSpc>
                <a:spcPct val="100000"/>
              </a:lnSpc>
            </a:pPr>
            <a:r>
              <a:rPr lang="en-GB" sz="2000" b="1" dirty="0"/>
              <a:t>Meeting of the Advisory Expert Group (AEG)             on National Accounts</a:t>
            </a:r>
          </a:p>
          <a:p>
            <a:pPr>
              <a:lnSpc>
                <a:spcPct val="100000"/>
              </a:lnSpc>
            </a:pPr>
            <a:r>
              <a:rPr lang="en-GB" sz="2000" b="1" dirty="0"/>
              <a:t>Luxembourg, November 27 – 29, 2018</a:t>
            </a:r>
          </a:p>
          <a:p>
            <a:pPr>
              <a:lnSpc>
                <a:spcPct val="100000"/>
              </a:lnSpc>
            </a:pPr>
            <a:endParaRPr lang="en-GB" sz="2000" b="1" dirty="0"/>
          </a:p>
          <a:p>
            <a:pPr>
              <a:lnSpc>
                <a:spcPct val="100000"/>
              </a:lnSpc>
            </a:pPr>
            <a:endParaRPr lang="en-GB" sz="2000" b="1" dirty="0"/>
          </a:p>
          <a:p>
            <a:pPr>
              <a:lnSpc>
                <a:spcPct val="100000"/>
              </a:lnSpc>
            </a:pPr>
            <a:r>
              <a:rPr lang="en-GB" sz="2000" b="1" dirty="0"/>
              <a:t>Peter van de </a:t>
            </a:r>
            <a:r>
              <a:rPr lang="en-GB" sz="2000" b="1" dirty="0" err="1"/>
              <a:t>Ven</a:t>
            </a:r>
            <a:endParaRPr lang="en-GB" sz="2000" b="1" dirty="0"/>
          </a:p>
          <a:p>
            <a:pPr>
              <a:lnSpc>
                <a:spcPct val="100000"/>
              </a:lnSpc>
            </a:pPr>
            <a:r>
              <a:rPr lang="en-GB" sz="2000" b="1" dirty="0"/>
              <a:t>Head of National Accounts, OECD</a:t>
            </a:r>
          </a:p>
        </p:txBody>
      </p:sp>
    </p:spTree>
    <p:extLst>
      <p:ext uri="{BB962C8B-B14F-4D97-AF65-F5344CB8AC3E}">
        <p14:creationId xmlns:p14="http://schemas.microsoft.com/office/powerpoint/2010/main" val="510870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7A029E-DBE5-4CC8-A278-B8766177AC00}"/>
              </a:ext>
            </a:extLst>
          </p:cNvPr>
          <p:cNvSpPr>
            <a:spLocks noGrp="1"/>
          </p:cNvSpPr>
          <p:nvPr>
            <p:ph idx="1"/>
          </p:nvPr>
        </p:nvSpPr>
        <p:spPr>
          <a:xfrm>
            <a:off x="467543" y="1521037"/>
            <a:ext cx="7909321" cy="5076315"/>
          </a:xfrm>
        </p:spPr>
        <p:txBody>
          <a:bodyPr>
            <a:normAutofit fontScale="55000" lnSpcReduction="20000"/>
          </a:bodyPr>
          <a:lstStyle/>
          <a:p>
            <a:pPr lvl="0">
              <a:lnSpc>
                <a:spcPct val="120000"/>
              </a:lnSpc>
            </a:pPr>
            <a:r>
              <a:rPr lang="en-GB" sz="3600" b="1" dirty="0">
                <a:solidFill>
                  <a:schemeClr val="tx2"/>
                </a:solidFill>
                <a:latin typeface="+mj-lt"/>
              </a:rPr>
              <a:t>Providing services for free or at very low prices to gather data of users, which are subsequently used to detect behavioural patterns to provide other producers with targeted advertising services, or to offer other services</a:t>
            </a:r>
          </a:p>
          <a:p>
            <a:pPr lvl="1">
              <a:lnSpc>
                <a:spcPct val="120000"/>
              </a:lnSpc>
            </a:pPr>
            <a:r>
              <a:rPr lang="en-GB" sz="2900" dirty="0">
                <a:latin typeface="+mj-lt"/>
              </a:rPr>
              <a:t>Google Ads, Facebook</a:t>
            </a:r>
          </a:p>
          <a:p>
            <a:pPr lvl="1">
              <a:lnSpc>
                <a:spcPct val="120000"/>
              </a:lnSpc>
            </a:pPr>
            <a:r>
              <a:rPr lang="en-GB" sz="2900" dirty="0">
                <a:latin typeface="+mj-lt"/>
              </a:rPr>
              <a:t>Using information from payment systems, to provide other services like specialised accounting services, support in taxation and pension arrangements, etc.</a:t>
            </a:r>
          </a:p>
          <a:p>
            <a:pPr lvl="0">
              <a:lnSpc>
                <a:spcPct val="120000"/>
              </a:lnSpc>
            </a:pPr>
            <a:r>
              <a:rPr lang="en-GB" sz="3600" b="1" dirty="0">
                <a:solidFill>
                  <a:schemeClr val="tx2"/>
                </a:solidFill>
                <a:latin typeface="+mj-lt"/>
              </a:rPr>
              <a:t>Using data generated as part of the primary production process, to improve the efficiency of the internal operations and/or to detect behavioural pattern to support own sales</a:t>
            </a:r>
          </a:p>
          <a:p>
            <a:pPr lvl="1">
              <a:lnSpc>
                <a:spcPct val="120000"/>
              </a:lnSpc>
            </a:pPr>
            <a:r>
              <a:rPr lang="en-GB" sz="2900" dirty="0">
                <a:latin typeface="+mj-lt"/>
              </a:rPr>
              <a:t>Amazon using  dynamically generated recommendations</a:t>
            </a:r>
          </a:p>
          <a:p>
            <a:pPr lvl="1">
              <a:lnSpc>
                <a:spcPct val="120000"/>
              </a:lnSpc>
            </a:pPr>
            <a:r>
              <a:rPr lang="en-GB" sz="2900" dirty="0">
                <a:latin typeface="+mj-lt"/>
              </a:rPr>
              <a:t>VISA applying integrated analytics to detect fraudulent transactions</a:t>
            </a:r>
          </a:p>
          <a:p>
            <a:pPr lvl="1">
              <a:lnSpc>
                <a:spcPct val="120000"/>
              </a:lnSpc>
            </a:pPr>
            <a:r>
              <a:rPr lang="en-GB" sz="2900" dirty="0">
                <a:latin typeface="+mj-lt"/>
              </a:rPr>
              <a:t>Car manufacturers using data automatically created and stored by the car’s electronics</a:t>
            </a:r>
          </a:p>
          <a:p>
            <a:pPr>
              <a:lnSpc>
                <a:spcPct val="120000"/>
              </a:lnSpc>
            </a:pPr>
            <a:endParaRPr lang="en-GB" sz="3300" dirty="0">
              <a:latin typeface="+mj-lt"/>
            </a:endParaRPr>
          </a:p>
        </p:txBody>
      </p:sp>
      <p:sp>
        <p:nvSpPr>
          <p:cNvPr id="3" name="Title 2">
            <a:extLst>
              <a:ext uri="{FF2B5EF4-FFF2-40B4-BE49-F238E27FC236}">
                <a16:creationId xmlns:a16="http://schemas.microsoft.com/office/drawing/2014/main" id="{8E307B06-C107-4910-9600-93708C5373EA}"/>
              </a:ext>
            </a:extLst>
          </p:cNvPr>
          <p:cNvSpPr>
            <a:spLocks noGrp="1"/>
          </p:cNvSpPr>
          <p:nvPr>
            <p:ph type="title"/>
          </p:nvPr>
        </p:nvSpPr>
        <p:spPr/>
        <p:txBody>
          <a:bodyPr/>
          <a:lstStyle/>
          <a:p>
            <a:r>
              <a:rPr lang="en-GB" b="1" dirty="0">
                <a:solidFill>
                  <a:schemeClr val="tx2"/>
                </a:solidFill>
              </a:rPr>
              <a:t>Data-driven business models</a:t>
            </a:r>
            <a:endParaRPr lang="en-GB" dirty="0"/>
          </a:p>
        </p:txBody>
      </p:sp>
      <p:sp>
        <p:nvSpPr>
          <p:cNvPr id="4" name="Slide Number Placeholder 3">
            <a:extLst>
              <a:ext uri="{FF2B5EF4-FFF2-40B4-BE49-F238E27FC236}">
                <a16:creationId xmlns:a16="http://schemas.microsoft.com/office/drawing/2014/main" id="{8CA802C4-A411-4131-8303-23E12952F23F}"/>
              </a:ext>
            </a:extLst>
          </p:cNvPr>
          <p:cNvSpPr>
            <a:spLocks noGrp="1"/>
          </p:cNvSpPr>
          <p:nvPr>
            <p:ph type="sldNum" sz="quarter" idx="12"/>
          </p:nvPr>
        </p:nvSpPr>
        <p:spPr/>
        <p:txBody>
          <a:bodyPr/>
          <a:lstStyle/>
          <a:p>
            <a:pPr>
              <a:defRPr/>
            </a:pPr>
            <a:fld id="{BF79D7F5-9D83-4C99-8196-0BBF2D619C77}" type="slidenum">
              <a:rPr lang="en-US" smtClean="0"/>
              <a:pPr>
                <a:defRPr/>
              </a:pPr>
              <a:t>10</a:t>
            </a:fld>
            <a:endParaRPr lang="en-US"/>
          </a:p>
        </p:txBody>
      </p:sp>
    </p:spTree>
    <p:extLst>
      <p:ext uri="{BB962C8B-B14F-4D97-AF65-F5344CB8AC3E}">
        <p14:creationId xmlns:p14="http://schemas.microsoft.com/office/powerpoint/2010/main" val="423881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7A029E-DBE5-4CC8-A278-B8766177AC00}"/>
              </a:ext>
            </a:extLst>
          </p:cNvPr>
          <p:cNvSpPr>
            <a:spLocks noGrp="1"/>
          </p:cNvSpPr>
          <p:nvPr>
            <p:ph idx="1"/>
          </p:nvPr>
        </p:nvSpPr>
        <p:spPr>
          <a:xfrm>
            <a:off x="468000" y="1602000"/>
            <a:ext cx="8064440" cy="5054400"/>
          </a:xfrm>
        </p:spPr>
        <p:txBody>
          <a:bodyPr>
            <a:normAutofit fontScale="55000" lnSpcReduction="20000"/>
          </a:bodyPr>
          <a:lstStyle/>
          <a:p>
            <a:pPr lvl="0">
              <a:lnSpc>
                <a:spcPct val="120000"/>
              </a:lnSpc>
            </a:pPr>
            <a:r>
              <a:rPr lang="en-GB" sz="3600" b="1" dirty="0">
                <a:solidFill>
                  <a:schemeClr val="tx2"/>
                </a:solidFill>
                <a:latin typeface="+mj-lt"/>
              </a:rPr>
              <a:t>Creation of new types of services by using and analysing big data</a:t>
            </a:r>
          </a:p>
          <a:p>
            <a:pPr lvl="1">
              <a:lnSpc>
                <a:spcPct val="120000"/>
              </a:lnSpc>
            </a:pPr>
            <a:r>
              <a:rPr lang="en-GB" sz="2900" dirty="0" err="1">
                <a:latin typeface="+mj-lt"/>
              </a:rPr>
              <a:t>Swarmly</a:t>
            </a:r>
            <a:r>
              <a:rPr lang="en-GB" sz="2900" dirty="0">
                <a:latin typeface="+mj-lt"/>
              </a:rPr>
              <a:t>, a smartphone application where users can share their current location and provide details of their sentiments, after which data are aggregated to  provide a real-time map of popular venues</a:t>
            </a:r>
          </a:p>
          <a:p>
            <a:pPr lvl="1">
              <a:lnSpc>
                <a:spcPct val="120000"/>
              </a:lnSpc>
            </a:pPr>
            <a:r>
              <a:rPr lang="en-GB" sz="2900" dirty="0" err="1">
                <a:latin typeface="+mj-lt"/>
              </a:rPr>
              <a:t>GoSquared</a:t>
            </a:r>
            <a:r>
              <a:rPr lang="en-GB" sz="2900" dirty="0">
                <a:latin typeface="+mj-lt"/>
              </a:rPr>
              <a:t>, </a:t>
            </a:r>
            <a:r>
              <a:rPr lang="en-GB" sz="2900" dirty="0" err="1">
                <a:latin typeface="+mj-lt"/>
              </a:rPr>
              <a:t>Mixpanel</a:t>
            </a:r>
            <a:r>
              <a:rPr lang="en-GB" sz="2900" dirty="0">
                <a:latin typeface="+mj-lt"/>
              </a:rPr>
              <a:t> and </a:t>
            </a:r>
            <a:r>
              <a:rPr lang="en-GB" sz="2900" dirty="0" err="1">
                <a:latin typeface="+mj-lt"/>
              </a:rPr>
              <a:t>Spinnakr</a:t>
            </a:r>
            <a:r>
              <a:rPr lang="en-GB" sz="2900" dirty="0">
                <a:latin typeface="+mj-lt"/>
              </a:rPr>
              <a:t>, which use tracking codes embedded in customers’ websites, and provide analytics through a Web-based dashboard</a:t>
            </a:r>
          </a:p>
          <a:p>
            <a:pPr lvl="0">
              <a:lnSpc>
                <a:spcPct val="120000"/>
              </a:lnSpc>
            </a:pPr>
            <a:r>
              <a:rPr lang="en-GB" sz="3600" b="1" dirty="0">
                <a:solidFill>
                  <a:schemeClr val="tx2"/>
                </a:solidFill>
                <a:latin typeface="+mj-lt"/>
              </a:rPr>
              <a:t>Provision of data-related services, by collecting data from a vast number of different, mostly free, available data sources, normalizing formats and providing access, with revenues from subscription or usage fees (including conducting data analytics)</a:t>
            </a:r>
          </a:p>
          <a:p>
            <a:pPr lvl="1">
              <a:lnSpc>
                <a:spcPct val="120000"/>
              </a:lnSpc>
            </a:pPr>
            <a:r>
              <a:rPr lang="en-GB" sz="2900" dirty="0" err="1">
                <a:latin typeface="+mj-lt"/>
              </a:rPr>
              <a:t>Gnip</a:t>
            </a:r>
            <a:r>
              <a:rPr lang="en-GB" sz="2900" dirty="0">
                <a:latin typeface="+mj-lt"/>
              </a:rPr>
              <a:t> (premium reseller of Twitter data)</a:t>
            </a:r>
          </a:p>
          <a:p>
            <a:pPr lvl="1">
              <a:lnSpc>
                <a:spcPct val="120000"/>
              </a:lnSpc>
            </a:pPr>
            <a:r>
              <a:rPr lang="en-GB" sz="2900" dirty="0">
                <a:latin typeface="+mj-lt"/>
              </a:rPr>
              <a:t>Consultancy services, such as fraud detection services, analytics to improve marketing activities and customer service, or to “simply” increase sales</a:t>
            </a:r>
          </a:p>
          <a:p>
            <a:pPr>
              <a:lnSpc>
                <a:spcPct val="120000"/>
              </a:lnSpc>
            </a:pPr>
            <a:endParaRPr lang="en-GB" sz="3300" dirty="0">
              <a:latin typeface="+mj-lt"/>
            </a:endParaRPr>
          </a:p>
        </p:txBody>
      </p:sp>
      <p:sp>
        <p:nvSpPr>
          <p:cNvPr id="3" name="Title 2">
            <a:extLst>
              <a:ext uri="{FF2B5EF4-FFF2-40B4-BE49-F238E27FC236}">
                <a16:creationId xmlns:a16="http://schemas.microsoft.com/office/drawing/2014/main" id="{8E307B06-C107-4910-9600-93708C5373EA}"/>
              </a:ext>
            </a:extLst>
          </p:cNvPr>
          <p:cNvSpPr>
            <a:spLocks noGrp="1"/>
          </p:cNvSpPr>
          <p:nvPr>
            <p:ph type="title"/>
          </p:nvPr>
        </p:nvSpPr>
        <p:spPr/>
        <p:txBody>
          <a:bodyPr/>
          <a:lstStyle/>
          <a:p>
            <a:r>
              <a:rPr lang="en-GB" b="1" dirty="0">
                <a:solidFill>
                  <a:schemeClr val="tx2"/>
                </a:solidFill>
              </a:rPr>
              <a:t>Data-driven business models</a:t>
            </a:r>
            <a:endParaRPr lang="en-GB" dirty="0"/>
          </a:p>
        </p:txBody>
      </p:sp>
      <p:sp>
        <p:nvSpPr>
          <p:cNvPr id="4" name="Slide Number Placeholder 3">
            <a:extLst>
              <a:ext uri="{FF2B5EF4-FFF2-40B4-BE49-F238E27FC236}">
                <a16:creationId xmlns:a16="http://schemas.microsoft.com/office/drawing/2014/main" id="{8CA802C4-A411-4131-8303-23E12952F23F}"/>
              </a:ext>
            </a:extLst>
          </p:cNvPr>
          <p:cNvSpPr>
            <a:spLocks noGrp="1"/>
          </p:cNvSpPr>
          <p:nvPr>
            <p:ph type="sldNum" sz="quarter" idx="12"/>
          </p:nvPr>
        </p:nvSpPr>
        <p:spPr/>
        <p:txBody>
          <a:bodyPr/>
          <a:lstStyle/>
          <a:p>
            <a:pPr>
              <a:defRPr/>
            </a:pPr>
            <a:fld id="{BF79D7F5-9D83-4C99-8196-0BBF2D619C77}" type="slidenum">
              <a:rPr lang="en-US" smtClean="0"/>
              <a:pPr>
                <a:defRPr/>
              </a:pPr>
              <a:t>11</a:t>
            </a:fld>
            <a:endParaRPr lang="en-US"/>
          </a:p>
        </p:txBody>
      </p:sp>
    </p:spTree>
    <p:extLst>
      <p:ext uri="{BB962C8B-B14F-4D97-AF65-F5344CB8AC3E}">
        <p14:creationId xmlns:p14="http://schemas.microsoft.com/office/powerpoint/2010/main" val="1099030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accent1"/>
          </a:solidFill>
        </p:spPr>
        <p:txBody>
          <a:bodyPr/>
          <a:lstStyle/>
          <a:p>
            <a:pPr marL="0" indent="0" algn="ctr">
              <a:buNone/>
            </a:pPr>
            <a:endParaRPr lang="fr-FR" dirty="0">
              <a:solidFill>
                <a:schemeClr val="bg1"/>
              </a:solidFill>
            </a:endParaRPr>
          </a:p>
          <a:p>
            <a:pPr marL="0" indent="0" algn="ctr">
              <a:buNone/>
            </a:pPr>
            <a:endParaRPr lang="fr-FR" dirty="0">
              <a:solidFill>
                <a:schemeClr val="bg1"/>
              </a:solidFill>
            </a:endParaRPr>
          </a:p>
          <a:p>
            <a:pPr marL="0" indent="0" algn="ctr">
              <a:buNone/>
            </a:pPr>
            <a:endParaRPr lang="fr-FR" dirty="0">
              <a:solidFill>
                <a:schemeClr val="bg1"/>
              </a:solidFill>
            </a:endParaRPr>
          </a:p>
          <a:p>
            <a:pPr marL="0" indent="0" algn="ctr">
              <a:buNone/>
            </a:pPr>
            <a:r>
              <a:rPr lang="en-GB" b="1" dirty="0">
                <a:solidFill>
                  <a:schemeClr val="bg1"/>
                </a:solidFill>
                <a:latin typeface="+mj-lt"/>
              </a:rPr>
              <a:t>Potential for recording and measurement</a:t>
            </a:r>
            <a:endParaRPr lang="en-GB" dirty="0">
              <a:solidFill>
                <a:schemeClr val="bg1"/>
              </a:solidFill>
            </a:endParaRPr>
          </a:p>
        </p:txBody>
      </p:sp>
    </p:spTree>
    <p:extLst>
      <p:ext uri="{BB962C8B-B14F-4D97-AF65-F5344CB8AC3E}">
        <p14:creationId xmlns:p14="http://schemas.microsoft.com/office/powerpoint/2010/main" val="1672118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7A029E-DBE5-4CC8-A278-B8766177AC00}"/>
              </a:ext>
            </a:extLst>
          </p:cNvPr>
          <p:cNvSpPr>
            <a:spLocks noGrp="1"/>
          </p:cNvSpPr>
          <p:nvPr>
            <p:ph idx="1"/>
          </p:nvPr>
        </p:nvSpPr>
        <p:spPr>
          <a:xfrm>
            <a:off x="468000" y="1602000"/>
            <a:ext cx="8064440" cy="4851336"/>
          </a:xfrm>
        </p:spPr>
        <p:txBody>
          <a:bodyPr>
            <a:normAutofit/>
          </a:bodyPr>
          <a:lstStyle/>
          <a:p>
            <a:r>
              <a:rPr lang="en-GB" sz="2700" b="1" dirty="0">
                <a:solidFill>
                  <a:schemeClr val="tx2"/>
                </a:solidFill>
                <a:latin typeface="+mj-lt"/>
              </a:rPr>
              <a:t>“Data only materialises as a non-produced asset, when a market transaction occurs” is being tested by recent developments</a:t>
            </a:r>
          </a:p>
          <a:p>
            <a:r>
              <a:rPr lang="en-GB" sz="2700" dirty="0">
                <a:latin typeface="+mj-lt"/>
              </a:rPr>
              <a:t>Our starting point: </a:t>
            </a:r>
            <a:r>
              <a:rPr lang="en-GB" sz="2700" b="1" dirty="0">
                <a:solidFill>
                  <a:schemeClr val="tx2"/>
                </a:solidFill>
                <a:latin typeface="+mj-lt"/>
              </a:rPr>
              <a:t>arguments for not recognising knowledge creation remain valid</a:t>
            </a:r>
          </a:p>
          <a:p>
            <a:r>
              <a:rPr lang="en-GB" sz="2700" dirty="0">
                <a:latin typeface="+mj-lt"/>
              </a:rPr>
              <a:t>But what to do with </a:t>
            </a:r>
            <a:r>
              <a:rPr lang="en-GB" sz="2700" b="1" dirty="0">
                <a:solidFill>
                  <a:schemeClr val="tx2"/>
                </a:solidFill>
                <a:latin typeface="+mj-lt"/>
              </a:rPr>
              <a:t>barter-type transactions</a:t>
            </a:r>
            <a:r>
              <a:rPr lang="en-GB" sz="2700" dirty="0">
                <a:latin typeface="+mj-lt"/>
              </a:rPr>
              <a:t>, in which “free services” are being traded for data?</a:t>
            </a:r>
          </a:p>
          <a:p>
            <a:r>
              <a:rPr lang="en-GB" sz="2700" dirty="0">
                <a:latin typeface="+mj-lt"/>
              </a:rPr>
              <a:t>Note: not all data captured from households is matched by a provision of services (e.g. data collected by supermarkets) </a:t>
            </a:r>
          </a:p>
        </p:txBody>
      </p:sp>
      <p:sp>
        <p:nvSpPr>
          <p:cNvPr id="3" name="Title 2">
            <a:extLst>
              <a:ext uri="{FF2B5EF4-FFF2-40B4-BE49-F238E27FC236}">
                <a16:creationId xmlns:a16="http://schemas.microsoft.com/office/drawing/2014/main" id="{8E307B06-C107-4910-9600-93708C5373EA}"/>
              </a:ext>
            </a:extLst>
          </p:cNvPr>
          <p:cNvSpPr>
            <a:spLocks noGrp="1"/>
          </p:cNvSpPr>
          <p:nvPr>
            <p:ph type="title"/>
          </p:nvPr>
        </p:nvSpPr>
        <p:spPr/>
        <p:txBody>
          <a:bodyPr/>
          <a:lstStyle/>
          <a:p>
            <a:r>
              <a:rPr lang="en-GB" b="1" dirty="0">
                <a:solidFill>
                  <a:schemeClr val="tx2"/>
                </a:solidFill>
              </a:rPr>
              <a:t>Barter-type of transactions</a:t>
            </a:r>
            <a:endParaRPr lang="en-GB" dirty="0"/>
          </a:p>
        </p:txBody>
      </p:sp>
      <p:sp>
        <p:nvSpPr>
          <p:cNvPr id="4" name="Slide Number Placeholder 3">
            <a:extLst>
              <a:ext uri="{FF2B5EF4-FFF2-40B4-BE49-F238E27FC236}">
                <a16:creationId xmlns:a16="http://schemas.microsoft.com/office/drawing/2014/main" id="{8CA802C4-A411-4131-8303-23E12952F23F}"/>
              </a:ext>
            </a:extLst>
          </p:cNvPr>
          <p:cNvSpPr>
            <a:spLocks noGrp="1"/>
          </p:cNvSpPr>
          <p:nvPr>
            <p:ph type="sldNum" sz="quarter" idx="12"/>
          </p:nvPr>
        </p:nvSpPr>
        <p:spPr/>
        <p:txBody>
          <a:bodyPr/>
          <a:lstStyle/>
          <a:p>
            <a:pPr>
              <a:defRPr/>
            </a:pPr>
            <a:fld id="{BF79D7F5-9D83-4C99-8196-0BBF2D619C77}" type="slidenum">
              <a:rPr lang="en-US" smtClean="0"/>
              <a:pPr>
                <a:defRPr/>
              </a:pPr>
              <a:t>13</a:t>
            </a:fld>
            <a:endParaRPr lang="en-US"/>
          </a:p>
        </p:txBody>
      </p:sp>
    </p:spTree>
    <p:extLst>
      <p:ext uri="{BB962C8B-B14F-4D97-AF65-F5344CB8AC3E}">
        <p14:creationId xmlns:p14="http://schemas.microsoft.com/office/powerpoint/2010/main" val="1237924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7A029E-DBE5-4CC8-A278-B8766177AC00}"/>
              </a:ext>
            </a:extLst>
          </p:cNvPr>
          <p:cNvSpPr>
            <a:spLocks noGrp="1"/>
          </p:cNvSpPr>
          <p:nvPr>
            <p:ph idx="1"/>
          </p:nvPr>
        </p:nvSpPr>
        <p:spPr>
          <a:xfrm>
            <a:off x="468000" y="1602000"/>
            <a:ext cx="8064440" cy="4851336"/>
          </a:xfrm>
        </p:spPr>
        <p:txBody>
          <a:bodyPr>
            <a:normAutofit/>
          </a:bodyPr>
          <a:lstStyle/>
          <a:p>
            <a:r>
              <a:rPr lang="en-GB" sz="2700" b="1" dirty="0">
                <a:solidFill>
                  <a:schemeClr val="tx2"/>
                </a:solidFill>
                <a:latin typeface="+mj-lt"/>
              </a:rPr>
              <a:t>Market-equivalent prices </a:t>
            </a:r>
            <a:r>
              <a:rPr lang="en-GB" sz="2700" dirty="0">
                <a:latin typeface="+mj-lt"/>
              </a:rPr>
              <a:t>(digital identity data versus digital footprint data)</a:t>
            </a:r>
          </a:p>
          <a:p>
            <a:r>
              <a:rPr lang="en-GB" sz="2700" dirty="0">
                <a:latin typeface="+mj-lt"/>
              </a:rPr>
              <a:t>Assuming a certain </a:t>
            </a:r>
            <a:r>
              <a:rPr lang="en-GB" sz="2700" b="1" dirty="0">
                <a:solidFill>
                  <a:schemeClr val="tx2"/>
                </a:solidFill>
                <a:latin typeface="+mj-lt"/>
              </a:rPr>
              <a:t>relationship between (advertising) revenues and the value of the free services</a:t>
            </a:r>
            <a:r>
              <a:rPr lang="en-GB" sz="2700" dirty="0">
                <a:latin typeface="+mj-lt"/>
              </a:rPr>
              <a:t> (and the related value of data)</a:t>
            </a:r>
          </a:p>
          <a:p>
            <a:r>
              <a:rPr lang="en-GB" sz="2700" b="1" dirty="0">
                <a:solidFill>
                  <a:schemeClr val="tx2"/>
                </a:solidFill>
                <a:latin typeface="+mj-lt"/>
              </a:rPr>
              <a:t>User-based valuations</a:t>
            </a:r>
            <a:r>
              <a:rPr lang="en-GB" sz="2700" dirty="0">
                <a:latin typeface="+mj-lt"/>
              </a:rPr>
              <a:t>: actual market prices, or shadow prices based on willingness to pay </a:t>
            </a:r>
          </a:p>
        </p:txBody>
      </p:sp>
      <p:sp>
        <p:nvSpPr>
          <p:cNvPr id="3" name="Title 2">
            <a:extLst>
              <a:ext uri="{FF2B5EF4-FFF2-40B4-BE49-F238E27FC236}">
                <a16:creationId xmlns:a16="http://schemas.microsoft.com/office/drawing/2014/main" id="{8E307B06-C107-4910-9600-93708C5373EA}"/>
              </a:ext>
            </a:extLst>
          </p:cNvPr>
          <p:cNvSpPr>
            <a:spLocks noGrp="1"/>
          </p:cNvSpPr>
          <p:nvPr>
            <p:ph type="title"/>
          </p:nvPr>
        </p:nvSpPr>
        <p:spPr/>
        <p:txBody>
          <a:bodyPr/>
          <a:lstStyle/>
          <a:p>
            <a:r>
              <a:rPr lang="en-GB" b="1" dirty="0">
                <a:solidFill>
                  <a:schemeClr val="tx2"/>
                </a:solidFill>
              </a:rPr>
              <a:t>Valuation methods</a:t>
            </a:r>
            <a:endParaRPr lang="en-GB" dirty="0"/>
          </a:p>
        </p:txBody>
      </p:sp>
      <p:sp>
        <p:nvSpPr>
          <p:cNvPr id="4" name="Slide Number Placeholder 3">
            <a:extLst>
              <a:ext uri="{FF2B5EF4-FFF2-40B4-BE49-F238E27FC236}">
                <a16:creationId xmlns:a16="http://schemas.microsoft.com/office/drawing/2014/main" id="{8CA802C4-A411-4131-8303-23E12952F23F}"/>
              </a:ext>
            </a:extLst>
          </p:cNvPr>
          <p:cNvSpPr>
            <a:spLocks noGrp="1"/>
          </p:cNvSpPr>
          <p:nvPr>
            <p:ph type="sldNum" sz="quarter" idx="12"/>
          </p:nvPr>
        </p:nvSpPr>
        <p:spPr/>
        <p:txBody>
          <a:bodyPr/>
          <a:lstStyle/>
          <a:p>
            <a:pPr>
              <a:defRPr/>
            </a:pPr>
            <a:fld id="{BF79D7F5-9D83-4C99-8196-0BBF2D619C77}" type="slidenum">
              <a:rPr lang="en-US" smtClean="0"/>
              <a:pPr>
                <a:defRPr/>
              </a:pPr>
              <a:t>14</a:t>
            </a:fld>
            <a:endParaRPr lang="en-US"/>
          </a:p>
        </p:txBody>
      </p:sp>
    </p:spTree>
    <p:extLst>
      <p:ext uri="{BB962C8B-B14F-4D97-AF65-F5344CB8AC3E}">
        <p14:creationId xmlns:p14="http://schemas.microsoft.com/office/powerpoint/2010/main" val="2027614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7A029E-DBE5-4CC8-A278-B8766177AC00}"/>
              </a:ext>
            </a:extLst>
          </p:cNvPr>
          <p:cNvSpPr>
            <a:spLocks noGrp="1"/>
          </p:cNvSpPr>
          <p:nvPr>
            <p:ph idx="1"/>
          </p:nvPr>
        </p:nvSpPr>
        <p:spPr>
          <a:xfrm>
            <a:off x="468000" y="1602000"/>
            <a:ext cx="8064440" cy="4851336"/>
          </a:xfrm>
        </p:spPr>
        <p:txBody>
          <a:bodyPr>
            <a:normAutofit fontScale="92500" lnSpcReduction="10000"/>
          </a:bodyPr>
          <a:lstStyle/>
          <a:p>
            <a:r>
              <a:rPr lang="en-GB" sz="2700" dirty="0">
                <a:latin typeface="+mj-lt"/>
              </a:rPr>
              <a:t>2008 SNA: Data treated as non-produced assets</a:t>
            </a:r>
          </a:p>
          <a:p>
            <a:r>
              <a:rPr lang="en-GB" sz="2700" b="1" dirty="0">
                <a:solidFill>
                  <a:schemeClr val="tx2"/>
                </a:solidFill>
                <a:latin typeface="+mj-lt"/>
              </a:rPr>
              <a:t>Extension to barter transactions in data will increase GDP, even if considered as non-produced assets</a:t>
            </a:r>
          </a:p>
          <a:p>
            <a:r>
              <a:rPr lang="en-GB" sz="2700" b="1" dirty="0">
                <a:solidFill>
                  <a:schemeClr val="tx2"/>
                </a:solidFill>
                <a:latin typeface="+mj-lt"/>
              </a:rPr>
              <a:t>Treating data as produced assets may lead to a triple impact on GDP:</a:t>
            </a:r>
          </a:p>
          <a:p>
            <a:pPr lvl="1"/>
            <a:r>
              <a:rPr lang="en-GB" sz="2300" dirty="0">
                <a:latin typeface="+mj-lt"/>
              </a:rPr>
              <a:t>Own-account production of the original</a:t>
            </a:r>
          </a:p>
          <a:p>
            <a:pPr lvl="1"/>
            <a:r>
              <a:rPr lang="en-GB" sz="2300" dirty="0">
                <a:latin typeface="+mj-lt"/>
              </a:rPr>
              <a:t>Subsequent sale and build-up of database</a:t>
            </a:r>
          </a:p>
          <a:p>
            <a:pPr lvl="1"/>
            <a:r>
              <a:rPr lang="en-GB" sz="2300" dirty="0">
                <a:latin typeface="+mj-lt"/>
              </a:rPr>
              <a:t>Use of the asset</a:t>
            </a:r>
          </a:p>
          <a:p>
            <a:r>
              <a:rPr lang="en-GB" sz="2700" dirty="0">
                <a:latin typeface="+mj-lt"/>
              </a:rPr>
              <a:t>Not addressing the bigger question of recording knowledge creation as a production process more generally</a:t>
            </a:r>
          </a:p>
        </p:txBody>
      </p:sp>
      <p:sp>
        <p:nvSpPr>
          <p:cNvPr id="3" name="Title 2">
            <a:extLst>
              <a:ext uri="{FF2B5EF4-FFF2-40B4-BE49-F238E27FC236}">
                <a16:creationId xmlns:a16="http://schemas.microsoft.com/office/drawing/2014/main" id="{8E307B06-C107-4910-9600-93708C5373EA}"/>
              </a:ext>
            </a:extLst>
          </p:cNvPr>
          <p:cNvSpPr>
            <a:spLocks noGrp="1"/>
          </p:cNvSpPr>
          <p:nvPr>
            <p:ph type="title"/>
          </p:nvPr>
        </p:nvSpPr>
        <p:spPr/>
        <p:txBody>
          <a:bodyPr/>
          <a:lstStyle/>
          <a:p>
            <a:r>
              <a:rPr lang="en-GB" b="1" dirty="0">
                <a:solidFill>
                  <a:schemeClr val="tx2"/>
                </a:solidFill>
              </a:rPr>
              <a:t>Non-produced versus produced</a:t>
            </a:r>
            <a:endParaRPr lang="en-GB" dirty="0"/>
          </a:p>
        </p:txBody>
      </p:sp>
      <p:sp>
        <p:nvSpPr>
          <p:cNvPr id="4" name="Slide Number Placeholder 3">
            <a:extLst>
              <a:ext uri="{FF2B5EF4-FFF2-40B4-BE49-F238E27FC236}">
                <a16:creationId xmlns:a16="http://schemas.microsoft.com/office/drawing/2014/main" id="{8CA802C4-A411-4131-8303-23E12952F23F}"/>
              </a:ext>
            </a:extLst>
          </p:cNvPr>
          <p:cNvSpPr>
            <a:spLocks noGrp="1"/>
          </p:cNvSpPr>
          <p:nvPr>
            <p:ph type="sldNum" sz="quarter" idx="12"/>
          </p:nvPr>
        </p:nvSpPr>
        <p:spPr/>
        <p:txBody>
          <a:bodyPr/>
          <a:lstStyle/>
          <a:p>
            <a:pPr>
              <a:defRPr/>
            </a:pPr>
            <a:fld id="{BF79D7F5-9D83-4C99-8196-0BBF2D619C77}" type="slidenum">
              <a:rPr lang="en-US" smtClean="0"/>
              <a:pPr>
                <a:defRPr/>
              </a:pPr>
              <a:t>15</a:t>
            </a:fld>
            <a:endParaRPr lang="en-US"/>
          </a:p>
        </p:txBody>
      </p:sp>
    </p:spTree>
    <p:extLst>
      <p:ext uri="{BB962C8B-B14F-4D97-AF65-F5344CB8AC3E}">
        <p14:creationId xmlns:p14="http://schemas.microsoft.com/office/powerpoint/2010/main" val="455052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accent1"/>
          </a:solidFill>
        </p:spPr>
        <p:txBody>
          <a:bodyPr/>
          <a:lstStyle/>
          <a:p>
            <a:pPr marL="0" indent="0" algn="ctr">
              <a:buNone/>
            </a:pPr>
            <a:endParaRPr lang="fr-FR" dirty="0">
              <a:solidFill>
                <a:schemeClr val="bg1"/>
              </a:solidFill>
            </a:endParaRPr>
          </a:p>
          <a:p>
            <a:pPr marL="0" indent="0" algn="ctr">
              <a:buNone/>
            </a:pPr>
            <a:endParaRPr lang="fr-FR" dirty="0">
              <a:solidFill>
                <a:schemeClr val="bg1"/>
              </a:solidFill>
            </a:endParaRPr>
          </a:p>
          <a:p>
            <a:pPr marL="0" indent="0" algn="ctr">
              <a:buNone/>
            </a:pPr>
            <a:endParaRPr lang="fr-FR" dirty="0">
              <a:solidFill>
                <a:schemeClr val="bg1"/>
              </a:solidFill>
            </a:endParaRPr>
          </a:p>
          <a:p>
            <a:pPr marL="0" indent="0" algn="ctr">
              <a:buNone/>
            </a:pPr>
            <a:r>
              <a:rPr lang="en-GB" b="1" dirty="0">
                <a:solidFill>
                  <a:schemeClr val="bg1"/>
                </a:solidFill>
                <a:latin typeface="+mj-lt"/>
              </a:rPr>
              <a:t>Summary and questions</a:t>
            </a:r>
            <a:endParaRPr lang="en-GB" dirty="0">
              <a:solidFill>
                <a:schemeClr val="bg1"/>
              </a:solidFill>
            </a:endParaRPr>
          </a:p>
        </p:txBody>
      </p:sp>
    </p:spTree>
    <p:extLst>
      <p:ext uri="{BB962C8B-B14F-4D97-AF65-F5344CB8AC3E}">
        <p14:creationId xmlns:p14="http://schemas.microsoft.com/office/powerpoint/2010/main" val="3610645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7A029E-DBE5-4CC8-A278-B8766177AC00}"/>
              </a:ext>
            </a:extLst>
          </p:cNvPr>
          <p:cNvSpPr>
            <a:spLocks noGrp="1"/>
          </p:cNvSpPr>
          <p:nvPr>
            <p:ph idx="1"/>
          </p:nvPr>
        </p:nvSpPr>
        <p:spPr>
          <a:xfrm>
            <a:off x="468000" y="1602000"/>
            <a:ext cx="8064440" cy="4851336"/>
          </a:xfrm>
        </p:spPr>
        <p:txBody>
          <a:bodyPr>
            <a:normAutofit lnSpcReduction="10000"/>
          </a:bodyPr>
          <a:lstStyle/>
          <a:p>
            <a:r>
              <a:rPr lang="en-GB" sz="2700" b="1" dirty="0">
                <a:solidFill>
                  <a:schemeClr val="tx2"/>
                </a:solidFill>
                <a:latin typeface="+mj-lt"/>
              </a:rPr>
              <a:t>Current (2008) SNA not well equipped to reveal the increasing role of data</a:t>
            </a:r>
          </a:p>
          <a:p>
            <a:r>
              <a:rPr lang="en-GB" sz="2700" dirty="0">
                <a:latin typeface="+mj-lt"/>
              </a:rPr>
              <a:t>Potential (partial) solutions:</a:t>
            </a:r>
          </a:p>
          <a:p>
            <a:pPr lvl="1"/>
            <a:r>
              <a:rPr lang="en-GB" sz="2300" b="1" dirty="0">
                <a:solidFill>
                  <a:schemeClr val="tx2"/>
                </a:solidFill>
                <a:latin typeface="+mj-lt"/>
              </a:rPr>
              <a:t>Have a separate asset category for “data”</a:t>
            </a:r>
          </a:p>
          <a:p>
            <a:pPr lvl="1"/>
            <a:r>
              <a:rPr lang="en-GB" sz="2300" b="1" dirty="0">
                <a:solidFill>
                  <a:schemeClr val="tx2"/>
                </a:solidFill>
                <a:latin typeface="+mj-lt"/>
              </a:rPr>
              <a:t>Extend the recording of data to barter-type of transactions</a:t>
            </a:r>
          </a:p>
          <a:p>
            <a:pPr lvl="1"/>
            <a:r>
              <a:rPr lang="en-GB" sz="2300" b="1" dirty="0">
                <a:solidFill>
                  <a:schemeClr val="tx2"/>
                </a:solidFill>
                <a:latin typeface="+mj-lt"/>
              </a:rPr>
              <a:t>Extend the sum of costs method for valuing databases to data analytics (and storage costs)</a:t>
            </a:r>
          </a:p>
          <a:p>
            <a:pPr lvl="1"/>
            <a:r>
              <a:rPr lang="en-GB" sz="2300" dirty="0">
                <a:latin typeface="+mj-lt"/>
              </a:rPr>
              <a:t>Further extension to non-barter-type of data flows? =&gt; Note: requires the recording of current transfers</a:t>
            </a:r>
          </a:p>
          <a:p>
            <a:r>
              <a:rPr lang="en-GB" sz="2700" b="1" dirty="0">
                <a:solidFill>
                  <a:schemeClr val="tx2"/>
                </a:solidFill>
                <a:latin typeface="+mj-lt"/>
              </a:rPr>
              <a:t>Not  go the way of considering data as produced assets</a:t>
            </a:r>
          </a:p>
        </p:txBody>
      </p:sp>
      <p:sp>
        <p:nvSpPr>
          <p:cNvPr id="3" name="Title 2">
            <a:extLst>
              <a:ext uri="{FF2B5EF4-FFF2-40B4-BE49-F238E27FC236}">
                <a16:creationId xmlns:a16="http://schemas.microsoft.com/office/drawing/2014/main" id="{8E307B06-C107-4910-9600-93708C5373EA}"/>
              </a:ext>
            </a:extLst>
          </p:cNvPr>
          <p:cNvSpPr>
            <a:spLocks noGrp="1"/>
          </p:cNvSpPr>
          <p:nvPr>
            <p:ph type="title"/>
          </p:nvPr>
        </p:nvSpPr>
        <p:spPr/>
        <p:txBody>
          <a:bodyPr/>
          <a:lstStyle/>
          <a:p>
            <a:r>
              <a:rPr lang="en-GB" b="1" dirty="0">
                <a:solidFill>
                  <a:schemeClr val="tx2"/>
                </a:solidFill>
              </a:rPr>
              <a:t>Summary and way forward</a:t>
            </a:r>
            <a:endParaRPr lang="en-GB" dirty="0"/>
          </a:p>
        </p:txBody>
      </p:sp>
      <p:sp>
        <p:nvSpPr>
          <p:cNvPr id="4" name="Slide Number Placeholder 3">
            <a:extLst>
              <a:ext uri="{FF2B5EF4-FFF2-40B4-BE49-F238E27FC236}">
                <a16:creationId xmlns:a16="http://schemas.microsoft.com/office/drawing/2014/main" id="{8CA802C4-A411-4131-8303-23E12952F23F}"/>
              </a:ext>
            </a:extLst>
          </p:cNvPr>
          <p:cNvSpPr>
            <a:spLocks noGrp="1"/>
          </p:cNvSpPr>
          <p:nvPr>
            <p:ph type="sldNum" sz="quarter" idx="12"/>
          </p:nvPr>
        </p:nvSpPr>
        <p:spPr/>
        <p:txBody>
          <a:bodyPr/>
          <a:lstStyle/>
          <a:p>
            <a:pPr>
              <a:defRPr/>
            </a:pPr>
            <a:fld id="{BF79D7F5-9D83-4C99-8196-0BBF2D619C77}" type="slidenum">
              <a:rPr lang="en-US" smtClean="0"/>
              <a:pPr>
                <a:defRPr/>
              </a:pPr>
              <a:t>17</a:t>
            </a:fld>
            <a:endParaRPr lang="en-US"/>
          </a:p>
        </p:txBody>
      </p:sp>
    </p:spTree>
    <p:extLst>
      <p:ext uri="{BB962C8B-B14F-4D97-AF65-F5344CB8AC3E}">
        <p14:creationId xmlns:p14="http://schemas.microsoft.com/office/powerpoint/2010/main" val="1311065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7A029E-DBE5-4CC8-A278-B8766177AC00}"/>
              </a:ext>
            </a:extLst>
          </p:cNvPr>
          <p:cNvSpPr>
            <a:spLocks noGrp="1"/>
          </p:cNvSpPr>
          <p:nvPr>
            <p:ph idx="1"/>
          </p:nvPr>
        </p:nvSpPr>
        <p:spPr>
          <a:xfrm>
            <a:off x="468000" y="1602000"/>
            <a:ext cx="8064440" cy="4851336"/>
          </a:xfrm>
        </p:spPr>
        <p:txBody>
          <a:bodyPr>
            <a:normAutofit fontScale="92500" lnSpcReduction="20000"/>
          </a:bodyPr>
          <a:lstStyle/>
          <a:p>
            <a:pPr marL="0" indent="0">
              <a:buNone/>
            </a:pPr>
            <a:r>
              <a:rPr lang="en-GB" sz="2800" dirty="0">
                <a:latin typeface="+mj-lt"/>
              </a:rPr>
              <a:t>The AEG is requested to provide its opinion on:</a:t>
            </a:r>
          </a:p>
          <a:p>
            <a:r>
              <a:rPr lang="en-US" sz="2600" dirty="0">
                <a:latin typeface="+mj-lt"/>
              </a:rPr>
              <a:t>… </a:t>
            </a:r>
            <a:r>
              <a:rPr lang="en-US" sz="2600" b="1" dirty="0">
                <a:solidFill>
                  <a:schemeClr val="tx2"/>
                </a:solidFill>
                <a:latin typeface="+mj-lt"/>
              </a:rPr>
              <a:t>the way forward regarding the recording and measurement of the role of data</a:t>
            </a:r>
            <a:r>
              <a:rPr lang="en-US" sz="2600" dirty="0">
                <a:latin typeface="+mj-lt"/>
              </a:rPr>
              <a:t>, both from a conceptual and a measurement point of view</a:t>
            </a:r>
            <a:endParaRPr lang="en-GB" sz="2600" dirty="0">
              <a:latin typeface="+mj-lt"/>
            </a:endParaRPr>
          </a:p>
          <a:p>
            <a:r>
              <a:rPr lang="en-US" sz="2600" dirty="0">
                <a:latin typeface="+mj-lt"/>
              </a:rPr>
              <a:t>… the possible </a:t>
            </a:r>
            <a:r>
              <a:rPr lang="en-US" sz="2600" b="1" dirty="0">
                <a:solidFill>
                  <a:schemeClr val="tx2"/>
                </a:solidFill>
                <a:latin typeface="+mj-lt"/>
              </a:rPr>
              <a:t>extension of the asset boundary, by including the work of data analytics and storage costs</a:t>
            </a:r>
            <a:r>
              <a:rPr lang="en-US" sz="2600" dirty="0">
                <a:latin typeface="+mj-lt"/>
              </a:rPr>
              <a:t> in the sum of costs approach for measuring databases, as currently defined in the 2008 SNA</a:t>
            </a:r>
            <a:endParaRPr lang="en-GB" sz="2600" dirty="0">
              <a:latin typeface="+mj-lt"/>
            </a:endParaRPr>
          </a:p>
          <a:p>
            <a:r>
              <a:rPr lang="en-US" sz="2600" dirty="0">
                <a:latin typeface="+mj-lt"/>
              </a:rPr>
              <a:t>… the further </a:t>
            </a:r>
            <a:r>
              <a:rPr lang="en-US" sz="2600" b="1" dirty="0">
                <a:solidFill>
                  <a:schemeClr val="tx2"/>
                </a:solidFill>
                <a:latin typeface="+mj-lt"/>
              </a:rPr>
              <a:t>extension of the asset boundary, by including data acquired through bartering mechanisms</a:t>
            </a:r>
            <a:r>
              <a:rPr lang="en-US" sz="2600" dirty="0">
                <a:latin typeface="+mj-lt"/>
              </a:rPr>
              <a:t>, either as non-produced assets or produced assets</a:t>
            </a:r>
            <a:endParaRPr lang="en-GB" sz="2600" dirty="0">
              <a:latin typeface="+mj-lt"/>
            </a:endParaRPr>
          </a:p>
          <a:p>
            <a:r>
              <a:rPr lang="en-US" sz="2600">
                <a:latin typeface="+mj-lt"/>
              </a:rPr>
              <a:t>… </a:t>
            </a:r>
            <a:r>
              <a:rPr lang="en-US" sz="2600" b="1">
                <a:solidFill>
                  <a:schemeClr val="tx2"/>
                </a:solidFill>
                <a:latin typeface="+mj-lt"/>
              </a:rPr>
              <a:t>extending </a:t>
            </a:r>
            <a:r>
              <a:rPr lang="en-US" sz="2600" b="1" dirty="0">
                <a:solidFill>
                  <a:schemeClr val="tx2"/>
                </a:solidFill>
                <a:latin typeface="+mj-lt"/>
              </a:rPr>
              <a:t>the production boundary beyond the above </a:t>
            </a:r>
            <a:endParaRPr lang="en-GB" sz="2600" b="1" dirty="0">
              <a:solidFill>
                <a:schemeClr val="tx2"/>
              </a:solidFill>
              <a:latin typeface="+mj-lt"/>
            </a:endParaRPr>
          </a:p>
          <a:p>
            <a:endParaRPr lang="en-GB" sz="2700" b="1" dirty="0">
              <a:solidFill>
                <a:schemeClr val="tx2"/>
              </a:solidFill>
              <a:latin typeface="+mj-lt"/>
            </a:endParaRPr>
          </a:p>
        </p:txBody>
      </p:sp>
      <p:sp>
        <p:nvSpPr>
          <p:cNvPr id="3" name="Title 2">
            <a:extLst>
              <a:ext uri="{FF2B5EF4-FFF2-40B4-BE49-F238E27FC236}">
                <a16:creationId xmlns:a16="http://schemas.microsoft.com/office/drawing/2014/main" id="{8E307B06-C107-4910-9600-93708C5373EA}"/>
              </a:ext>
            </a:extLst>
          </p:cNvPr>
          <p:cNvSpPr>
            <a:spLocks noGrp="1"/>
          </p:cNvSpPr>
          <p:nvPr>
            <p:ph type="title"/>
          </p:nvPr>
        </p:nvSpPr>
        <p:spPr/>
        <p:txBody>
          <a:bodyPr/>
          <a:lstStyle/>
          <a:p>
            <a:r>
              <a:rPr lang="en-GB" b="1" dirty="0">
                <a:solidFill>
                  <a:schemeClr val="tx2"/>
                </a:solidFill>
              </a:rPr>
              <a:t>Questions and issues for the AEG</a:t>
            </a:r>
            <a:endParaRPr lang="en-GB" dirty="0"/>
          </a:p>
        </p:txBody>
      </p:sp>
      <p:sp>
        <p:nvSpPr>
          <p:cNvPr id="4" name="Slide Number Placeholder 3">
            <a:extLst>
              <a:ext uri="{FF2B5EF4-FFF2-40B4-BE49-F238E27FC236}">
                <a16:creationId xmlns:a16="http://schemas.microsoft.com/office/drawing/2014/main" id="{8CA802C4-A411-4131-8303-23E12952F23F}"/>
              </a:ext>
            </a:extLst>
          </p:cNvPr>
          <p:cNvSpPr>
            <a:spLocks noGrp="1"/>
          </p:cNvSpPr>
          <p:nvPr>
            <p:ph type="sldNum" sz="quarter" idx="12"/>
          </p:nvPr>
        </p:nvSpPr>
        <p:spPr/>
        <p:txBody>
          <a:bodyPr/>
          <a:lstStyle/>
          <a:p>
            <a:pPr>
              <a:defRPr/>
            </a:pPr>
            <a:fld id="{BF79D7F5-9D83-4C99-8196-0BBF2D619C77}" type="slidenum">
              <a:rPr lang="en-US" smtClean="0"/>
              <a:pPr>
                <a:defRPr/>
              </a:pPr>
              <a:t>18</a:t>
            </a:fld>
            <a:endParaRPr lang="en-US"/>
          </a:p>
        </p:txBody>
      </p:sp>
    </p:spTree>
    <p:extLst>
      <p:ext uri="{BB962C8B-B14F-4D97-AF65-F5344CB8AC3E}">
        <p14:creationId xmlns:p14="http://schemas.microsoft.com/office/powerpoint/2010/main" val="3375427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fr-FR" dirty="0"/>
          </a:p>
          <a:p>
            <a:pPr marL="0" indent="0" algn="ctr">
              <a:buNone/>
            </a:pPr>
            <a:r>
              <a:rPr lang="en-GB" sz="3600" b="1" dirty="0">
                <a:solidFill>
                  <a:schemeClr val="tx2"/>
                </a:solidFill>
                <a:latin typeface="+mj-lt"/>
              </a:rPr>
              <a:t>Thank you for your attention!</a:t>
            </a:r>
          </a:p>
          <a:p>
            <a:pPr marL="0" indent="0" algn="ctr">
              <a:buNone/>
            </a:pPr>
            <a:endParaRPr lang="en-GB" sz="3600" b="1" dirty="0">
              <a:solidFill>
                <a:schemeClr val="tx2"/>
              </a:solidFill>
              <a:latin typeface="+mj-lt"/>
            </a:endParaRPr>
          </a:p>
          <a:p>
            <a:pPr marL="0" indent="0" algn="ctr">
              <a:buNone/>
            </a:pPr>
            <a:endParaRPr lang="en-GB" sz="3600" b="1" dirty="0">
              <a:solidFill>
                <a:schemeClr val="tx2"/>
              </a:solidFill>
              <a:latin typeface="+mj-lt"/>
            </a:endParaRPr>
          </a:p>
          <a:p>
            <a:pPr marL="0" indent="0" algn="ctr">
              <a:buNone/>
            </a:pPr>
            <a:endParaRPr lang="fr-FR" dirty="0">
              <a:solidFill>
                <a:schemeClr val="tx2"/>
              </a:solidFill>
            </a:endParaRPr>
          </a:p>
          <a:p>
            <a:pPr marL="0" indent="0" algn="ctr">
              <a:buNone/>
            </a:pPr>
            <a:endParaRPr lang="fr-FR" dirty="0"/>
          </a:p>
          <a:p>
            <a:pPr marL="0" indent="0" algn="ctr">
              <a:buNone/>
            </a:pPr>
            <a:endParaRPr lang="en-GB" dirty="0"/>
          </a:p>
        </p:txBody>
      </p:sp>
      <p:sp>
        <p:nvSpPr>
          <p:cNvPr id="3" name="Title 2"/>
          <p:cNvSpPr>
            <a:spLocks noGrp="1"/>
          </p:cNvSpPr>
          <p:nvPr>
            <p:ph type="title"/>
          </p:nvPr>
        </p:nvSpPr>
        <p:spPr/>
        <p:txBody>
          <a:bodyPr/>
          <a:lstStyle/>
          <a:p>
            <a:r>
              <a:rPr lang="en-GB" dirty="0"/>
              <a:t>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0100" y="3413490"/>
            <a:ext cx="1752600" cy="2619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9366" y="3413489"/>
            <a:ext cx="1872209" cy="2619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7664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628800"/>
            <a:ext cx="8496488" cy="4464496"/>
          </a:xfrm>
        </p:spPr>
        <p:txBody>
          <a:bodyPr>
            <a:normAutofit lnSpcReduction="10000"/>
          </a:bodyPr>
          <a:lstStyle/>
          <a:p>
            <a:endParaRPr lang="en-GB" b="1" dirty="0">
              <a:solidFill>
                <a:schemeClr val="tx2"/>
              </a:solidFill>
              <a:latin typeface="+mj-lt"/>
            </a:endParaRPr>
          </a:p>
          <a:p>
            <a:r>
              <a:rPr lang="en-GB" b="1" dirty="0">
                <a:solidFill>
                  <a:schemeClr val="tx2"/>
                </a:solidFill>
                <a:latin typeface="+mj-lt"/>
              </a:rPr>
              <a:t>Discussions leading up to the 2008 SNA</a:t>
            </a:r>
          </a:p>
          <a:p>
            <a:endParaRPr lang="en-GB" b="1" dirty="0">
              <a:solidFill>
                <a:schemeClr val="tx2"/>
              </a:solidFill>
              <a:latin typeface="+mj-lt"/>
            </a:endParaRPr>
          </a:p>
          <a:p>
            <a:r>
              <a:rPr lang="en-GB" b="1" dirty="0">
                <a:solidFill>
                  <a:schemeClr val="tx2"/>
                </a:solidFill>
                <a:latin typeface="+mj-lt"/>
              </a:rPr>
              <a:t>Data-driven business models</a:t>
            </a:r>
          </a:p>
          <a:p>
            <a:endParaRPr lang="en-GB" b="1" dirty="0">
              <a:solidFill>
                <a:schemeClr val="tx2"/>
              </a:solidFill>
              <a:latin typeface="+mj-lt"/>
            </a:endParaRPr>
          </a:p>
          <a:p>
            <a:r>
              <a:rPr lang="en-GB" b="1" dirty="0">
                <a:solidFill>
                  <a:schemeClr val="tx2"/>
                </a:solidFill>
                <a:latin typeface="+mj-lt"/>
              </a:rPr>
              <a:t>Potential for recording and measurement</a:t>
            </a:r>
          </a:p>
          <a:p>
            <a:endParaRPr lang="en-GB" b="1" dirty="0">
              <a:solidFill>
                <a:schemeClr val="tx2"/>
              </a:solidFill>
              <a:latin typeface="+mj-lt"/>
            </a:endParaRPr>
          </a:p>
          <a:p>
            <a:r>
              <a:rPr lang="en-GB" b="1" dirty="0">
                <a:solidFill>
                  <a:schemeClr val="tx2"/>
                </a:solidFill>
                <a:latin typeface="+mj-lt"/>
              </a:rPr>
              <a:t>Summary and way forward</a:t>
            </a:r>
            <a:endParaRPr lang="en-GB" dirty="0">
              <a:solidFill>
                <a:schemeClr val="tx2"/>
              </a:solidFill>
              <a:latin typeface="+mj-lt"/>
            </a:endParaRPr>
          </a:p>
          <a:p>
            <a:endParaRPr lang="en-GB" dirty="0">
              <a:solidFill>
                <a:schemeClr val="tx2"/>
              </a:solidFill>
              <a:latin typeface="+mj-lt"/>
            </a:endParaRPr>
          </a:p>
          <a:p>
            <a:endParaRPr lang="en-GB" b="1" dirty="0">
              <a:solidFill>
                <a:schemeClr val="tx2"/>
              </a:solidFill>
              <a:latin typeface="+mj-lt"/>
            </a:endParaRPr>
          </a:p>
          <a:p>
            <a:endParaRPr lang="en-GB" dirty="0">
              <a:latin typeface="+mj-lt"/>
            </a:endParaRPr>
          </a:p>
        </p:txBody>
      </p:sp>
      <p:sp>
        <p:nvSpPr>
          <p:cNvPr id="3" name="Title 2"/>
          <p:cNvSpPr>
            <a:spLocks noGrp="1"/>
          </p:cNvSpPr>
          <p:nvPr>
            <p:ph type="title"/>
          </p:nvPr>
        </p:nvSpPr>
        <p:spPr>
          <a:xfrm>
            <a:off x="1080000" y="237600"/>
            <a:ext cx="8064000" cy="1022400"/>
          </a:xfrm>
        </p:spPr>
        <p:txBody>
          <a:bodyPr/>
          <a:lstStyle/>
          <a:p>
            <a:r>
              <a:rPr lang="en-GB" b="1" dirty="0">
                <a:solidFill>
                  <a:schemeClr val="tx2"/>
                </a:solidFill>
              </a:rPr>
              <a:t>Overview</a:t>
            </a:r>
          </a:p>
        </p:txBody>
      </p:sp>
    </p:spTree>
    <p:extLst>
      <p:ext uri="{BB962C8B-B14F-4D97-AF65-F5344CB8AC3E}">
        <p14:creationId xmlns:p14="http://schemas.microsoft.com/office/powerpoint/2010/main" val="313596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accent1"/>
          </a:solidFill>
        </p:spPr>
        <p:txBody>
          <a:bodyPr/>
          <a:lstStyle/>
          <a:p>
            <a:pPr marL="0" indent="0" algn="ctr">
              <a:buNone/>
            </a:pPr>
            <a:endParaRPr lang="fr-FR" dirty="0">
              <a:solidFill>
                <a:schemeClr val="bg1"/>
              </a:solidFill>
            </a:endParaRPr>
          </a:p>
          <a:p>
            <a:pPr marL="0" indent="0" algn="ctr">
              <a:buNone/>
            </a:pPr>
            <a:endParaRPr lang="fr-FR" dirty="0">
              <a:solidFill>
                <a:schemeClr val="bg1"/>
              </a:solidFill>
            </a:endParaRPr>
          </a:p>
          <a:p>
            <a:pPr marL="0" indent="0" algn="ctr">
              <a:buNone/>
            </a:pPr>
            <a:endParaRPr lang="fr-FR" dirty="0">
              <a:solidFill>
                <a:schemeClr val="bg1"/>
              </a:solidFill>
            </a:endParaRPr>
          </a:p>
          <a:p>
            <a:pPr marL="0" indent="0" algn="ctr">
              <a:buNone/>
            </a:pPr>
            <a:r>
              <a:rPr lang="en-GB" b="1" dirty="0">
                <a:solidFill>
                  <a:schemeClr val="bg1"/>
                </a:solidFill>
                <a:latin typeface="+mj-lt"/>
              </a:rPr>
              <a:t>Discussions leading up to the 2008 SNA</a:t>
            </a:r>
            <a:endParaRPr lang="en-GB" dirty="0">
              <a:solidFill>
                <a:schemeClr val="bg1"/>
              </a:solidFill>
            </a:endParaRPr>
          </a:p>
        </p:txBody>
      </p:sp>
    </p:spTree>
    <p:extLst>
      <p:ext uri="{BB962C8B-B14F-4D97-AF65-F5344CB8AC3E}">
        <p14:creationId xmlns:p14="http://schemas.microsoft.com/office/powerpoint/2010/main" val="1101640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7A029E-DBE5-4CC8-A278-B8766177AC00}"/>
              </a:ext>
            </a:extLst>
          </p:cNvPr>
          <p:cNvSpPr>
            <a:spLocks noGrp="1"/>
          </p:cNvSpPr>
          <p:nvPr>
            <p:ph idx="1"/>
          </p:nvPr>
        </p:nvSpPr>
        <p:spPr>
          <a:xfrm>
            <a:off x="468000" y="1602000"/>
            <a:ext cx="8028000" cy="5054400"/>
          </a:xfrm>
        </p:spPr>
        <p:txBody>
          <a:bodyPr>
            <a:noAutofit/>
          </a:bodyPr>
          <a:lstStyle/>
          <a:p>
            <a:pPr>
              <a:lnSpc>
                <a:spcPct val="120000"/>
              </a:lnSpc>
            </a:pPr>
            <a:r>
              <a:rPr lang="en-GB" sz="2000" b="1" i="1" dirty="0">
                <a:solidFill>
                  <a:schemeClr val="tx2"/>
                </a:solidFill>
                <a:latin typeface="+mj-lt"/>
              </a:rPr>
              <a:t>The cost of preparing data in the appropriate format is included </a:t>
            </a:r>
            <a:r>
              <a:rPr lang="en-GB" sz="2000" i="1" dirty="0">
                <a:latin typeface="+mj-lt"/>
              </a:rPr>
              <a:t>in the cost of the database </a:t>
            </a:r>
            <a:r>
              <a:rPr lang="en-GB" sz="2000" b="1" i="1" dirty="0">
                <a:solidFill>
                  <a:schemeClr val="tx2"/>
                </a:solidFill>
                <a:latin typeface="+mj-lt"/>
              </a:rPr>
              <a:t>but not the cost of acquiring or producing the data</a:t>
            </a:r>
          </a:p>
          <a:p>
            <a:pPr>
              <a:lnSpc>
                <a:spcPct val="120000"/>
              </a:lnSpc>
            </a:pPr>
            <a:r>
              <a:rPr lang="en-GB" sz="2000" i="1" dirty="0">
                <a:latin typeface="+mj-lt"/>
              </a:rPr>
              <a:t>The creation of a database will generally have to be estimated by a </a:t>
            </a:r>
            <a:r>
              <a:rPr lang="en-GB" sz="2000" b="1" i="1" dirty="0">
                <a:solidFill>
                  <a:schemeClr val="tx2"/>
                </a:solidFill>
                <a:latin typeface="+mj-lt"/>
              </a:rPr>
              <a:t>sum-of-costs approach</a:t>
            </a:r>
          </a:p>
          <a:p>
            <a:pPr>
              <a:lnSpc>
                <a:spcPct val="120000"/>
              </a:lnSpc>
            </a:pPr>
            <a:r>
              <a:rPr lang="en-GB" sz="2000" i="1" dirty="0">
                <a:latin typeface="+mj-lt"/>
              </a:rPr>
              <a:t>Other costs will include </a:t>
            </a:r>
            <a:r>
              <a:rPr lang="en-GB" sz="2000" b="1" i="1" dirty="0">
                <a:solidFill>
                  <a:schemeClr val="tx2"/>
                </a:solidFill>
                <a:latin typeface="+mj-lt"/>
              </a:rPr>
              <a:t>staff time </a:t>
            </a:r>
            <a:r>
              <a:rPr lang="en-GB" sz="2000" i="1" dirty="0">
                <a:latin typeface="+mj-lt"/>
              </a:rPr>
              <a:t>estimated on the basis of the amount of time spent </a:t>
            </a:r>
            <a:r>
              <a:rPr lang="en-GB" sz="2000" b="1" i="1" dirty="0">
                <a:solidFill>
                  <a:schemeClr val="tx2"/>
                </a:solidFill>
                <a:latin typeface="+mj-lt"/>
              </a:rPr>
              <a:t>in developing the database</a:t>
            </a:r>
            <a:r>
              <a:rPr lang="en-GB" sz="2000" i="1" dirty="0">
                <a:latin typeface="+mj-lt"/>
              </a:rPr>
              <a:t>, an estimate of the </a:t>
            </a:r>
            <a:r>
              <a:rPr lang="en-GB" sz="2000" b="1" i="1" dirty="0">
                <a:solidFill>
                  <a:schemeClr val="tx2"/>
                </a:solidFill>
                <a:latin typeface="+mj-lt"/>
              </a:rPr>
              <a:t>capital services of the assets used in developing the database </a:t>
            </a:r>
            <a:r>
              <a:rPr lang="en-GB" sz="2000" i="1" dirty="0">
                <a:latin typeface="+mj-lt"/>
              </a:rPr>
              <a:t>and </a:t>
            </a:r>
            <a:r>
              <a:rPr lang="en-GB" sz="2000" b="1" i="1" dirty="0">
                <a:solidFill>
                  <a:schemeClr val="tx2"/>
                </a:solidFill>
                <a:latin typeface="+mj-lt"/>
              </a:rPr>
              <a:t>costs of items used as intermediate consumption</a:t>
            </a:r>
          </a:p>
          <a:p>
            <a:pPr>
              <a:lnSpc>
                <a:spcPct val="120000"/>
              </a:lnSpc>
            </a:pPr>
            <a:r>
              <a:rPr lang="en-GB" sz="2000" i="1" dirty="0">
                <a:latin typeface="+mj-lt"/>
              </a:rPr>
              <a:t>The </a:t>
            </a:r>
            <a:r>
              <a:rPr lang="en-GB" sz="2000" b="1" i="1" dirty="0">
                <a:solidFill>
                  <a:schemeClr val="tx2"/>
                </a:solidFill>
                <a:latin typeface="+mj-lt"/>
              </a:rPr>
              <a:t>cost of the data base management system (DBMS) used should not be included </a:t>
            </a:r>
            <a:r>
              <a:rPr lang="en-GB" sz="2000" i="1" dirty="0">
                <a:latin typeface="+mj-lt"/>
              </a:rPr>
              <a:t>in the costs but be treated as a computer software asset unless it is used under an operating lease</a:t>
            </a:r>
            <a:endParaRPr lang="en-GB" sz="2000" dirty="0">
              <a:latin typeface="+mj-lt"/>
            </a:endParaRPr>
          </a:p>
        </p:txBody>
      </p:sp>
      <p:sp>
        <p:nvSpPr>
          <p:cNvPr id="3" name="Title 2">
            <a:extLst>
              <a:ext uri="{FF2B5EF4-FFF2-40B4-BE49-F238E27FC236}">
                <a16:creationId xmlns:a16="http://schemas.microsoft.com/office/drawing/2014/main" id="{8E307B06-C107-4910-9600-93708C5373EA}"/>
              </a:ext>
            </a:extLst>
          </p:cNvPr>
          <p:cNvSpPr>
            <a:spLocks noGrp="1"/>
          </p:cNvSpPr>
          <p:nvPr>
            <p:ph type="title"/>
          </p:nvPr>
        </p:nvSpPr>
        <p:spPr/>
        <p:txBody>
          <a:bodyPr/>
          <a:lstStyle/>
          <a:p>
            <a:r>
              <a:rPr lang="en-GB" b="1" dirty="0">
                <a:solidFill>
                  <a:schemeClr val="tx2"/>
                </a:solidFill>
              </a:rPr>
              <a:t>Definitions from the 2008 SNA</a:t>
            </a:r>
            <a:endParaRPr lang="en-GB" dirty="0"/>
          </a:p>
        </p:txBody>
      </p:sp>
      <p:sp>
        <p:nvSpPr>
          <p:cNvPr id="4" name="Slide Number Placeholder 3">
            <a:extLst>
              <a:ext uri="{FF2B5EF4-FFF2-40B4-BE49-F238E27FC236}">
                <a16:creationId xmlns:a16="http://schemas.microsoft.com/office/drawing/2014/main" id="{8CA802C4-A411-4131-8303-23E12952F23F}"/>
              </a:ext>
            </a:extLst>
          </p:cNvPr>
          <p:cNvSpPr>
            <a:spLocks noGrp="1"/>
          </p:cNvSpPr>
          <p:nvPr>
            <p:ph type="sldNum" sz="quarter" idx="12"/>
          </p:nvPr>
        </p:nvSpPr>
        <p:spPr/>
        <p:txBody>
          <a:bodyPr/>
          <a:lstStyle/>
          <a:p>
            <a:pPr>
              <a:defRPr/>
            </a:pPr>
            <a:fld id="{BF79D7F5-9D83-4C99-8196-0BBF2D619C77}" type="slidenum">
              <a:rPr lang="en-US" smtClean="0"/>
              <a:pPr>
                <a:defRPr/>
              </a:pPr>
              <a:t>4</a:t>
            </a:fld>
            <a:endParaRPr lang="en-US"/>
          </a:p>
        </p:txBody>
      </p:sp>
    </p:spTree>
    <p:extLst>
      <p:ext uri="{BB962C8B-B14F-4D97-AF65-F5344CB8AC3E}">
        <p14:creationId xmlns:p14="http://schemas.microsoft.com/office/powerpoint/2010/main" val="3464435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7A029E-DBE5-4CC8-A278-B8766177AC00}"/>
              </a:ext>
            </a:extLst>
          </p:cNvPr>
          <p:cNvSpPr>
            <a:spLocks noGrp="1"/>
          </p:cNvSpPr>
          <p:nvPr>
            <p:ph idx="1"/>
          </p:nvPr>
        </p:nvSpPr>
        <p:spPr>
          <a:xfrm>
            <a:off x="468000" y="1602000"/>
            <a:ext cx="8028000" cy="4851336"/>
          </a:xfrm>
        </p:spPr>
        <p:txBody>
          <a:bodyPr>
            <a:normAutofit fontScale="70000" lnSpcReduction="20000"/>
          </a:bodyPr>
          <a:lstStyle/>
          <a:p>
            <a:pPr>
              <a:lnSpc>
                <a:spcPct val="120000"/>
              </a:lnSpc>
            </a:pPr>
            <a:r>
              <a:rPr lang="en-GB" sz="3100" b="1" dirty="0">
                <a:solidFill>
                  <a:schemeClr val="tx2"/>
                </a:solidFill>
                <a:latin typeface="+mj-lt"/>
              </a:rPr>
              <a:t>Decision not to treat the data, in and of itself, as produced does not mean that data has no value</a:t>
            </a:r>
          </a:p>
          <a:p>
            <a:pPr>
              <a:lnSpc>
                <a:spcPct val="120000"/>
              </a:lnSpc>
            </a:pPr>
            <a:r>
              <a:rPr lang="en-GB" sz="3100" b="1" dirty="0">
                <a:solidFill>
                  <a:schemeClr val="tx2"/>
                </a:solidFill>
                <a:latin typeface="+mj-lt"/>
              </a:rPr>
              <a:t>Future benefits can very clearly be derived from data</a:t>
            </a:r>
            <a:r>
              <a:rPr lang="en-GB" sz="3100" dirty="0">
                <a:latin typeface="+mj-lt"/>
              </a:rPr>
              <a:t>, either through the </a:t>
            </a:r>
            <a:r>
              <a:rPr lang="en-GB" sz="3100" b="1" dirty="0">
                <a:solidFill>
                  <a:schemeClr val="tx2"/>
                </a:solidFill>
                <a:latin typeface="+mj-lt"/>
              </a:rPr>
              <a:t>sale of a database </a:t>
            </a:r>
            <a:r>
              <a:rPr lang="en-GB" sz="3100" dirty="0">
                <a:latin typeface="+mj-lt"/>
              </a:rPr>
              <a:t>(including the value of the data), or in creating additional value added in </a:t>
            </a:r>
            <a:r>
              <a:rPr lang="en-GB" sz="3100" b="1" dirty="0">
                <a:solidFill>
                  <a:schemeClr val="tx2"/>
                </a:solidFill>
                <a:latin typeface="+mj-lt"/>
              </a:rPr>
              <a:t>support of the production of other goods and services</a:t>
            </a:r>
            <a:r>
              <a:rPr lang="en-GB" sz="3100" dirty="0">
                <a:latin typeface="+mj-lt"/>
              </a:rPr>
              <a:t>, such as advertising</a:t>
            </a:r>
          </a:p>
          <a:p>
            <a:pPr>
              <a:lnSpc>
                <a:spcPct val="120000"/>
              </a:lnSpc>
            </a:pPr>
            <a:r>
              <a:rPr lang="en-GB" sz="3100" dirty="0">
                <a:latin typeface="+mj-lt"/>
              </a:rPr>
              <a:t>In the former case (market transaction), </a:t>
            </a:r>
            <a:r>
              <a:rPr lang="en-GB" sz="3100" b="1" dirty="0">
                <a:solidFill>
                  <a:schemeClr val="tx2"/>
                </a:solidFill>
                <a:latin typeface="+mj-lt"/>
              </a:rPr>
              <a:t>the 2008 SNA captures the value of data as goodwill (which de facto means that data are treated as a non-produced asset)</a:t>
            </a:r>
          </a:p>
          <a:p>
            <a:pPr>
              <a:lnSpc>
                <a:spcPct val="120000"/>
              </a:lnSpc>
            </a:pPr>
            <a:r>
              <a:rPr lang="en-GB" sz="3100" dirty="0">
                <a:latin typeface="+mj-lt"/>
              </a:rPr>
              <a:t>In the latter case, although data remains in and of itself invisible, its contribution to production is accurately reflected </a:t>
            </a:r>
          </a:p>
          <a:p>
            <a:endParaRPr lang="en-GB" dirty="0"/>
          </a:p>
        </p:txBody>
      </p:sp>
      <p:sp>
        <p:nvSpPr>
          <p:cNvPr id="3" name="Title 2">
            <a:extLst>
              <a:ext uri="{FF2B5EF4-FFF2-40B4-BE49-F238E27FC236}">
                <a16:creationId xmlns:a16="http://schemas.microsoft.com/office/drawing/2014/main" id="{8E307B06-C107-4910-9600-93708C5373EA}"/>
              </a:ext>
            </a:extLst>
          </p:cNvPr>
          <p:cNvSpPr>
            <a:spLocks noGrp="1"/>
          </p:cNvSpPr>
          <p:nvPr>
            <p:ph type="title"/>
          </p:nvPr>
        </p:nvSpPr>
        <p:spPr/>
        <p:txBody>
          <a:bodyPr/>
          <a:lstStyle/>
          <a:p>
            <a:r>
              <a:rPr lang="en-GB" b="1" dirty="0">
                <a:solidFill>
                  <a:schemeClr val="tx2"/>
                </a:solidFill>
              </a:rPr>
              <a:t>Data recorded as non-produced assets, in case of market transaction</a:t>
            </a:r>
            <a:endParaRPr lang="en-GB" dirty="0"/>
          </a:p>
        </p:txBody>
      </p:sp>
      <p:sp>
        <p:nvSpPr>
          <p:cNvPr id="4" name="Slide Number Placeholder 3">
            <a:extLst>
              <a:ext uri="{FF2B5EF4-FFF2-40B4-BE49-F238E27FC236}">
                <a16:creationId xmlns:a16="http://schemas.microsoft.com/office/drawing/2014/main" id="{8CA802C4-A411-4131-8303-23E12952F23F}"/>
              </a:ext>
            </a:extLst>
          </p:cNvPr>
          <p:cNvSpPr>
            <a:spLocks noGrp="1"/>
          </p:cNvSpPr>
          <p:nvPr>
            <p:ph type="sldNum" sz="quarter" idx="12"/>
          </p:nvPr>
        </p:nvSpPr>
        <p:spPr/>
        <p:txBody>
          <a:bodyPr/>
          <a:lstStyle/>
          <a:p>
            <a:pPr>
              <a:defRPr/>
            </a:pPr>
            <a:fld id="{BF79D7F5-9D83-4C99-8196-0BBF2D619C77}" type="slidenum">
              <a:rPr lang="en-US" smtClean="0"/>
              <a:pPr>
                <a:defRPr/>
              </a:pPr>
              <a:t>5</a:t>
            </a:fld>
            <a:endParaRPr lang="en-US"/>
          </a:p>
        </p:txBody>
      </p:sp>
    </p:spTree>
    <p:extLst>
      <p:ext uri="{BB962C8B-B14F-4D97-AF65-F5344CB8AC3E}">
        <p14:creationId xmlns:p14="http://schemas.microsoft.com/office/powerpoint/2010/main" val="2110748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7A029E-DBE5-4CC8-A278-B8766177AC00}"/>
              </a:ext>
            </a:extLst>
          </p:cNvPr>
          <p:cNvSpPr>
            <a:spLocks noGrp="1"/>
          </p:cNvSpPr>
          <p:nvPr>
            <p:ph idx="1"/>
          </p:nvPr>
        </p:nvSpPr>
        <p:spPr>
          <a:xfrm>
            <a:off x="468000" y="1602000"/>
            <a:ext cx="7920424" cy="4851336"/>
          </a:xfrm>
        </p:spPr>
        <p:txBody>
          <a:bodyPr>
            <a:normAutofit lnSpcReduction="10000"/>
          </a:bodyPr>
          <a:lstStyle/>
          <a:p>
            <a:pPr>
              <a:lnSpc>
                <a:spcPct val="120000"/>
              </a:lnSpc>
            </a:pPr>
            <a:r>
              <a:rPr lang="en-GB" sz="2400" dirty="0">
                <a:latin typeface="+mj-lt"/>
              </a:rPr>
              <a:t>The underlying value of data reflects its information or </a:t>
            </a:r>
            <a:r>
              <a:rPr lang="en-GB" sz="2400" b="1" dirty="0">
                <a:solidFill>
                  <a:schemeClr val="tx2"/>
                </a:solidFill>
                <a:latin typeface="+mj-lt"/>
              </a:rPr>
              <a:t>knowledge content</a:t>
            </a:r>
          </a:p>
          <a:p>
            <a:pPr>
              <a:lnSpc>
                <a:spcPct val="120000"/>
              </a:lnSpc>
            </a:pPr>
            <a:r>
              <a:rPr lang="en-GB" sz="2400" b="1" dirty="0">
                <a:solidFill>
                  <a:schemeClr val="tx2"/>
                </a:solidFill>
                <a:latin typeface="+mj-lt"/>
              </a:rPr>
              <a:t>Valuing all data as a non-produced assets would de facto require that all knowledge, including human capital, be treated as a non-produced assets</a:t>
            </a:r>
          </a:p>
          <a:p>
            <a:pPr>
              <a:lnSpc>
                <a:spcPct val="120000"/>
              </a:lnSpc>
            </a:pPr>
            <a:r>
              <a:rPr lang="en-GB" sz="2400" dirty="0">
                <a:latin typeface="+mj-lt"/>
              </a:rPr>
              <a:t>Although it may be meaningful to recognise knowledge based assets (including as produced assets), it would require </a:t>
            </a:r>
            <a:r>
              <a:rPr lang="en-GB" sz="2400" b="1" dirty="0">
                <a:solidFill>
                  <a:schemeClr val="tx2"/>
                </a:solidFill>
                <a:latin typeface="+mj-lt"/>
              </a:rPr>
              <a:t>methods that are internationally comparable, feasible and meaningful =&gt; not (yet) possible</a:t>
            </a:r>
          </a:p>
        </p:txBody>
      </p:sp>
      <p:sp>
        <p:nvSpPr>
          <p:cNvPr id="3" name="Title 2">
            <a:extLst>
              <a:ext uri="{FF2B5EF4-FFF2-40B4-BE49-F238E27FC236}">
                <a16:creationId xmlns:a16="http://schemas.microsoft.com/office/drawing/2014/main" id="{8E307B06-C107-4910-9600-93708C5373EA}"/>
              </a:ext>
            </a:extLst>
          </p:cNvPr>
          <p:cNvSpPr>
            <a:spLocks noGrp="1"/>
          </p:cNvSpPr>
          <p:nvPr>
            <p:ph type="title"/>
          </p:nvPr>
        </p:nvSpPr>
        <p:spPr/>
        <p:txBody>
          <a:bodyPr/>
          <a:lstStyle/>
          <a:p>
            <a:r>
              <a:rPr lang="en-GB" b="1" dirty="0">
                <a:solidFill>
                  <a:schemeClr val="tx2"/>
                </a:solidFill>
              </a:rPr>
              <a:t>Why data itself is not recognised </a:t>
            </a:r>
            <a:endParaRPr lang="en-GB" dirty="0"/>
          </a:p>
        </p:txBody>
      </p:sp>
      <p:sp>
        <p:nvSpPr>
          <p:cNvPr id="4" name="Slide Number Placeholder 3">
            <a:extLst>
              <a:ext uri="{FF2B5EF4-FFF2-40B4-BE49-F238E27FC236}">
                <a16:creationId xmlns:a16="http://schemas.microsoft.com/office/drawing/2014/main" id="{8CA802C4-A411-4131-8303-23E12952F23F}"/>
              </a:ext>
            </a:extLst>
          </p:cNvPr>
          <p:cNvSpPr>
            <a:spLocks noGrp="1"/>
          </p:cNvSpPr>
          <p:nvPr>
            <p:ph type="sldNum" sz="quarter" idx="12"/>
          </p:nvPr>
        </p:nvSpPr>
        <p:spPr/>
        <p:txBody>
          <a:bodyPr/>
          <a:lstStyle/>
          <a:p>
            <a:pPr>
              <a:defRPr/>
            </a:pPr>
            <a:fld id="{BF79D7F5-9D83-4C99-8196-0BBF2D619C77}" type="slidenum">
              <a:rPr lang="en-US" smtClean="0"/>
              <a:pPr>
                <a:defRPr/>
              </a:pPr>
              <a:t>6</a:t>
            </a:fld>
            <a:endParaRPr lang="en-US"/>
          </a:p>
        </p:txBody>
      </p:sp>
    </p:spTree>
    <p:extLst>
      <p:ext uri="{BB962C8B-B14F-4D97-AF65-F5344CB8AC3E}">
        <p14:creationId xmlns:p14="http://schemas.microsoft.com/office/powerpoint/2010/main" val="4102905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7A029E-DBE5-4CC8-A278-B8766177AC00}"/>
              </a:ext>
            </a:extLst>
          </p:cNvPr>
          <p:cNvSpPr>
            <a:spLocks noGrp="1"/>
          </p:cNvSpPr>
          <p:nvPr>
            <p:ph idx="1"/>
          </p:nvPr>
        </p:nvSpPr>
        <p:spPr>
          <a:xfrm>
            <a:off x="468000" y="1602000"/>
            <a:ext cx="8064440" cy="4851336"/>
          </a:xfrm>
        </p:spPr>
        <p:txBody>
          <a:bodyPr>
            <a:noAutofit/>
          </a:bodyPr>
          <a:lstStyle/>
          <a:p>
            <a:pPr>
              <a:lnSpc>
                <a:spcPct val="120000"/>
              </a:lnSpc>
            </a:pPr>
            <a:r>
              <a:rPr lang="en-GB" sz="2300" dirty="0">
                <a:latin typeface="+mj-lt"/>
              </a:rPr>
              <a:t>Part of the thought process: </a:t>
            </a:r>
            <a:r>
              <a:rPr lang="en-GB" sz="2300" b="1" dirty="0">
                <a:solidFill>
                  <a:schemeClr val="tx2"/>
                </a:solidFill>
                <a:latin typeface="+mj-lt"/>
              </a:rPr>
              <a:t>electronic data different to other forms of data</a:t>
            </a:r>
            <a:r>
              <a:rPr lang="en-GB" sz="2300" dirty="0">
                <a:latin typeface="+mj-lt"/>
              </a:rPr>
              <a:t>, which could merit its inclusion as a produced and distinct type of data?</a:t>
            </a:r>
          </a:p>
          <a:p>
            <a:pPr>
              <a:lnSpc>
                <a:spcPct val="120000"/>
              </a:lnSpc>
            </a:pPr>
            <a:r>
              <a:rPr lang="en-GB" sz="2300" b="1" dirty="0">
                <a:solidFill>
                  <a:schemeClr val="tx2"/>
                </a:solidFill>
                <a:latin typeface="+mj-lt"/>
              </a:rPr>
              <a:t>Underlying value of the data does not reflect its electronic characteristics</a:t>
            </a:r>
            <a:r>
              <a:rPr lang="en-GB" sz="2300" dirty="0">
                <a:latin typeface="+mj-lt"/>
              </a:rPr>
              <a:t>, but, rather, the inherent and intrinsic value of the knowledge or information =&gt; </a:t>
            </a:r>
            <a:r>
              <a:rPr lang="en-GB" sz="2300" b="1" dirty="0">
                <a:solidFill>
                  <a:schemeClr val="tx2"/>
                </a:solidFill>
                <a:latin typeface="+mj-lt"/>
              </a:rPr>
              <a:t>not possible to make a credible distinction between various types of data (or more broadly, knowledge)</a:t>
            </a:r>
          </a:p>
          <a:p>
            <a:pPr>
              <a:lnSpc>
                <a:spcPct val="120000"/>
              </a:lnSpc>
            </a:pPr>
            <a:r>
              <a:rPr lang="en-GB" sz="2300" dirty="0">
                <a:latin typeface="+mj-lt"/>
              </a:rPr>
              <a:t>Knowledge/information embodied in databases contains asset characteristics, but knowledge displays these characteristics whether it’s embodied in a database or not</a:t>
            </a:r>
          </a:p>
        </p:txBody>
      </p:sp>
      <p:sp>
        <p:nvSpPr>
          <p:cNvPr id="3" name="Title 2">
            <a:extLst>
              <a:ext uri="{FF2B5EF4-FFF2-40B4-BE49-F238E27FC236}">
                <a16:creationId xmlns:a16="http://schemas.microsoft.com/office/drawing/2014/main" id="{8E307B06-C107-4910-9600-93708C5373EA}"/>
              </a:ext>
            </a:extLst>
          </p:cNvPr>
          <p:cNvSpPr>
            <a:spLocks noGrp="1"/>
          </p:cNvSpPr>
          <p:nvPr>
            <p:ph type="title"/>
          </p:nvPr>
        </p:nvSpPr>
        <p:spPr/>
        <p:txBody>
          <a:bodyPr/>
          <a:lstStyle/>
          <a:p>
            <a:r>
              <a:rPr lang="en-GB" b="1" dirty="0">
                <a:solidFill>
                  <a:schemeClr val="tx2"/>
                </a:solidFill>
              </a:rPr>
              <a:t>Electronic data and knowledge</a:t>
            </a:r>
            <a:endParaRPr lang="en-GB" dirty="0"/>
          </a:p>
        </p:txBody>
      </p:sp>
      <p:sp>
        <p:nvSpPr>
          <p:cNvPr id="4" name="Slide Number Placeholder 3">
            <a:extLst>
              <a:ext uri="{FF2B5EF4-FFF2-40B4-BE49-F238E27FC236}">
                <a16:creationId xmlns:a16="http://schemas.microsoft.com/office/drawing/2014/main" id="{8CA802C4-A411-4131-8303-23E12952F23F}"/>
              </a:ext>
            </a:extLst>
          </p:cNvPr>
          <p:cNvSpPr>
            <a:spLocks noGrp="1"/>
          </p:cNvSpPr>
          <p:nvPr>
            <p:ph type="sldNum" sz="quarter" idx="12"/>
          </p:nvPr>
        </p:nvSpPr>
        <p:spPr/>
        <p:txBody>
          <a:bodyPr/>
          <a:lstStyle/>
          <a:p>
            <a:pPr>
              <a:defRPr/>
            </a:pPr>
            <a:fld id="{BF79D7F5-9D83-4C99-8196-0BBF2D619C77}" type="slidenum">
              <a:rPr lang="en-US" smtClean="0"/>
              <a:pPr>
                <a:defRPr/>
              </a:pPr>
              <a:t>7</a:t>
            </a:fld>
            <a:endParaRPr lang="en-US"/>
          </a:p>
        </p:txBody>
      </p:sp>
    </p:spTree>
    <p:extLst>
      <p:ext uri="{BB962C8B-B14F-4D97-AF65-F5344CB8AC3E}">
        <p14:creationId xmlns:p14="http://schemas.microsoft.com/office/powerpoint/2010/main" val="3248872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accent1"/>
          </a:solidFill>
        </p:spPr>
        <p:txBody>
          <a:bodyPr/>
          <a:lstStyle/>
          <a:p>
            <a:pPr marL="0" indent="0" algn="ctr">
              <a:buNone/>
            </a:pPr>
            <a:endParaRPr lang="fr-FR" dirty="0">
              <a:solidFill>
                <a:schemeClr val="bg1"/>
              </a:solidFill>
            </a:endParaRPr>
          </a:p>
          <a:p>
            <a:pPr marL="0" indent="0" algn="ctr">
              <a:buNone/>
            </a:pPr>
            <a:endParaRPr lang="fr-FR" dirty="0">
              <a:solidFill>
                <a:schemeClr val="bg1"/>
              </a:solidFill>
            </a:endParaRPr>
          </a:p>
          <a:p>
            <a:pPr marL="0" indent="0" algn="ctr">
              <a:buNone/>
            </a:pPr>
            <a:endParaRPr lang="fr-FR" dirty="0">
              <a:solidFill>
                <a:schemeClr val="bg1"/>
              </a:solidFill>
            </a:endParaRPr>
          </a:p>
          <a:p>
            <a:pPr marL="0" indent="0" algn="ctr">
              <a:buNone/>
            </a:pPr>
            <a:r>
              <a:rPr lang="en-GB" b="1" dirty="0">
                <a:solidFill>
                  <a:schemeClr val="bg1"/>
                </a:solidFill>
                <a:latin typeface="+mj-lt"/>
              </a:rPr>
              <a:t>Data driven business models</a:t>
            </a:r>
            <a:endParaRPr lang="en-GB" dirty="0">
              <a:solidFill>
                <a:schemeClr val="bg1"/>
              </a:solidFill>
            </a:endParaRPr>
          </a:p>
        </p:txBody>
      </p:sp>
    </p:spTree>
    <p:extLst>
      <p:ext uri="{BB962C8B-B14F-4D97-AF65-F5344CB8AC3E}">
        <p14:creationId xmlns:p14="http://schemas.microsoft.com/office/powerpoint/2010/main" val="130838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7A029E-DBE5-4CC8-A278-B8766177AC00}"/>
              </a:ext>
            </a:extLst>
          </p:cNvPr>
          <p:cNvSpPr>
            <a:spLocks noGrp="1"/>
          </p:cNvSpPr>
          <p:nvPr>
            <p:ph idx="1"/>
          </p:nvPr>
        </p:nvSpPr>
        <p:spPr>
          <a:xfrm>
            <a:off x="468000" y="1602000"/>
            <a:ext cx="8064440" cy="4851336"/>
          </a:xfrm>
        </p:spPr>
        <p:txBody>
          <a:bodyPr>
            <a:normAutofit fontScale="77500" lnSpcReduction="20000"/>
          </a:bodyPr>
          <a:lstStyle/>
          <a:p>
            <a:pPr>
              <a:lnSpc>
                <a:spcPct val="120000"/>
              </a:lnSpc>
            </a:pPr>
            <a:r>
              <a:rPr lang="en-GB" dirty="0">
                <a:latin typeface="+mj-lt"/>
              </a:rPr>
              <a:t>Digitisation has led to a </a:t>
            </a:r>
            <a:r>
              <a:rPr lang="en-GB" b="1" dirty="0">
                <a:solidFill>
                  <a:schemeClr val="tx2"/>
                </a:solidFill>
                <a:latin typeface="+mj-lt"/>
              </a:rPr>
              <a:t>proliferation in the role of data</a:t>
            </a:r>
            <a:r>
              <a:rPr lang="en-GB" dirty="0">
                <a:latin typeface="+mj-lt"/>
              </a:rPr>
              <a:t> in economic decision making and society at large</a:t>
            </a:r>
          </a:p>
          <a:p>
            <a:pPr>
              <a:lnSpc>
                <a:spcPct val="120000"/>
              </a:lnSpc>
            </a:pPr>
            <a:r>
              <a:rPr lang="en-GB" dirty="0">
                <a:latin typeface="+mj-lt"/>
              </a:rPr>
              <a:t>Jon Brock et al (2013):</a:t>
            </a:r>
          </a:p>
          <a:p>
            <a:pPr lvl="1">
              <a:lnSpc>
                <a:spcPct val="120000"/>
              </a:lnSpc>
            </a:pPr>
            <a:r>
              <a:rPr lang="en-GB" dirty="0">
                <a:latin typeface="+mj-lt"/>
              </a:rPr>
              <a:t>“</a:t>
            </a:r>
            <a:r>
              <a:rPr lang="en-GB" i="1" dirty="0">
                <a:latin typeface="+mj-lt"/>
              </a:rPr>
              <a:t>From the dawn of time until 2003 – some 5 </a:t>
            </a:r>
            <a:r>
              <a:rPr lang="en-GB" i="1" dirty="0" err="1">
                <a:latin typeface="+mj-lt"/>
              </a:rPr>
              <a:t>exabytes</a:t>
            </a:r>
            <a:r>
              <a:rPr lang="en-GB" i="1" dirty="0">
                <a:latin typeface="+mj-lt"/>
              </a:rPr>
              <a:t>, according to Intel – is now created every two days</a:t>
            </a:r>
            <a:r>
              <a:rPr lang="en-GB" dirty="0">
                <a:latin typeface="+mj-lt"/>
              </a:rPr>
              <a:t>”, while </a:t>
            </a:r>
          </a:p>
          <a:p>
            <a:pPr lvl="1">
              <a:lnSpc>
                <a:spcPct val="120000"/>
              </a:lnSpc>
            </a:pPr>
            <a:r>
              <a:rPr lang="en-GB" dirty="0">
                <a:latin typeface="+mj-lt"/>
              </a:rPr>
              <a:t>“</a:t>
            </a:r>
            <a:r>
              <a:rPr lang="en-GB" i="1" dirty="0">
                <a:latin typeface="+mj-lt"/>
              </a:rPr>
              <a:t>Data processing and storage costs have decreased by a factor of more than 1,000 over the past decade</a:t>
            </a:r>
            <a:r>
              <a:rPr lang="en-GB" dirty="0">
                <a:latin typeface="+mj-lt"/>
              </a:rPr>
              <a:t>”</a:t>
            </a:r>
          </a:p>
          <a:p>
            <a:pPr>
              <a:lnSpc>
                <a:spcPct val="120000"/>
              </a:lnSpc>
            </a:pPr>
            <a:r>
              <a:rPr lang="en-GB" dirty="0">
                <a:latin typeface="+mj-lt"/>
              </a:rPr>
              <a:t>No signs of slowing; on the contrary, data are used at an ever increasing speed, with new technologies for storage and analysis of data becoming available</a:t>
            </a:r>
          </a:p>
        </p:txBody>
      </p:sp>
      <p:sp>
        <p:nvSpPr>
          <p:cNvPr id="3" name="Title 2">
            <a:extLst>
              <a:ext uri="{FF2B5EF4-FFF2-40B4-BE49-F238E27FC236}">
                <a16:creationId xmlns:a16="http://schemas.microsoft.com/office/drawing/2014/main" id="{8E307B06-C107-4910-9600-93708C5373EA}"/>
              </a:ext>
            </a:extLst>
          </p:cNvPr>
          <p:cNvSpPr>
            <a:spLocks noGrp="1"/>
          </p:cNvSpPr>
          <p:nvPr>
            <p:ph type="title"/>
          </p:nvPr>
        </p:nvSpPr>
        <p:spPr/>
        <p:txBody>
          <a:bodyPr/>
          <a:lstStyle/>
          <a:p>
            <a:r>
              <a:rPr lang="en-GB" b="1" dirty="0">
                <a:solidFill>
                  <a:schemeClr val="tx2"/>
                </a:solidFill>
              </a:rPr>
              <a:t>The increasing role of data</a:t>
            </a:r>
            <a:endParaRPr lang="en-GB" dirty="0"/>
          </a:p>
        </p:txBody>
      </p:sp>
      <p:sp>
        <p:nvSpPr>
          <p:cNvPr id="4" name="Slide Number Placeholder 3">
            <a:extLst>
              <a:ext uri="{FF2B5EF4-FFF2-40B4-BE49-F238E27FC236}">
                <a16:creationId xmlns:a16="http://schemas.microsoft.com/office/drawing/2014/main" id="{8CA802C4-A411-4131-8303-23E12952F23F}"/>
              </a:ext>
            </a:extLst>
          </p:cNvPr>
          <p:cNvSpPr>
            <a:spLocks noGrp="1"/>
          </p:cNvSpPr>
          <p:nvPr>
            <p:ph type="sldNum" sz="quarter" idx="12"/>
          </p:nvPr>
        </p:nvSpPr>
        <p:spPr/>
        <p:txBody>
          <a:bodyPr/>
          <a:lstStyle/>
          <a:p>
            <a:pPr>
              <a:defRPr/>
            </a:pPr>
            <a:fld id="{BF79D7F5-9D83-4C99-8196-0BBF2D619C77}" type="slidenum">
              <a:rPr lang="en-US" smtClean="0"/>
              <a:pPr>
                <a:defRPr/>
              </a:pPr>
              <a:t>9</a:t>
            </a:fld>
            <a:endParaRPr lang="en-US"/>
          </a:p>
        </p:txBody>
      </p:sp>
    </p:spTree>
    <p:extLst>
      <p:ext uri="{BB962C8B-B14F-4D97-AF65-F5344CB8AC3E}">
        <p14:creationId xmlns:p14="http://schemas.microsoft.com/office/powerpoint/2010/main" val="19010270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OECD_English_white</Template>
  <TotalTime>2736</TotalTime>
  <Words>1308</Words>
  <Application>Microsoft Office PowerPoint</Application>
  <PresentationFormat>On-screen Show (4:3)</PresentationFormat>
  <Paragraphs>125</Paragraphs>
  <Slides>19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Helvetica 65 Medium</vt:lpstr>
      <vt:lpstr>Arial</vt:lpstr>
      <vt:lpstr>Calibri</vt:lpstr>
      <vt:lpstr>Georgia</vt:lpstr>
      <vt:lpstr>OECD_English_white</vt:lpstr>
      <vt:lpstr>Recording and measuring data in the system of national accounts</vt:lpstr>
      <vt:lpstr>Overview</vt:lpstr>
      <vt:lpstr>PowerPoint Presentation</vt:lpstr>
      <vt:lpstr>Definitions from the 2008 SNA</vt:lpstr>
      <vt:lpstr>Data recorded as non-produced assets, in case of market transaction</vt:lpstr>
      <vt:lpstr>Why data itself is not recognised </vt:lpstr>
      <vt:lpstr>Electronic data and knowledge</vt:lpstr>
      <vt:lpstr>PowerPoint Presentation</vt:lpstr>
      <vt:lpstr>The increasing role of data</vt:lpstr>
      <vt:lpstr>Data-driven business models</vt:lpstr>
      <vt:lpstr>Data-driven business models</vt:lpstr>
      <vt:lpstr>PowerPoint Presentation</vt:lpstr>
      <vt:lpstr>Barter-type of transactions</vt:lpstr>
      <vt:lpstr>Valuation methods</vt:lpstr>
      <vt:lpstr>Non-produced versus produced</vt:lpstr>
      <vt:lpstr>PowerPoint Presentation</vt:lpstr>
      <vt:lpstr>Summary and way forward</vt:lpstr>
      <vt:lpstr>Questions and issues for the AEG</vt:lpstr>
      <vt:lpstr> </vt:lpstr>
    </vt:vector>
  </TitlesOfParts>
  <Company>OECD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Productivity measurement at the oecd – An Overview</dc:title>
  <dc:creator>SCHREYER Paul</dc:creator>
  <cp:lastModifiedBy>Phyo Ba Kyu</cp:lastModifiedBy>
  <cp:revision>211</cp:revision>
  <cp:lastPrinted>2018-01-19T14:03:42Z</cp:lastPrinted>
  <dcterms:created xsi:type="dcterms:W3CDTF">2015-12-07T15:20:08Z</dcterms:created>
  <dcterms:modified xsi:type="dcterms:W3CDTF">2018-11-21T16:30:37Z</dcterms:modified>
</cp:coreProperties>
</file>