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1" r:id="rId1"/>
    <p:sldMasterId id="2147483688" r:id="rId2"/>
    <p:sldMasterId id="2147483695" r:id="rId3"/>
  </p:sldMasterIdLst>
  <p:notesMasterIdLst>
    <p:notesMasterId r:id="rId24"/>
  </p:notesMasterIdLst>
  <p:handoutMasterIdLst>
    <p:handoutMasterId r:id="rId25"/>
  </p:handoutMasterIdLst>
  <p:sldIdLst>
    <p:sldId id="593" r:id="rId4"/>
    <p:sldId id="547" r:id="rId5"/>
    <p:sldId id="582" r:id="rId6"/>
    <p:sldId id="548" r:id="rId7"/>
    <p:sldId id="551" r:id="rId8"/>
    <p:sldId id="562" r:id="rId9"/>
    <p:sldId id="580" r:id="rId10"/>
    <p:sldId id="577" r:id="rId11"/>
    <p:sldId id="550" r:id="rId12"/>
    <p:sldId id="553" r:id="rId13"/>
    <p:sldId id="583" r:id="rId14"/>
    <p:sldId id="584" r:id="rId15"/>
    <p:sldId id="585" r:id="rId16"/>
    <p:sldId id="586" r:id="rId17"/>
    <p:sldId id="587" r:id="rId18"/>
    <p:sldId id="588" r:id="rId19"/>
    <p:sldId id="590" r:id="rId20"/>
    <p:sldId id="591" r:id="rId21"/>
    <p:sldId id="594" r:id="rId22"/>
    <p:sldId id="592" r:id="rId23"/>
  </p:sldIdLst>
  <p:sldSz cx="9144000" cy="6858000" type="screen4x3"/>
  <p:notesSz cx="7010400" cy="9296400"/>
  <p:custDataLst>
    <p:tags r:id="rId26"/>
  </p:custDataLst>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9900"/>
    <a:srgbClr val="FF944B"/>
    <a:srgbClr val="75ABDC"/>
    <a:srgbClr val="70AD47"/>
    <a:srgbClr val="6600FF"/>
    <a:srgbClr val="EA0000"/>
    <a:srgbClr val="7D8604"/>
    <a:srgbClr val="FF7619"/>
    <a:srgbClr val="C9A6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280" autoAdjust="0"/>
  </p:normalViewPr>
  <p:slideViewPr>
    <p:cSldViewPr>
      <p:cViewPr varScale="1">
        <p:scale>
          <a:sx n="97" d="100"/>
          <a:sy n="97" d="100"/>
        </p:scale>
        <p:origin x="1296"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9" d="100"/>
          <a:sy n="69"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9.png"/></Relationships>
</file>

<file path=ppt/diagrams/_rels/drawing1.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5DEA21-9DE8-445E-965A-9F01FFE27E0F}" type="doc">
      <dgm:prSet loTypeId="urn:microsoft.com/office/officeart/2005/8/layout/vList4" loCatId="list" qsTypeId="urn:microsoft.com/office/officeart/2005/8/quickstyle/simple1" qsCatId="simple" csTypeId="urn:microsoft.com/office/officeart/2005/8/colors/accent2_2" csCatId="accent2" phldr="1"/>
      <dgm:spPr/>
      <dgm:t>
        <a:bodyPr/>
        <a:lstStyle/>
        <a:p>
          <a:endParaRPr lang="en-CA"/>
        </a:p>
      </dgm:t>
    </dgm:pt>
    <dgm:pt modelId="{76063061-063D-486E-AE9E-EF070E06BD9E}">
      <dgm:prSet phldrT="[Text]"/>
      <dgm:spPr>
        <a:solidFill>
          <a:srgbClr val="0070C0"/>
        </a:solidFill>
      </dgm:spPr>
      <dgm:t>
        <a:bodyPr/>
        <a:lstStyle/>
        <a:p>
          <a:r>
            <a:rPr lang="en-CA" dirty="0"/>
            <a:t>What is data?</a:t>
          </a:r>
        </a:p>
      </dgm:t>
    </dgm:pt>
    <dgm:pt modelId="{E468F515-EC77-410F-BE55-F591C8451D86}" type="parTrans" cxnId="{56647BA9-5F28-4D1D-A030-A265FDBCCDF4}">
      <dgm:prSet/>
      <dgm:spPr/>
      <dgm:t>
        <a:bodyPr/>
        <a:lstStyle/>
        <a:p>
          <a:endParaRPr lang="en-CA"/>
        </a:p>
      </dgm:t>
    </dgm:pt>
    <dgm:pt modelId="{8B8F3353-E441-4D9A-BC57-342790C669A6}" type="sibTrans" cxnId="{56647BA9-5F28-4D1D-A030-A265FDBCCDF4}">
      <dgm:prSet/>
      <dgm:spPr/>
      <dgm:t>
        <a:bodyPr/>
        <a:lstStyle/>
        <a:p>
          <a:endParaRPr lang="en-CA"/>
        </a:p>
      </dgm:t>
    </dgm:pt>
    <dgm:pt modelId="{EBDAC56A-53AB-48CC-8DF4-F892E37F6D56}">
      <dgm:prSet phldrT="[Text]"/>
      <dgm:spPr>
        <a:solidFill>
          <a:srgbClr val="0070C0"/>
        </a:solidFill>
      </dgm:spPr>
      <dgm:t>
        <a:bodyPr/>
        <a:lstStyle/>
        <a:p>
          <a:r>
            <a:rPr lang="en-CA" dirty="0"/>
            <a:t>How do we classify data and what is an appropriate ‘unit of measure’?</a:t>
          </a:r>
        </a:p>
      </dgm:t>
    </dgm:pt>
    <dgm:pt modelId="{55203D18-3BE7-492B-A82F-E8896F6932F4}" type="parTrans" cxnId="{B12FBDAD-8FBB-44EB-AD66-C56E19A65C07}">
      <dgm:prSet/>
      <dgm:spPr/>
      <dgm:t>
        <a:bodyPr/>
        <a:lstStyle/>
        <a:p>
          <a:endParaRPr lang="en-CA"/>
        </a:p>
      </dgm:t>
    </dgm:pt>
    <dgm:pt modelId="{CCC95602-5253-4791-84F6-1C707638ACDB}" type="sibTrans" cxnId="{B12FBDAD-8FBB-44EB-AD66-C56E19A65C07}">
      <dgm:prSet/>
      <dgm:spPr/>
      <dgm:t>
        <a:bodyPr/>
        <a:lstStyle/>
        <a:p>
          <a:endParaRPr lang="en-CA"/>
        </a:p>
      </dgm:t>
    </dgm:pt>
    <dgm:pt modelId="{E7978D21-27E9-4AFB-8520-05D03E09EFFB}">
      <dgm:prSet phldrT="[Text]"/>
      <dgm:spPr>
        <a:solidFill>
          <a:srgbClr val="0070C0"/>
        </a:solidFill>
      </dgm:spPr>
      <dgm:t>
        <a:bodyPr/>
        <a:lstStyle/>
        <a:p>
          <a:r>
            <a:rPr lang="en-CA" dirty="0"/>
            <a:t>How do we value data?</a:t>
          </a:r>
        </a:p>
      </dgm:t>
    </dgm:pt>
    <dgm:pt modelId="{41DE30E3-0AD4-400C-8B40-593B0502DE63}" type="parTrans" cxnId="{AF87E6F4-F2FB-4529-8B62-6E97019102A0}">
      <dgm:prSet/>
      <dgm:spPr/>
      <dgm:t>
        <a:bodyPr/>
        <a:lstStyle/>
        <a:p>
          <a:endParaRPr lang="en-CA"/>
        </a:p>
      </dgm:t>
    </dgm:pt>
    <dgm:pt modelId="{26D2B20D-BA48-46BD-A092-22F5DAA50CB4}" type="sibTrans" cxnId="{AF87E6F4-F2FB-4529-8B62-6E97019102A0}">
      <dgm:prSet/>
      <dgm:spPr/>
      <dgm:t>
        <a:bodyPr/>
        <a:lstStyle/>
        <a:p>
          <a:endParaRPr lang="en-CA"/>
        </a:p>
      </dgm:t>
    </dgm:pt>
    <dgm:pt modelId="{3944B0F3-1759-405F-8B3B-1A45F7D4A9AF}">
      <dgm:prSet phldrT="[Text]"/>
      <dgm:spPr>
        <a:solidFill>
          <a:srgbClr val="0070C0"/>
        </a:solidFill>
      </dgm:spPr>
      <dgm:t>
        <a:bodyPr/>
        <a:lstStyle/>
        <a:p>
          <a:r>
            <a:rPr lang="en-CA" dirty="0"/>
            <a:t>How are data used in production, in consumption, wealth formation?  When is it an internal service to the firm and when is it an asset?</a:t>
          </a:r>
        </a:p>
      </dgm:t>
    </dgm:pt>
    <dgm:pt modelId="{C1A8F34D-EC34-4BC6-A7AF-1DD878E5F657}" type="parTrans" cxnId="{5AD50DBE-401D-45BB-BD93-DE8289633E14}">
      <dgm:prSet/>
      <dgm:spPr/>
      <dgm:t>
        <a:bodyPr/>
        <a:lstStyle/>
        <a:p>
          <a:endParaRPr lang="en-CA"/>
        </a:p>
      </dgm:t>
    </dgm:pt>
    <dgm:pt modelId="{D67CB533-CFDC-45BC-818B-29ACD6B48ACB}" type="sibTrans" cxnId="{5AD50DBE-401D-45BB-BD93-DE8289633E14}">
      <dgm:prSet/>
      <dgm:spPr/>
      <dgm:t>
        <a:bodyPr/>
        <a:lstStyle/>
        <a:p>
          <a:endParaRPr lang="en-CA"/>
        </a:p>
      </dgm:t>
    </dgm:pt>
    <dgm:pt modelId="{5259B969-9AEF-4BD2-8CAB-18AC0F5F1BEC}">
      <dgm:prSet phldrT="[Text]"/>
      <dgm:spPr>
        <a:solidFill>
          <a:srgbClr val="0070C0"/>
        </a:solidFill>
      </dgm:spPr>
      <dgm:t>
        <a:bodyPr/>
        <a:lstStyle/>
        <a:p>
          <a:r>
            <a:rPr lang="en-CA" dirty="0"/>
            <a:t>Who owns data and where is it located?</a:t>
          </a:r>
        </a:p>
      </dgm:t>
    </dgm:pt>
    <dgm:pt modelId="{FBF3F6B8-A462-4373-A837-652F18700B79}" type="parTrans" cxnId="{CC091616-664A-4122-96B0-4867A4F958C8}">
      <dgm:prSet/>
      <dgm:spPr/>
      <dgm:t>
        <a:bodyPr/>
        <a:lstStyle/>
        <a:p>
          <a:endParaRPr lang="en-CA"/>
        </a:p>
      </dgm:t>
    </dgm:pt>
    <dgm:pt modelId="{3D4744DC-867A-43A9-B9EE-0F3D0AFAFEC9}" type="sibTrans" cxnId="{CC091616-664A-4122-96B0-4867A4F958C8}">
      <dgm:prSet/>
      <dgm:spPr/>
      <dgm:t>
        <a:bodyPr/>
        <a:lstStyle/>
        <a:p>
          <a:endParaRPr lang="en-CA"/>
        </a:p>
      </dgm:t>
    </dgm:pt>
    <dgm:pt modelId="{9417F3F3-4FAC-4096-88A1-89B3A5B81965}">
      <dgm:prSet phldrT="[Text]"/>
      <dgm:spPr>
        <a:solidFill>
          <a:srgbClr val="0070C0"/>
        </a:solidFill>
      </dgm:spPr>
      <dgm:t>
        <a:bodyPr/>
        <a:lstStyle/>
        <a:p>
          <a:r>
            <a:rPr lang="en-CA" dirty="0"/>
            <a:t>How do data come to be?</a:t>
          </a:r>
        </a:p>
      </dgm:t>
    </dgm:pt>
    <dgm:pt modelId="{7A72C143-F8FA-4CA9-841F-FFAEEDF4AB07}" type="parTrans" cxnId="{A9317A4F-5D12-43B3-8679-F4843258C188}">
      <dgm:prSet/>
      <dgm:spPr/>
      <dgm:t>
        <a:bodyPr/>
        <a:lstStyle/>
        <a:p>
          <a:endParaRPr lang="en-CA"/>
        </a:p>
      </dgm:t>
    </dgm:pt>
    <dgm:pt modelId="{B835EE86-8C2D-4592-87BB-B97609120DEB}" type="sibTrans" cxnId="{A9317A4F-5D12-43B3-8679-F4843258C188}">
      <dgm:prSet/>
      <dgm:spPr/>
      <dgm:t>
        <a:bodyPr/>
        <a:lstStyle/>
        <a:p>
          <a:endParaRPr lang="en-CA"/>
        </a:p>
      </dgm:t>
    </dgm:pt>
    <dgm:pt modelId="{F31DFEF2-1ABB-4A53-AB02-D7773B16201E}" type="pres">
      <dgm:prSet presAssocID="{B85DEA21-9DE8-445E-965A-9F01FFE27E0F}" presName="linear" presStyleCnt="0">
        <dgm:presLayoutVars>
          <dgm:dir/>
          <dgm:resizeHandles val="exact"/>
        </dgm:presLayoutVars>
      </dgm:prSet>
      <dgm:spPr/>
    </dgm:pt>
    <dgm:pt modelId="{FDC568D4-74D4-4A63-83EE-11FFD76FD8D4}" type="pres">
      <dgm:prSet presAssocID="{76063061-063D-486E-AE9E-EF070E06BD9E}" presName="comp" presStyleCnt="0"/>
      <dgm:spPr/>
    </dgm:pt>
    <dgm:pt modelId="{BEAC87CC-7441-4069-B929-574B7E8ABFF2}" type="pres">
      <dgm:prSet presAssocID="{76063061-063D-486E-AE9E-EF070E06BD9E}" presName="box" presStyleLbl="node1" presStyleIdx="0" presStyleCnt="6"/>
      <dgm:spPr/>
    </dgm:pt>
    <dgm:pt modelId="{C04788A5-F2D7-4BCB-A31B-A4AA2F9CFAF9}" type="pres">
      <dgm:prSet presAssocID="{76063061-063D-486E-AE9E-EF070E06BD9E}" presName="img" presStyleLbl="fgImgPlace1" presStyleIdx="0"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dgm:spPr>
      <dgm:extLst>
        <a:ext uri="{E40237B7-FDA0-4F09-8148-C483321AD2D9}">
          <dgm14:cNvPr xmlns:dgm14="http://schemas.microsoft.com/office/drawing/2010/diagram" id="0" name="" descr="Help"/>
        </a:ext>
      </dgm:extLst>
    </dgm:pt>
    <dgm:pt modelId="{B3956ED3-054C-4EA0-9CBB-EC8FEB4B0AF5}" type="pres">
      <dgm:prSet presAssocID="{76063061-063D-486E-AE9E-EF070E06BD9E}" presName="text" presStyleLbl="node1" presStyleIdx="0" presStyleCnt="6">
        <dgm:presLayoutVars>
          <dgm:bulletEnabled val="1"/>
        </dgm:presLayoutVars>
      </dgm:prSet>
      <dgm:spPr/>
    </dgm:pt>
    <dgm:pt modelId="{16F1CB00-8B3E-4FAB-99F8-171B52BE9BF8}" type="pres">
      <dgm:prSet presAssocID="{8B8F3353-E441-4D9A-BC57-342790C669A6}" presName="spacer" presStyleCnt="0"/>
      <dgm:spPr/>
    </dgm:pt>
    <dgm:pt modelId="{AC56A794-2C2E-4114-8AC4-F78941B607EC}" type="pres">
      <dgm:prSet presAssocID="{9417F3F3-4FAC-4096-88A1-89B3A5B81965}" presName="comp" presStyleCnt="0"/>
      <dgm:spPr/>
    </dgm:pt>
    <dgm:pt modelId="{C773EDDB-0D77-4EB8-B8B7-853C548BDED9}" type="pres">
      <dgm:prSet presAssocID="{9417F3F3-4FAC-4096-88A1-89B3A5B81965}" presName="box" presStyleLbl="node1" presStyleIdx="1" presStyleCnt="6"/>
      <dgm:spPr/>
    </dgm:pt>
    <dgm:pt modelId="{E719B30E-6061-47AF-B959-0F0701E6CEBA}" type="pres">
      <dgm:prSet presAssocID="{9417F3F3-4FAC-4096-88A1-89B3A5B81965}" presName="img" presStyleLbl="fgImgPlace1" presStyleIdx="1"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dgm:spPr>
    </dgm:pt>
    <dgm:pt modelId="{A5FF4E22-1C17-4ABA-890F-19D3E34F4278}" type="pres">
      <dgm:prSet presAssocID="{9417F3F3-4FAC-4096-88A1-89B3A5B81965}" presName="text" presStyleLbl="node1" presStyleIdx="1" presStyleCnt="6">
        <dgm:presLayoutVars>
          <dgm:bulletEnabled val="1"/>
        </dgm:presLayoutVars>
      </dgm:prSet>
      <dgm:spPr/>
    </dgm:pt>
    <dgm:pt modelId="{68A52525-3DAC-4627-91A4-F73A6EA59E48}" type="pres">
      <dgm:prSet presAssocID="{B835EE86-8C2D-4592-87BB-B97609120DEB}" presName="spacer" presStyleCnt="0"/>
      <dgm:spPr/>
    </dgm:pt>
    <dgm:pt modelId="{D656ACB5-C1C8-4C15-990F-7E96A94C6519}" type="pres">
      <dgm:prSet presAssocID="{EBDAC56A-53AB-48CC-8DF4-F892E37F6D56}" presName="comp" presStyleCnt="0"/>
      <dgm:spPr/>
    </dgm:pt>
    <dgm:pt modelId="{86D0EA4A-FB3B-4683-982C-F086D201512E}" type="pres">
      <dgm:prSet presAssocID="{EBDAC56A-53AB-48CC-8DF4-F892E37F6D56}" presName="box" presStyleLbl="node1" presStyleIdx="2" presStyleCnt="6"/>
      <dgm:spPr/>
    </dgm:pt>
    <dgm:pt modelId="{6A1CB609-C95E-4D49-906D-38974AF94BE8}" type="pres">
      <dgm:prSet presAssocID="{EBDAC56A-53AB-48CC-8DF4-F892E37F6D56}" presName="img" presStyleLbl="fgImgPlace1" presStyleIdx="2"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dgm:spPr>
    </dgm:pt>
    <dgm:pt modelId="{BD4CA9F3-82C7-49FC-9969-39FEAE5195E2}" type="pres">
      <dgm:prSet presAssocID="{EBDAC56A-53AB-48CC-8DF4-F892E37F6D56}" presName="text" presStyleLbl="node1" presStyleIdx="2" presStyleCnt="6">
        <dgm:presLayoutVars>
          <dgm:bulletEnabled val="1"/>
        </dgm:presLayoutVars>
      </dgm:prSet>
      <dgm:spPr/>
    </dgm:pt>
    <dgm:pt modelId="{AE442521-2736-446F-A165-D80129641DD2}" type="pres">
      <dgm:prSet presAssocID="{CCC95602-5253-4791-84F6-1C707638ACDB}" presName="spacer" presStyleCnt="0"/>
      <dgm:spPr/>
    </dgm:pt>
    <dgm:pt modelId="{5BD5FE4F-D147-4D49-9767-71D7549616BC}" type="pres">
      <dgm:prSet presAssocID="{3944B0F3-1759-405F-8B3B-1A45F7D4A9AF}" presName="comp" presStyleCnt="0"/>
      <dgm:spPr/>
    </dgm:pt>
    <dgm:pt modelId="{33B27FEA-134D-4E7B-9F34-0BAE3570BE7D}" type="pres">
      <dgm:prSet presAssocID="{3944B0F3-1759-405F-8B3B-1A45F7D4A9AF}" presName="box" presStyleLbl="node1" presStyleIdx="3" presStyleCnt="6" custLinFactNeighborY="-4573"/>
      <dgm:spPr/>
    </dgm:pt>
    <dgm:pt modelId="{F11B97F8-849F-4E11-BEF3-96C294EC1E42}" type="pres">
      <dgm:prSet presAssocID="{3944B0F3-1759-405F-8B3B-1A45F7D4A9AF}" presName="img" presStyleLbl="fgImgPlace1" presStyleIdx="3"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dgm:spPr>
    </dgm:pt>
    <dgm:pt modelId="{1E9B1588-8C8D-4E35-9EBA-12C87F58DD95}" type="pres">
      <dgm:prSet presAssocID="{3944B0F3-1759-405F-8B3B-1A45F7D4A9AF}" presName="text" presStyleLbl="node1" presStyleIdx="3" presStyleCnt="6">
        <dgm:presLayoutVars>
          <dgm:bulletEnabled val="1"/>
        </dgm:presLayoutVars>
      </dgm:prSet>
      <dgm:spPr/>
    </dgm:pt>
    <dgm:pt modelId="{03C070B3-D8E5-4308-9EC4-522F8718646F}" type="pres">
      <dgm:prSet presAssocID="{D67CB533-CFDC-45BC-818B-29ACD6B48ACB}" presName="spacer" presStyleCnt="0"/>
      <dgm:spPr/>
    </dgm:pt>
    <dgm:pt modelId="{F3A91CB5-1442-4AFE-9BB1-12D8B6A2FA78}" type="pres">
      <dgm:prSet presAssocID="{5259B969-9AEF-4BD2-8CAB-18AC0F5F1BEC}" presName="comp" presStyleCnt="0"/>
      <dgm:spPr/>
    </dgm:pt>
    <dgm:pt modelId="{8E347566-F568-436E-A900-80057C2F43DE}" type="pres">
      <dgm:prSet presAssocID="{5259B969-9AEF-4BD2-8CAB-18AC0F5F1BEC}" presName="box" presStyleLbl="node1" presStyleIdx="4" presStyleCnt="6"/>
      <dgm:spPr/>
    </dgm:pt>
    <dgm:pt modelId="{0AA1DC29-558A-43C5-9E90-BEF121C92C71}" type="pres">
      <dgm:prSet presAssocID="{5259B969-9AEF-4BD2-8CAB-18AC0F5F1BEC}" presName="img" presStyleLbl="fgImgPlace1" presStyleIdx="4"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dgm:spPr>
    </dgm:pt>
    <dgm:pt modelId="{1C83C33C-2333-4333-901E-3AA7E7C72B47}" type="pres">
      <dgm:prSet presAssocID="{5259B969-9AEF-4BD2-8CAB-18AC0F5F1BEC}" presName="text" presStyleLbl="node1" presStyleIdx="4" presStyleCnt="6">
        <dgm:presLayoutVars>
          <dgm:bulletEnabled val="1"/>
        </dgm:presLayoutVars>
      </dgm:prSet>
      <dgm:spPr/>
    </dgm:pt>
    <dgm:pt modelId="{BC0F25C7-C362-4790-9DF8-F522277CDABC}" type="pres">
      <dgm:prSet presAssocID="{3D4744DC-867A-43A9-B9EE-0F3D0AFAFEC9}" presName="spacer" presStyleCnt="0"/>
      <dgm:spPr/>
    </dgm:pt>
    <dgm:pt modelId="{E55C98B1-09EA-4D6B-AC3E-553BA853A496}" type="pres">
      <dgm:prSet presAssocID="{E7978D21-27E9-4AFB-8520-05D03E09EFFB}" presName="comp" presStyleCnt="0"/>
      <dgm:spPr/>
    </dgm:pt>
    <dgm:pt modelId="{C66773C0-CE64-4EA2-85B5-9990387C1AED}" type="pres">
      <dgm:prSet presAssocID="{E7978D21-27E9-4AFB-8520-05D03E09EFFB}" presName="box" presStyleLbl="node1" presStyleIdx="5" presStyleCnt="6"/>
      <dgm:spPr/>
    </dgm:pt>
    <dgm:pt modelId="{B467DDF2-9E9B-42DE-85E7-3F67FCE145EF}" type="pres">
      <dgm:prSet presAssocID="{E7978D21-27E9-4AFB-8520-05D03E09EFFB}" presName="img" presStyleLbl="fgImgPlace1" presStyleIdx="5" presStyleCnt="6"/>
      <dgm:spPr>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dgm:spPr>
    </dgm:pt>
    <dgm:pt modelId="{F5145B48-FF7A-42FC-882A-4FD81AD8479E}" type="pres">
      <dgm:prSet presAssocID="{E7978D21-27E9-4AFB-8520-05D03E09EFFB}" presName="text" presStyleLbl="node1" presStyleIdx="5" presStyleCnt="6">
        <dgm:presLayoutVars>
          <dgm:bulletEnabled val="1"/>
        </dgm:presLayoutVars>
      </dgm:prSet>
      <dgm:spPr/>
    </dgm:pt>
  </dgm:ptLst>
  <dgm:cxnLst>
    <dgm:cxn modelId="{7A85C207-49A3-48B6-BE76-DB684C3CEF11}" type="presOf" srcId="{EBDAC56A-53AB-48CC-8DF4-F892E37F6D56}" destId="{BD4CA9F3-82C7-49FC-9969-39FEAE5195E2}" srcOrd="1" destOrd="0" presId="urn:microsoft.com/office/officeart/2005/8/layout/vList4"/>
    <dgm:cxn modelId="{C5162D0D-5C94-4833-AE0A-8E9CFA63540E}" type="presOf" srcId="{EBDAC56A-53AB-48CC-8DF4-F892E37F6D56}" destId="{86D0EA4A-FB3B-4683-982C-F086D201512E}" srcOrd="0" destOrd="0" presId="urn:microsoft.com/office/officeart/2005/8/layout/vList4"/>
    <dgm:cxn modelId="{CC091616-664A-4122-96B0-4867A4F958C8}" srcId="{B85DEA21-9DE8-445E-965A-9F01FFE27E0F}" destId="{5259B969-9AEF-4BD2-8CAB-18AC0F5F1BEC}" srcOrd="4" destOrd="0" parTransId="{FBF3F6B8-A462-4373-A837-652F18700B79}" sibTransId="{3D4744DC-867A-43A9-B9EE-0F3D0AFAFEC9}"/>
    <dgm:cxn modelId="{C1C03418-0CBC-4161-8E8A-D506B7894634}" type="presOf" srcId="{3944B0F3-1759-405F-8B3B-1A45F7D4A9AF}" destId="{1E9B1588-8C8D-4E35-9EBA-12C87F58DD95}" srcOrd="1" destOrd="0" presId="urn:microsoft.com/office/officeart/2005/8/layout/vList4"/>
    <dgm:cxn modelId="{168CFE26-6940-4DA9-BAC5-18BA3E9712A1}" type="presOf" srcId="{76063061-063D-486E-AE9E-EF070E06BD9E}" destId="{BEAC87CC-7441-4069-B929-574B7E8ABFF2}" srcOrd="0" destOrd="0" presId="urn:microsoft.com/office/officeart/2005/8/layout/vList4"/>
    <dgm:cxn modelId="{AC54FD37-C9E5-4044-A800-CC41D752EAEC}" type="presOf" srcId="{9417F3F3-4FAC-4096-88A1-89B3A5B81965}" destId="{A5FF4E22-1C17-4ABA-890F-19D3E34F4278}" srcOrd="1" destOrd="0" presId="urn:microsoft.com/office/officeart/2005/8/layout/vList4"/>
    <dgm:cxn modelId="{A9317A4F-5D12-43B3-8679-F4843258C188}" srcId="{B85DEA21-9DE8-445E-965A-9F01FFE27E0F}" destId="{9417F3F3-4FAC-4096-88A1-89B3A5B81965}" srcOrd="1" destOrd="0" parTransId="{7A72C143-F8FA-4CA9-841F-FFAEEDF4AB07}" sibTransId="{B835EE86-8C2D-4592-87BB-B97609120DEB}"/>
    <dgm:cxn modelId="{4BE0E284-BD98-482D-BF1B-1D1689DADDBD}" type="presOf" srcId="{5259B969-9AEF-4BD2-8CAB-18AC0F5F1BEC}" destId="{8E347566-F568-436E-A900-80057C2F43DE}" srcOrd="0" destOrd="0" presId="urn:microsoft.com/office/officeart/2005/8/layout/vList4"/>
    <dgm:cxn modelId="{D5018FA8-B467-45DE-8E07-8551BF0A2D2E}" type="presOf" srcId="{E7978D21-27E9-4AFB-8520-05D03E09EFFB}" destId="{F5145B48-FF7A-42FC-882A-4FD81AD8479E}" srcOrd="1" destOrd="0" presId="urn:microsoft.com/office/officeart/2005/8/layout/vList4"/>
    <dgm:cxn modelId="{56647BA9-5F28-4D1D-A030-A265FDBCCDF4}" srcId="{B85DEA21-9DE8-445E-965A-9F01FFE27E0F}" destId="{76063061-063D-486E-AE9E-EF070E06BD9E}" srcOrd="0" destOrd="0" parTransId="{E468F515-EC77-410F-BE55-F591C8451D86}" sibTransId="{8B8F3353-E441-4D9A-BC57-342790C669A6}"/>
    <dgm:cxn modelId="{3FCE85A9-3AF1-4DF6-A0B8-D34F8E6166CE}" type="presOf" srcId="{E7978D21-27E9-4AFB-8520-05D03E09EFFB}" destId="{C66773C0-CE64-4EA2-85B5-9990387C1AED}" srcOrd="0" destOrd="0" presId="urn:microsoft.com/office/officeart/2005/8/layout/vList4"/>
    <dgm:cxn modelId="{B12FBDAD-8FBB-44EB-AD66-C56E19A65C07}" srcId="{B85DEA21-9DE8-445E-965A-9F01FFE27E0F}" destId="{EBDAC56A-53AB-48CC-8DF4-F892E37F6D56}" srcOrd="2" destOrd="0" parTransId="{55203D18-3BE7-492B-A82F-E8896F6932F4}" sibTransId="{CCC95602-5253-4791-84F6-1C707638ACDB}"/>
    <dgm:cxn modelId="{5AD50DBE-401D-45BB-BD93-DE8289633E14}" srcId="{B85DEA21-9DE8-445E-965A-9F01FFE27E0F}" destId="{3944B0F3-1759-405F-8B3B-1A45F7D4A9AF}" srcOrd="3" destOrd="0" parTransId="{C1A8F34D-EC34-4BC6-A7AF-1DD878E5F657}" sibTransId="{D67CB533-CFDC-45BC-818B-29ACD6B48ACB}"/>
    <dgm:cxn modelId="{55E72CBE-59DC-45FB-A4CB-754636CADAA8}" type="presOf" srcId="{76063061-063D-486E-AE9E-EF070E06BD9E}" destId="{B3956ED3-054C-4EA0-9CBB-EC8FEB4B0AF5}" srcOrd="1" destOrd="0" presId="urn:microsoft.com/office/officeart/2005/8/layout/vList4"/>
    <dgm:cxn modelId="{DA45CCC3-3F67-439C-90CC-7EA78C2B2657}" type="presOf" srcId="{3944B0F3-1759-405F-8B3B-1A45F7D4A9AF}" destId="{33B27FEA-134D-4E7B-9F34-0BAE3570BE7D}" srcOrd="0" destOrd="0" presId="urn:microsoft.com/office/officeart/2005/8/layout/vList4"/>
    <dgm:cxn modelId="{534AA9D4-988A-47F7-B2A3-CC28B67CB6C8}" type="presOf" srcId="{B85DEA21-9DE8-445E-965A-9F01FFE27E0F}" destId="{F31DFEF2-1ABB-4A53-AB02-D7773B16201E}" srcOrd="0" destOrd="0" presId="urn:microsoft.com/office/officeart/2005/8/layout/vList4"/>
    <dgm:cxn modelId="{B79CB2DB-1219-4F1A-9697-6A9E99989978}" type="presOf" srcId="{5259B969-9AEF-4BD2-8CAB-18AC0F5F1BEC}" destId="{1C83C33C-2333-4333-901E-3AA7E7C72B47}" srcOrd="1" destOrd="0" presId="urn:microsoft.com/office/officeart/2005/8/layout/vList4"/>
    <dgm:cxn modelId="{72A55CF0-A75C-4786-97B3-720622D1C6E4}" type="presOf" srcId="{9417F3F3-4FAC-4096-88A1-89B3A5B81965}" destId="{C773EDDB-0D77-4EB8-B8B7-853C548BDED9}" srcOrd="0" destOrd="0" presId="urn:microsoft.com/office/officeart/2005/8/layout/vList4"/>
    <dgm:cxn modelId="{AF87E6F4-F2FB-4529-8B62-6E97019102A0}" srcId="{B85DEA21-9DE8-445E-965A-9F01FFE27E0F}" destId="{E7978D21-27E9-4AFB-8520-05D03E09EFFB}" srcOrd="5" destOrd="0" parTransId="{41DE30E3-0AD4-400C-8B40-593B0502DE63}" sibTransId="{26D2B20D-BA48-46BD-A092-22F5DAA50CB4}"/>
    <dgm:cxn modelId="{B94357D5-8E64-445A-A5A2-ECF25101F821}" type="presParOf" srcId="{F31DFEF2-1ABB-4A53-AB02-D7773B16201E}" destId="{FDC568D4-74D4-4A63-83EE-11FFD76FD8D4}" srcOrd="0" destOrd="0" presId="urn:microsoft.com/office/officeart/2005/8/layout/vList4"/>
    <dgm:cxn modelId="{95F6045A-938A-4011-8C2C-258D78982690}" type="presParOf" srcId="{FDC568D4-74D4-4A63-83EE-11FFD76FD8D4}" destId="{BEAC87CC-7441-4069-B929-574B7E8ABFF2}" srcOrd="0" destOrd="0" presId="urn:microsoft.com/office/officeart/2005/8/layout/vList4"/>
    <dgm:cxn modelId="{3912FD1A-ED0F-480F-9609-6763388C86C8}" type="presParOf" srcId="{FDC568D4-74D4-4A63-83EE-11FFD76FD8D4}" destId="{C04788A5-F2D7-4BCB-A31B-A4AA2F9CFAF9}" srcOrd="1" destOrd="0" presId="urn:microsoft.com/office/officeart/2005/8/layout/vList4"/>
    <dgm:cxn modelId="{6FC1D294-3C95-4226-BC22-A7DFA898F81D}" type="presParOf" srcId="{FDC568D4-74D4-4A63-83EE-11FFD76FD8D4}" destId="{B3956ED3-054C-4EA0-9CBB-EC8FEB4B0AF5}" srcOrd="2" destOrd="0" presId="urn:microsoft.com/office/officeart/2005/8/layout/vList4"/>
    <dgm:cxn modelId="{C3D91A06-AC76-4885-8910-C5F8215CB650}" type="presParOf" srcId="{F31DFEF2-1ABB-4A53-AB02-D7773B16201E}" destId="{16F1CB00-8B3E-4FAB-99F8-171B52BE9BF8}" srcOrd="1" destOrd="0" presId="urn:microsoft.com/office/officeart/2005/8/layout/vList4"/>
    <dgm:cxn modelId="{EBD38FAD-3E58-4ED4-9352-1AB4510CE292}" type="presParOf" srcId="{F31DFEF2-1ABB-4A53-AB02-D7773B16201E}" destId="{AC56A794-2C2E-4114-8AC4-F78941B607EC}" srcOrd="2" destOrd="0" presId="urn:microsoft.com/office/officeart/2005/8/layout/vList4"/>
    <dgm:cxn modelId="{DFFE250C-BEF7-46E8-BEDB-E8E0D87E6980}" type="presParOf" srcId="{AC56A794-2C2E-4114-8AC4-F78941B607EC}" destId="{C773EDDB-0D77-4EB8-B8B7-853C548BDED9}" srcOrd="0" destOrd="0" presId="urn:microsoft.com/office/officeart/2005/8/layout/vList4"/>
    <dgm:cxn modelId="{89B72524-43BB-4DB4-A55C-2C5F1385D839}" type="presParOf" srcId="{AC56A794-2C2E-4114-8AC4-F78941B607EC}" destId="{E719B30E-6061-47AF-B959-0F0701E6CEBA}" srcOrd="1" destOrd="0" presId="urn:microsoft.com/office/officeart/2005/8/layout/vList4"/>
    <dgm:cxn modelId="{FCF8B69A-A8F5-4AC9-9D37-3C97CB6B1A0D}" type="presParOf" srcId="{AC56A794-2C2E-4114-8AC4-F78941B607EC}" destId="{A5FF4E22-1C17-4ABA-890F-19D3E34F4278}" srcOrd="2" destOrd="0" presId="urn:microsoft.com/office/officeart/2005/8/layout/vList4"/>
    <dgm:cxn modelId="{2AC3CE00-0B4D-4A66-BF3C-8EF955A9666A}" type="presParOf" srcId="{F31DFEF2-1ABB-4A53-AB02-D7773B16201E}" destId="{68A52525-3DAC-4627-91A4-F73A6EA59E48}" srcOrd="3" destOrd="0" presId="urn:microsoft.com/office/officeart/2005/8/layout/vList4"/>
    <dgm:cxn modelId="{28DC317A-1DB5-4A23-B875-26DA4DAEC055}" type="presParOf" srcId="{F31DFEF2-1ABB-4A53-AB02-D7773B16201E}" destId="{D656ACB5-C1C8-4C15-990F-7E96A94C6519}" srcOrd="4" destOrd="0" presId="urn:microsoft.com/office/officeart/2005/8/layout/vList4"/>
    <dgm:cxn modelId="{966BC416-9134-4143-BFAD-4F9F1DEA95D9}" type="presParOf" srcId="{D656ACB5-C1C8-4C15-990F-7E96A94C6519}" destId="{86D0EA4A-FB3B-4683-982C-F086D201512E}" srcOrd="0" destOrd="0" presId="urn:microsoft.com/office/officeart/2005/8/layout/vList4"/>
    <dgm:cxn modelId="{C3FDFBA2-9C56-4D59-9B58-6AAD9F678A0F}" type="presParOf" srcId="{D656ACB5-C1C8-4C15-990F-7E96A94C6519}" destId="{6A1CB609-C95E-4D49-906D-38974AF94BE8}" srcOrd="1" destOrd="0" presId="urn:microsoft.com/office/officeart/2005/8/layout/vList4"/>
    <dgm:cxn modelId="{7FC6DCB4-F861-4B30-B1EE-1C7BDD12BD40}" type="presParOf" srcId="{D656ACB5-C1C8-4C15-990F-7E96A94C6519}" destId="{BD4CA9F3-82C7-49FC-9969-39FEAE5195E2}" srcOrd="2" destOrd="0" presId="urn:microsoft.com/office/officeart/2005/8/layout/vList4"/>
    <dgm:cxn modelId="{A9CF7DAE-F1AC-4719-980C-D8EA0B32DCBF}" type="presParOf" srcId="{F31DFEF2-1ABB-4A53-AB02-D7773B16201E}" destId="{AE442521-2736-446F-A165-D80129641DD2}" srcOrd="5" destOrd="0" presId="urn:microsoft.com/office/officeart/2005/8/layout/vList4"/>
    <dgm:cxn modelId="{6E6841EE-F96A-4C47-8D70-96641909D37C}" type="presParOf" srcId="{F31DFEF2-1ABB-4A53-AB02-D7773B16201E}" destId="{5BD5FE4F-D147-4D49-9767-71D7549616BC}" srcOrd="6" destOrd="0" presId="urn:microsoft.com/office/officeart/2005/8/layout/vList4"/>
    <dgm:cxn modelId="{0886ABD4-2317-488E-81E0-183520261CA8}" type="presParOf" srcId="{5BD5FE4F-D147-4D49-9767-71D7549616BC}" destId="{33B27FEA-134D-4E7B-9F34-0BAE3570BE7D}" srcOrd="0" destOrd="0" presId="urn:microsoft.com/office/officeart/2005/8/layout/vList4"/>
    <dgm:cxn modelId="{AD64367D-D179-41A5-AEFB-91EB53C2A180}" type="presParOf" srcId="{5BD5FE4F-D147-4D49-9767-71D7549616BC}" destId="{F11B97F8-849F-4E11-BEF3-96C294EC1E42}" srcOrd="1" destOrd="0" presId="urn:microsoft.com/office/officeart/2005/8/layout/vList4"/>
    <dgm:cxn modelId="{793C41B6-1D05-4416-B3EF-C1B14D1765DE}" type="presParOf" srcId="{5BD5FE4F-D147-4D49-9767-71D7549616BC}" destId="{1E9B1588-8C8D-4E35-9EBA-12C87F58DD95}" srcOrd="2" destOrd="0" presId="urn:microsoft.com/office/officeart/2005/8/layout/vList4"/>
    <dgm:cxn modelId="{1A395382-0781-49B3-8746-8A7AE6027FE3}" type="presParOf" srcId="{F31DFEF2-1ABB-4A53-AB02-D7773B16201E}" destId="{03C070B3-D8E5-4308-9EC4-522F8718646F}" srcOrd="7" destOrd="0" presId="urn:microsoft.com/office/officeart/2005/8/layout/vList4"/>
    <dgm:cxn modelId="{4B76A3E3-6939-46A0-B7C3-BFB04351E768}" type="presParOf" srcId="{F31DFEF2-1ABB-4A53-AB02-D7773B16201E}" destId="{F3A91CB5-1442-4AFE-9BB1-12D8B6A2FA78}" srcOrd="8" destOrd="0" presId="urn:microsoft.com/office/officeart/2005/8/layout/vList4"/>
    <dgm:cxn modelId="{C061CA54-940A-46D4-8C0A-C6C0D0D20301}" type="presParOf" srcId="{F3A91CB5-1442-4AFE-9BB1-12D8B6A2FA78}" destId="{8E347566-F568-436E-A900-80057C2F43DE}" srcOrd="0" destOrd="0" presId="urn:microsoft.com/office/officeart/2005/8/layout/vList4"/>
    <dgm:cxn modelId="{D7DFA72B-7945-4347-9C1A-07D86A1EFD94}" type="presParOf" srcId="{F3A91CB5-1442-4AFE-9BB1-12D8B6A2FA78}" destId="{0AA1DC29-558A-43C5-9E90-BEF121C92C71}" srcOrd="1" destOrd="0" presId="urn:microsoft.com/office/officeart/2005/8/layout/vList4"/>
    <dgm:cxn modelId="{34C94D47-384D-433B-8982-6CA972D3FCBF}" type="presParOf" srcId="{F3A91CB5-1442-4AFE-9BB1-12D8B6A2FA78}" destId="{1C83C33C-2333-4333-901E-3AA7E7C72B47}" srcOrd="2" destOrd="0" presId="urn:microsoft.com/office/officeart/2005/8/layout/vList4"/>
    <dgm:cxn modelId="{D4CDF3D1-4FA3-46B8-A50B-C1536BC13E67}" type="presParOf" srcId="{F31DFEF2-1ABB-4A53-AB02-D7773B16201E}" destId="{BC0F25C7-C362-4790-9DF8-F522277CDABC}" srcOrd="9" destOrd="0" presId="urn:microsoft.com/office/officeart/2005/8/layout/vList4"/>
    <dgm:cxn modelId="{AA10AA89-BDAD-4F82-A955-96359425DDF0}" type="presParOf" srcId="{F31DFEF2-1ABB-4A53-AB02-D7773B16201E}" destId="{E55C98B1-09EA-4D6B-AC3E-553BA853A496}" srcOrd="10" destOrd="0" presId="urn:microsoft.com/office/officeart/2005/8/layout/vList4"/>
    <dgm:cxn modelId="{C5EE0FC2-69C6-4E34-9249-1817DA1A7198}" type="presParOf" srcId="{E55C98B1-09EA-4D6B-AC3E-553BA853A496}" destId="{C66773C0-CE64-4EA2-85B5-9990387C1AED}" srcOrd="0" destOrd="0" presId="urn:microsoft.com/office/officeart/2005/8/layout/vList4"/>
    <dgm:cxn modelId="{7E107A25-7B22-494B-9580-8DF460450A84}" type="presParOf" srcId="{E55C98B1-09EA-4D6B-AC3E-553BA853A496}" destId="{B467DDF2-9E9B-42DE-85E7-3F67FCE145EF}" srcOrd="1" destOrd="0" presId="urn:microsoft.com/office/officeart/2005/8/layout/vList4"/>
    <dgm:cxn modelId="{50B24569-D3E4-4FBA-B1B3-FAC80F516ED8}" type="presParOf" srcId="{E55C98B1-09EA-4D6B-AC3E-553BA853A496}" destId="{F5145B48-FF7A-42FC-882A-4FD81AD8479E}"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C87CC-7441-4069-B929-574B7E8ABFF2}">
      <dsp:nvSpPr>
        <dsp:cNvPr id="0" name=""/>
        <dsp:cNvSpPr/>
      </dsp:nvSpPr>
      <dsp:spPr>
        <a:xfrm>
          <a:off x="0" y="0"/>
          <a:ext cx="8496944" cy="52131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What is data?</a:t>
          </a:r>
        </a:p>
      </dsp:txBody>
      <dsp:txXfrm>
        <a:off x="1751520" y="0"/>
        <a:ext cx="6745423" cy="521319"/>
      </dsp:txXfrm>
    </dsp:sp>
    <dsp:sp modelId="{C04788A5-F2D7-4BCB-A31B-A4AA2F9CFAF9}">
      <dsp:nvSpPr>
        <dsp:cNvPr id="0" name=""/>
        <dsp:cNvSpPr/>
      </dsp:nvSpPr>
      <dsp:spPr>
        <a:xfrm>
          <a:off x="52131" y="52131"/>
          <a:ext cx="1699388" cy="417055"/>
        </a:xfrm>
        <a:prstGeom prst="roundRect">
          <a:avLst>
            <a:gd name="adj" fmla="val 10000"/>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73EDDB-0D77-4EB8-B8B7-853C548BDED9}">
      <dsp:nvSpPr>
        <dsp:cNvPr id="0" name=""/>
        <dsp:cNvSpPr/>
      </dsp:nvSpPr>
      <dsp:spPr>
        <a:xfrm>
          <a:off x="0" y="573451"/>
          <a:ext cx="8496944" cy="52131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How do data come to be?</a:t>
          </a:r>
        </a:p>
      </dsp:txBody>
      <dsp:txXfrm>
        <a:off x="1751520" y="573451"/>
        <a:ext cx="6745423" cy="521319"/>
      </dsp:txXfrm>
    </dsp:sp>
    <dsp:sp modelId="{E719B30E-6061-47AF-B959-0F0701E6CEBA}">
      <dsp:nvSpPr>
        <dsp:cNvPr id="0" name=""/>
        <dsp:cNvSpPr/>
      </dsp:nvSpPr>
      <dsp:spPr>
        <a:xfrm>
          <a:off x="52131" y="625582"/>
          <a:ext cx="1699388" cy="417055"/>
        </a:xfrm>
        <a:prstGeom prst="roundRect">
          <a:avLst>
            <a:gd name="adj" fmla="val 10000"/>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D0EA4A-FB3B-4683-982C-F086D201512E}">
      <dsp:nvSpPr>
        <dsp:cNvPr id="0" name=""/>
        <dsp:cNvSpPr/>
      </dsp:nvSpPr>
      <dsp:spPr>
        <a:xfrm>
          <a:off x="0" y="1146902"/>
          <a:ext cx="8496944" cy="52131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How do we classify data and what is an appropriate ‘unit of measure’?</a:t>
          </a:r>
        </a:p>
      </dsp:txBody>
      <dsp:txXfrm>
        <a:off x="1751520" y="1146902"/>
        <a:ext cx="6745423" cy="521319"/>
      </dsp:txXfrm>
    </dsp:sp>
    <dsp:sp modelId="{6A1CB609-C95E-4D49-906D-38974AF94BE8}">
      <dsp:nvSpPr>
        <dsp:cNvPr id="0" name=""/>
        <dsp:cNvSpPr/>
      </dsp:nvSpPr>
      <dsp:spPr>
        <a:xfrm>
          <a:off x="52131" y="1199034"/>
          <a:ext cx="1699388" cy="417055"/>
        </a:xfrm>
        <a:prstGeom prst="roundRect">
          <a:avLst>
            <a:gd name="adj" fmla="val 10000"/>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B27FEA-134D-4E7B-9F34-0BAE3570BE7D}">
      <dsp:nvSpPr>
        <dsp:cNvPr id="0" name=""/>
        <dsp:cNvSpPr/>
      </dsp:nvSpPr>
      <dsp:spPr>
        <a:xfrm>
          <a:off x="0" y="1696513"/>
          <a:ext cx="8496944" cy="52131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How are data used in production, in consumption, wealth formation?  When is it an internal service to the firm and when is it an asset?</a:t>
          </a:r>
        </a:p>
      </dsp:txBody>
      <dsp:txXfrm>
        <a:off x="1751520" y="1696513"/>
        <a:ext cx="6745423" cy="521319"/>
      </dsp:txXfrm>
    </dsp:sp>
    <dsp:sp modelId="{F11B97F8-849F-4E11-BEF3-96C294EC1E42}">
      <dsp:nvSpPr>
        <dsp:cNvPr id="0" name=""/>
        <dsp:cNvSpPr/>
      </dsp:nvSpPr>
      <dsp:spPr>
        <a:xfrm>
          <a:off x="52131" y="1772485"/>
          <a:ext cx="1699388" cy="417055"/>
        </a:xfrm>
        <a:prstGeom prst="roundRect">
          <a:avLst>
            <a:gd name="adj" fmla="val 10000"/>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347566-F568-436E-A900-80057C2F43DE}">
      <dsp:nvSpPr>
        <dsp:cNvPr id="0" name=""/>
        <dsp:cNvSpPr/>
      </dsp:nvSpPr>
      <dsp:spPr>
        <a:xfrm>
          <a:off x="0" y="2293804"/>
          <a:ext cx="8496944" cy="52131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Who owns data and where is it located?</a:t>
          </a:r>
        </a:p>
      </dsp:txBody>
      <dsp:txXfrm>
        <a:off x="1751520" y="2293804"/>
        <a:ext cx="6745423" cy="521319"/>
      </dsp:txXfrm>
    </dsp:sp>
    <dsp:sp modelId="{0AA1DC29-558A-43C5-9E90-BEF121C92C71}">
      <dsp:nvSpPr>
        <dsp:cNvPr id="0" name=""/>
        <dsp:cNvSpPr/>
      </dsp:nvSpPr>
      <dsp:spPr>
        <a:xfrm>
          <a:off x="52131" y="2345936"/>
          <a:ext cx="1699388" cy="417055"/>
        </a:xfrm>
        <a:prstGeom prst="roundRect">
          <a:avLst>
            <a:gd name="adj" fmla="val 10000"/>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6773C0-CE64-4EA2-85B5-9990387C1AED}">
      <dsp:nvSpPr>
        <dsp:cNvPr id="0" name=""/>
        <dsp:cNvSpPr/>
      </dsp:nvSpPr>
      <dsp:spPr>
        <a:xfrm>
          <a:off x="0" y="2867255"/>
          <a:ext cx="8496944" cy="521319"/>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CA" sz="1400" kern="1200" dirty="0"/>
            <a:t>How do we value data?</a:t>
          </a:r>
        </a:p>
      </dsp:txBody>
      <dsp:txXfrm>
        <a:off x="1751520" y="2867255"/>
        <a:ext cx="6745423" cy="521319"/>
      </dsp:txXfrm>
    </dsp:sp>
    <dsp:sp modelId="{B467DDF2-9E9B-42DE-85E7-3F67FCE145EF}">
      <dsp:nvSpPr>
        <dsp:cNvPr id="0" name=""/>
        <dsp:cNvSpPr/>
      </dsp:nvSpPr>
      <dsp:spPr>
        <a:xfrm>
          <a:off x="52131" y="2919387"/>
          <a:ext cx="1699388" cy="417055"/>
        </a:xfrm>
        <a:prstGeom prst="roundRect">
          <a:avLst>
            <a:gd name="adj" fmla="val 10000"/>
          </a:avLst>
        </a:prstGeom>
        <a:blipFill dpi="0"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31782" t="-24667" r="31782" b="-24667"/>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726"/>
          </a:xfrm>
          <a:prstGeom prst="rect">
            <a:avLst/>
          </a:prstGeom>
        </p:spPr>
        <p:txBody>
          <a:bodyPr vert="horz" lIns="91431" tIns="45715" rIns="91431" bIns="45715"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31" tIns="45715" rIns="91431" bIns="45715" rtlCol="0"/>
          <a:lstStyle>
            <a:lvl1pPr algn="r">
              <a:defRPr sz="1200">
                <a:latin typeface="Arial" charset="0"/>
              </a:defRPr>
            </a:lvl1pPr>
          </a:lstStyle>
          <a:p>
            <a:pPr>
              <a:defRPr/>
            </a:pPr>
            <a:fld id="{3D571056-54D4-4FA3-B313-4CE4FF1147DE}" type="datetimeFigureOut">
              <a:rPr lang="en-US"/>
              <a:pPr>
                <a:defRPr/>
              </a:pPr>
              <a:t>21/11/2018</a:t>
            </a:fld>
            <a:endParaRPr lang="en-US"/>
          </a:p>
        </p:txBody>
      </p:sp>
      <p:sp>
        <p:nvSpPr>
          <p:cNvPr id="4" name="Footer Placeholder 3"/>
          <p:cNvSpPr>
            <a:spLocks noGrp="1"/>
          </p:cNvSpPr>
          <p:nvPr>
            <p:ph type="ftr" sz="quarter" idx="2"/>
          </p:nvPr>
        </p:nvSpPr>
        <p:spPr>
          <a:xfrm>
            <a:off x="2" y="8829676"/>
            <a:ext cx="3038475" cy="466726"/>
          </a:xfrm>
          <a:prstGeom prst="rect">
            <a:avLst/>
          </a:prstGeom>
        </p:spPr>
        <p:txBody>
          <a:bodyPr vert="horz" lIns="91431" tIns="45715" rIns="91431" bIns="4571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31" tIns="45715" rIns="91431" bIns="45715" rtlCol="0" anchor="b"/>
          <a:lstStyle>
            <a:lvl1pPr algn="r">
              <a:defRPr sz="1200">
                <a:latin typeface="Arial" charset="0"/>
              </a:defRPr>
            </a:lvl1pPr>
          </a:lstStyle>
          <a:p>
            <a:pPr>
              <a:defRPr/>
            </a:pPr>
            <a:fld id="{61B48FA4-4091-4F49-A64B-46B41FCE1824}" type="slidenum">
              <a:rPr lang="en-US"/>
              <a:pPr>
                <a:defRPr/>
              </a:pPr>
              <a:t>‹#›</a:t>
            </a:fld>
            <a:endParaRPr lang="en-US"/>
          </a:p>
        </p:txBody>
      </p:sp>
    </p:spTree>
    <p:extLst>
      <p:ext uri="{BB962C8B-B14F-4D97-AF65-F5344CB8AC3E}">
        <p14:creationId xmlns:p14="http://schemas.microsoft.com/office/powerpoint/2010/main" val="4054422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2" tIns="46581" rIns="93162" bIns="46581" numCol="1" anchor="t" anchorCtr="0" compatLnSpc="1">
            <a:prstTxWarp prst="textNoShape">
              <a:avLst/>
            </a:prstTxWarp>
          </a:bodyPr>
          <a:lstStyle>
            <a:lvl1pPr defTabSz="931765" eaLnBrk="1" hangingPunct="1">
              <a:defRPr sz="1200" smtClean="0"/>
            </a:lvl1pPr>
          </a:lstStyle>
          <a:p>
            <a:pPr>
              <a:defRPr/>
            </a:pPr>
            <a:endParaRPr lang="en-CA" altLang="en-US"/>
          </a:p>
        </p:txBody>
      </p:sp>
      <p:sp>
        <p:nvSpPr>
          <p:cNvPr id="3075" name="Rectangle 3"/>
          <p:cNvSpPr>
            <a:spLocks noGrp="1" noChangeArrowheads="1"/>
          </p:cNvSpPr>
          <p:nvPr>
            <p:ph type="dt" idx="1"/>
          </p:nvPr>
        </p:nvSpPr>
        <p:spPr bwMode="auto">
          <a:xfrm>
            <a:off x="3971926" y="1"/>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2" tIns="46581" rIns="93162" bIns="46581" numCol="1" anchor="t" anchorCtr="0" compatLnSpc="1">
            <a:prstTxWarp prst="textNoShape">
              <a:avLst/>
            </a:prstTxWarp>
          </a:bodyPr>
          <a:lstStyle>
            <a:lvl1pPr algn="r" defTabSz="931765" eaLnBrk="1" hangingPunct="1">
              <a:defRPr sz="1200" smtClean="0"/>
            </a:lvl1pPr>
          </a:lstStyle>
          <a:p>
            <a:pPr>
              <a:defRPr/>
            </a:pPr>
            <a:endParaRPr lang="en-CA" altLang="en-US"/>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3077" name="Rectangle 5"/>
          <p:cNvSpPr>
            <a:spLocks noGrp="1" noChangeArrowheads="1"/>
          </p:cNvSpPr>
          <p:nvPr>
            <p:ph type="body" sz="quarter" idx="3"/>
          </p:nvPr>
        </p:nvSpPr>
        <p:spPr bwMode="auto">
          <a:xfrm>
            <a:off x="700089" y="4416426"/>
            <a:ext cx="5610225" cy="4181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2" tIns="46581" rIns="93162" bIns="46581" numCol="1" anchor="t" anchorCtr="0" compatLnSpc="1">
            <a:prstTxWarp prst="textNoShape">
              <a:avLst/>
            </a:prstTxWarp>
          </a:bodyPr>
          <a:lstStyle/>
          <a:p>
            <a:pPr lvl="0"/>
            <a:r>
              <a:rPr lang="en-CA" altLang="en-US" noProof="0"/>
              <a:t>Click to edit Master text styles</a:t>
            </a:r>
          </a:p>
          <a:p>
            <a:pPr lvl="1"/>
            <a:r>
              <a:rPr lang="en-CA" altLang="en-US" noProof="0"/>
              <a:t>Second level</a:t>
            </a:r>
          </a:p>
          <a:p>
            <a:pPr lvl="2"/>
            <a:r>
              <a:rPr lang="en-CA" altLang="en-US" noProof="0"/>
              <a:t>Third level</a:t>
            </a:r>
          </a:p>
          <a:p>
            <a:pPr lvl="3"/>
            <a:r>
              <a:rPr lang="en-CA" altLang="en-US" noProof="0"/>
              <a:t>Fourth level</a:t>
            </a:r>
          </a:p>
          <a:p>
            <a:pPr lvl="4"/>
            <a:r>
              <a:rPr lang="en-CA" altLang="en-US" noProof="0"/>
              <a:t>Fifth level</a:t>
            </a:r>
          </a:p>
        </p:txBody>
      </p:sp>
      <p:sp>
        <p:nvSpPr>
          <p:cNvPr id="3078" name="Rectangle 6"/>
          <p:cNvSpPr>
            <a:spLocks noGrp="1" noChangeArrowheads="1"/>
          </p:cNvSpPr>
          <p:nvPr>
            <p:ph type="ftr" sz="quarter" idx="4"/>
          </p:nvPr>
        </p:nvSpPr>
        <p:spPr bwMode="auto">
          <a:xfrm>
            <a:off x="1" y="8831263"/>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2" tIns="46581" rIns="93162" bIns="46581" numCol="1" anchor="b" anchorCtr="0" compatLnSpc="1">
            <a:prstTxWarp prst="textNoShape">
              <a:avLst/>
            </a:prstTxWarp>
          </a:bodyPr>
          <a:lstStyle>
            <a:lvl1pPr defTabSz="931765" eaLnBrk="1" hangingPunct="1">
              <a:defRPr sz="1200" smtClean="0"/>
            </a:lvl1pPr>
          </a:lstStyle>
          <a:p>
            <a:pPr>
              <a:defRPr/>
            </a:pPr>
            <a:endParaRPr lang="en-CA" altLang="en-US"/>
          </a:p>
        </p:txBody>
      </p:sp>
      <p:sp>
        <p:nvSpPr>
          <p:cNvPr id="3079" name="Rectangle 7"/>
          <p:cNvSpPr>
            <a:spLocks noGrp="1" noChangeArrowheads="1"/>
          </p:cNvSpPr>
          <p:nvPr>
            <p:ph type="sldNum" sz="quarter" idx="5"/>
          </p:nvPr>
        </p:nvSpPr>
        <p:spPr bwMode="auto">
          <a:xfrm>
            <a:off x="3971926" y="8831263"/>
            <a:ext cx="303688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2" tIns="46581" rIns="93162" bIns="46581" numCol="1" anchor="b" anchorCtr="0" compatLnSpc="1">
            <a:prstTxWarp prst="textNoShape">
              <a:avLst/>
            </a:prstTxWarp>
          </a:bodyPr>
          <a:lstStyle>
            <a:lvl1pPr algn="r" defTabSz="931765" eaLnBrk="1" hangingPunct="1">
              <a:defRPr sz="1200" smtClean="0"/>
            </a:lvl1pPr>
          </a:lstStyle>
          <a:p>
            <a:pPr>
              <a:defRPr/>
            </a:pPr>
            <a:fld id="{B805787E-2BC1-4A89-93DC-ADC5C76CF4FE}" type="slidenum">
              <a:rPr lang="en-CA" altLang="en-US"/>
              <a:pPr>
                <a:defRPr/>
              </a:pPr>
              <a:t>‹#›</a:t>
            </a:fld>
            <a:endParaRPr lang="en-CA" altLang="en-US"/>
          </a:p>
        </p:txBody>
      </p:sp>
    </p:spTree>
    <p:extLst>
      <p:ext uri="{BB962C8B-B14F-4D97-AF65-F5344CB8AC3E}">
        <p14:creationId xmlns:p14="http://schemas.microsoft.com/office/powerpoint/2010/main" val="1384460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2</a:t>
            </a:fld>
            <a:endParaRPr lang="en-CA" altLang="en-US"/>
          </a:p>
        </p:txBody>
      </p:sp>
    </p:spTree>
    <p:extLst>
      <p:ext uri="{BB962C8B-B14F-4D97-AF65-F5344CB8AC3E}">
        <p14:creationId xmlns:p14="http://schemas.microsoft.com/office/powerpoint/2010/main" val="242661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11</a:t>
            </a:fld>
            <a:endParaRPr lang="en-CA" altLang="en-US"/>
          </a:p>
        </p:txBody>
      </p:sp>
    </p:spTree>
    <p:extLst>
      <p:ext uri="{BB962C8B-B14F-4D97-AF65-F5344CB8AC3E}">
        <p14:creationId xmlns:p14="http://schemas.microsoft.com/office/powerpoint/2010/main" val="124065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12</a:t>
            </a:fld>
            <a:endParaRPr lang="en-CA" altLang="en-US"/>
          </a:p>
        </p:txBody>
      </p:sp>
    </p:spTree>
    <p:extLst>
      <p:ext uri="{BB962C8B-B14F-4D97-AF65-F5344CB8AC3E}">
        <p14:creationId xmlns:p14="http://schemas.microsoft.com/office/powerpoint/2010/main" val="2074862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13</a:t>
            </a:fld>
            <a:endParaRPr lang="en-CA" altLang="en-US"/>
          </a:p>
        </p:txBody>
      </p:sp>
    </p:spTree>
    <p:extLst>
      <p:ext uri="{BB962C8B-B14F-4D97-AF65-F5344CB8AC3E}">
        <p14:creationId xmlns:p14="http://schemas.microsoft.com/office/powerpoint/2010/main" val="1241198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14</a:t>
            </a:fld>
            <a:endParaRPr lang="en-CA" altLang="en-US"/>
          </a:p>
        </p:txBody>
      </p:sp>
    </p:spTree>
    <p:extLst>
      <p:ext uri="{BB962C8B-B14F-4D97-AF65-F5344CB8AC3E}">
        <p14:creationId xmlns:p14="http://schemas.microsoft.com/office/powerpoint/2010/main" val="1251520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15</a:t>
            </a:fld>
            <a:endParaRPr lang="en-CA" altLang="en-US"/>
          </a:p>
        </p:txBody>
      </p:sp>
    </p:spTree>
    <p:extLst>
      <p:ext uri="{BB962C8B-B14F-4D97-AF65-F5344CB8AC3E}">
        <p14:creationId xmlns:p14="http://schemas.microsoft.com/office/powerpoint/2010/main" val="2983865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16</a:t>
            </a:fld>
            <a:endParaRPr lang="en-CA" altLang="en-US"/>
          </a:p>
        </p:txBody>
      </p:sp>
    </p:spTree>
    <p:extLst>
      <p:ext uri="{BB962C8B-B14F-4D97-AF65-F5344CB8AC3E}">
        <p14:creationId xmlns:p14="http://schemas.microsoft.com/office/powerpoint/2010/main" val="2172477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17</a:t>
            </a:fld>
            <a:endParaRPr lang="en-CA" altLang="en-US"/>
          </a:p>
        </p:txBody>
      </p:sp>
    </p:spTree>
    <p:extLst>
      <p:ext uri="{BB962C8B-B14F-4D97-AF65-F5344CB8AC3E}">
        <p14:creationId xmlns:p14="http://schemas.microsoft.com/office/powerpoint/2010/main" val="4148541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18</a:t>
            </a:fld>
            <a:endParaRPr lang="en-CA" altLang="en-US"/>
          </a:p>
        </p:txBody>
      </p:sp>
    </p:spTree>
    <p:extLst>
      <p:ext uri="{BB962C8B-B14F-4D97-AF65-F5344CB8AC3E}">
        <p14:creationId xmlns:p14="http://schemas.microsoft.com/office/powerpoint/2010/main" val="2634196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19</a:t>
            </a:fld>
            <a:endParaRPr lang="en-CA" altLang="en-US"/>
          </a:p>
        </p:txBody>
      </p:sp>
    </p:spTree>
    <p:extLst>
      <p:ext uri="{BB962C8B-B14F-4D97-AF65-F5344CB8AC3E}">
        <p14:creationId xmlns:p14="http://schemas.microsoft.com/office/powerpoint/2010/main" val="257177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20</a:t>
            </a:fld>
            <a:endParaRPr lang="en-CA" altLang="en-US"/>
          </a:p>
        </p:txBody>
      </p:sp>
    </p:spTree>
    <p:extLst>
      <p:ext uri="{BB962C8B-B14F-4D97-AF65-F5344CB8AC3E}">
        <p14:creationId xmlns:p14="http://schemas.microsoft.com/office/powerpoint/2010/main" val="142690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3</a:t>
            </a:fld>
            <a:endParaRPr lang="en-CA" altLang="en-US"/>
          </a:p>
        </p:txBody>
      </p:sp>
    </p:spTree>
    <p:extLst>
      <p:ext uri="{BB962C8B-B14F-4D97-AF65-F5344CB8AC3E}">
        <p14:creationId xmlns:p14="http://schemas.microsoft.com/office/powerpoint/2010/main" val="2194897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4</a:t>
            </a:fld>
            <a:endParaRPr lang="en-CA" altLang="en-US"/>
          </a:p>
        </p:txBody>
      </p:sp>
    </p:spTree>
    <p:extLst>
      <p:ext uri="{BB962C8B-B14F-4D97-AF65-F5344CB8AC3E}">
        <p14:creationId xmlns:p14="http://schemas.microsoft.com/office/powerpoint/2010/main" val="2468207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5</a:t>
            </a:fld>
            <a:endParaRPr lang="en-CA" altLang="en-US"/>
          </a:p>
        </p:txBody>
      </p:sp>
    </p:spTree>
    <p:extLst>
      <p:ext uri="{BB962C8B-B14F-4D97-AF65-F5344CB8AC3E}">
        <p14:creationId xmlns:p14="http://schemas.microsoft.com/office/powerpoint/2010/main" val="276506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6</a:t>
            </a:fld>
            <a:endParaRPr lang="en-CA" altLang="en-US"/>
          </a:p>
        </p:txBody>
      </p:sp>
    </p:spTree>
    <p:extLst>
      <p:ext uri="{BB962C8B-B14F-4D97-AF65-F5344CB8AC3E}">
        <p14:creationId xmlns:p14="http://schemas.microsoft.com/office/powerpoint/2010/main" val="2007210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7</a:t>
            </a:fld>
            <a:endParaRPr lang="en-CA" altLang="en-US"/>
          </a:p>
        </p:txBody>
      </p:sp>
    </p:spTree>
    <p:extLst>
      <p:ext uri="{BB962C8B-B14F-4D97-AF65-F5344CB8AC3E}">
        <p14:creationId xmlns:p14="http://schemas.microsoft.com/office/powerpoint/2010/main" val="198762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8</a:t>
            </a:fld>
            <a:endParaRPr lang="en-CA" altLang="en-US"/>
          </a:p>
        </p:txBody>
      </p:sp>
    </p:spTree>
    <p:extLst>
      <p:ext uri="{BB962C8B-B14F-4D97-AF65-F5344CB8AC3E}">
        <p14:creationId xmlns:p14="http://schemas.microsoft.com/office/powerpoint/2010/main" val="68999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mn-cs"/>
              </a:rPr>
              <a:t>XYZ company produces and sells a wide range of agricultural equipment such as tractors, cutters, shredders, harvesters, tillers, seeders and sprayers. Its business also includes other types of equipment used in construction, forestry and grounds care. </a:t>
            </a:r>
            <a:endParaRPr lang="en-CA"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 </a:t>
            </a:r>
            <a:endParaRPr lang="en-CA"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The company has been in business for a long time and has accumulated much knowledge and experience that is of great value in serving its clients. Its pace of knowledge accumulation has accelerated greatly in recent years in step with the technological revolution, and it is exploiting that ever-growing knowledge base to improve its products and services.</a:t>
            </a:r>
            <a:endParaRPr lang="en-CA"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 </a:t>
            </a:r>
            <a:endParaRPr lang="en-CA"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Its equipment now includes integrated sensors that both add a steady stream of new data to the company’s database and are used to provide feedback and analytical advice to its clients. The feedback helps the clients optimize their activities by monitoring the use of their equipment in real time, economizing on fuel, anticipating equipment servicing requirements and aiding in planning the use of their assets to maximize productivity. With data from thousands of customers, XYZ is in a strong position to analyze what farming approaches work best and make their findings available to their customers. In effect, the company is becoming as much an information service-provider as a goods-provider. </a:t>
            </a:r>
            <a:endParaRPr lang="en-CA"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 </a:t>
            </a:r>
            <a:endParaRPr lang="en-CA" sz="1200" kern="120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panose="020B0604020202020204" pitchFamily="34" charset="0"/>
                <a:ea typeface="+mn-ea"/>
                <a:cs typeface="+mn-cs"/>
              </a:rPr>
              <a:t>XYZ’s database and the daily flow of new data are increasingly central to its operations. Yet they are largely invisible in its financial statements, which conform to generally accepted accounting principles in their structure and content. As in the case of the ABC insurance company, the vital nature of its data assets seems clear, but it has no practical measures of their value beyond those based on cost.</a:t>
            </a:r>
            <a:endParaRPr lang="en-CA" sz="1200" kern="1200" dirty="0">
              <a:solidFill>
                <a:schemeClr val="tx1"/>
              </a:solidFill>
              <a:effectLst/>
              <a:latin typeface="Arial" panose="020B0604020202020204" pitchFamily="34" charset="0"/>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9</a:t>
            </a:fld>
            <a:endParaRPr lang="en-CA" altLang="en-US"/>
          </a:p>
        </p:txBody>
      </p:sp>
    </p:spTree>
    <p:extLst>
      <p:ext uri="{BB962C8B-B14F-4D97-AF65-F5344CB8AC3E}">
        <p14:creationId xmlns:p14="http://schemas.microsoft.com/office/powerpoint/2010/main" val="136206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805787E-2BC1-4A89-93DC-ADC5C76CF4FE}" type="slidenum">
              <a:rPr lang="en-CA" altLang="en-US" smtClean="0"/>
              <a:pPr>
                <a:defRPr/>
              </a:pPr>
              <a:t>10</a:t>
            </a:fld>
            <a:endParaRPr lang="en-CA" altLang="en-US"/>
          </a:p>
        </p:txBody>
      </p:sp>
    </p:spTree>
    <p:extLst>
      <p:ext uri="{BB962C8B-B14F-4D97-AF65-F5344CB8AC3E}">
        <p14:creationId xmlns:p14="http://schemas.microsoft.com/office/powerpoint/2010/main" val="1294382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1"/>
            <a:ext cx="6400800" cy="685799"/>
          </a:xfrm>
        </p:spPr>
        <p:txBody>
          <a:bodyPr anchor="t"/>
          <a:lstStyle>
            <a:lvl1pPr algn="ctr">
              <a:defRPr b="1">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2971800"/>
            <a:ext cx="6400800" cy="457200"/>
          </a:xfrm>
        </p:spPr>
        <p:txBody>
          <a:bodyPr anchor="ct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24763283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CA"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E6FF1B0-F725-49AF-A29E-823F3BBAD8A6}"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105243623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716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057400"/>
            <a:ext cx="4040188"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16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057400"/>
            <a:ext cx="4041775"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CA" alt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30A9A31-E6C1-41F0-A0B2-CED9289C90F4}"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256569221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CA" alt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114048E-2FB9-4680-9DDC-2E43961DA4BB}"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70463790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age">
    <p:spTree>
      <p:nvGrpSpPr>
        <p:cNvPr id="1" name=""/>
        <p:cNvGrpSpPr/>
        <p:nvPr/>
      </p:nvGrpSpPr>
      <p:grpSpPr>
        <a:xfrm>
          <a:off x="0" y="0"/>
          <a:ext cx="0" cy="0"/>
          <a:chOff x="0" y="0"/>
          <a:chExt cx="0" cy="0"/>
        </a:xfrm>
      </p:grpSpPr>
      <p:sp>
        <p:nvSpPr>
          <p:cNvPr id="9" name="Title 8"/>
          <p:cNvSpPr>
            <a:spLocks noGrp="1"/>
          </p:cNvSpPr>
          <p:nvPr>
            <p:ph type="title"/>
          </p:nvPr>
        </p:nvSpPr>
        <p:spPr>
          <a:xfrm>
            <a:off x="395289" y="2343953"/>
            <a:ext cx="3177499" cy="873775"/>
          </a:xfrm>
          <a:prstGeom prst="rect">
            <a:avLst/>
          </a:prstGeom>
        </p:spPr>
        <p:txBody>
          <a:bodyPr/>
          <a:lstStyle>
            <a:lvl1pPr>
              <a:defRPr lang="en-US" sz="1800" b="1" baseline="0" dirty="0">
                <a:solidFill>
                  <a:schemeClr val="bg1"/>
                </a:solidFill>
                <a:latin typeface="Century Gothic" charset="0"/>
                <a:ea typeface="Century Gothic" charset="0"/>
                <a:cs typeface="Century Gothic" charset="0"/>
              </a:defRPr>
            </a:lvl1pPr>
          </a:lstStyle>
          <a:p>
            <a:r>
              <a:rPr lang="en-US" dirty="0"/>
              <a:t>Click to edit Master title style</a:t>
            </a:r>
          </a:p>
        </p:txBody>
      </p:sp>
      <p:sp>
        <p:nvSpPr>
          <p:cNvPr id="24" name="Text Placeholder 22"/>
          <p:cNvSpPr>
            <a:spLocks noGrp="1"/>
          </p:cNvSpPr>
          <p:nvPr>
            <p:ph type="body" sz="quarter" idx="10"/>
          </p:nvPr>
        </p:nvSpPr>
        <p:spPr>
          <a:xfrm>
            <a:off x="395288" y="3409278"/>
            <a:ext cx="2736552" cy="395548"/>
          </a:xfrm>
          <a:prstGeom prst="rect">
            <a:avLst/>
          </a:prstGeom>
        </p:spPr>
        <p:txBody>
          <a:bodyPr/>
          <a:lstStyle>
            <a:lvl1pPr marL="0" indent="0">
              <a:buNone/>
              <a:defRPr sz="1050">
                <a:solidFill>
                  <a:schemeClr val="bg1"/>
                </a:solidFill>
                <a:latin typeface="Century Gothic" charset="0"/>
                <a:ea typeface="Century Gothic" charset="0"/>
                <a:cs typeface="Century Gothic" charset="0"/>
              </a:defRPr>
            </a:lvl1pPr>
          </a:lstStyle>
          <a:p>
            <a:pPr lvl="0"/>
            <a:r>
              <a:rPr lang="en-US" dirty="0"/>
              <a:t>Edit Master text styles</a:t>
            </a:r>
          </a:p>
        </p:txBody>
      </p:sp>
      <p:sp>
        <p:nvSpPr>
          <p:cNvPr id="30" name="Text Placeholder 22"/>
          <p:cNvSpPr>
            <a:spLocks noGrp="1"/>
          </p:cNvSpPr>
          <p:nvPr>
            <p:ph type="body" sz="quarter" idx="12"/>
          </p:nvPr>
        </p:nvSpPr>
        <p:spPr>
          <a:xfrm>
            <a:off x="431912" y="5301497"/>
            <a:ext cx="2736552" cy="287745"/>
          </a:xfrm>
          <a:prstGeom prst="rect">
            <a:avLst/>
          </a:prstGeom>
        </p:spPr>
        <p:txBody>
          <a:bodyPr/>
          <a:lstStyle>
            <a:lvl1pPr marL="0" indent="0">
              <a:buNone/>
              <a:defRPr sz="900" b="0" baseline="0">
                <a:solidFill>
                  <a:schemeClr val="tx1">
                    <a:lumMod val="85000"/>
                    <a:lumOff val="15000"/>
                  </a:schemeClr>
                </a:solidFill>
                <a:latin typeface="Century Gothic" charset="0"/>
                <a:ea typeface="Century Gothic" charset="0"/>
                <a:cs typeface="Century Gothic" charset="0"/>
              </a:defRPr>
            </a:lvl1pPr>
          </a:lstStyle>
          <a:p>
            <a:pPr lvl="0"/>
            <a:r>
              <a:rPr lang="en-US" altLang="en-US" dirty="0"/>
              <a:t>Edit Master text styles</a:t>
            </a:r>
          </a:p>
        </p:txBody>
      </p:sp>
    </p:spTree>
    <p:extLst>
      <p:ext uri="{BB962C8B-B14F-4D97-AF65-F5344CB8AC3E}">
        <p14:creationId xmlns:p14="http://schemas.microsoft.com/office/powerpoint/2010/main" val="68337374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6840-C21B-4CE1-A8C6-EF95B9CC59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27FC58E-DE5E-444E-ADF0-E6397D860F7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09BEDA3-DCB4-4310-B6A9-84A8585C2C0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CD72FD9-F2BC-4FCA-A7E8-35C45B4B4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B4B1C-1B38-4717-BE6F-5A6746CDEF3C}"/>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2851037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8D6E2-F2C0-44C6-82B2-9F3775878A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C3199-C2EC-49FE-A801-64E4D9B5D7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45D0C-6FC4-44DC-840A-792775F0C2B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0960E6A-2EBD-42EA-81B2-BFEC1FBA2B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CC73C-7912-4DFC-87A8-34DE500CC52A}"/>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869086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ECE0-60BA-4AC2-A484-5E263E3C398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31F68A2-3912-486E-A87E-210104D183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2B35A7-DFD5-4605-8C5D-0F3E59A2413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A0B956B-3D77-4F88-9FA2-D51A51EF5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3DDBC-A3C4-4502-829B-7D8631B60201}"/>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953088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2F5D-0063-42C7-A86B-64D7FE6681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B8EDE-20A3-40C6-8259-BAA6F2A65C9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C62AFF-63F9-48AB-9847-DD267271324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6B393A-E47E-46CF-9BFE-FAE9F48485F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DDEF07A-FB26-441D-B38A-BA2A6C583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ABC7AB-CD5B-40A0-A8C1-D3E6DB2B1442}"/>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616909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6B03D-E64F-4FCE-9089-45AF2AB1632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618AEB-47A9-4E56-94AB-D305507B32B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EC46032-26C7-46FF-A11B-1B6C33DAC61B}"/>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E3BA79-19DB-48AD-BB92-F201916639B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2CF32B6-0E00-4238-B88B-ABD181E39D3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B86EC7-F102-497D-B0EB-FF0ADFDA8533}"/>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249870F6-AF3A-429F-9E0C-A0837479FC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7A7F4E-0C7B-4E4D-98F1-31AD53AC3F48}"/>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3728038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C78C-F3BF-4368-8B5E-77191B343B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C0ACE-01A7-4D50-9AC9-7812CEEDC19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1B652D4-369B-4F9F-B72A-FABA6A6E4E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B36EE0-4AF0-4874-A1BA-CB9EB5AE403F}"/>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149151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CA"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5004774-D72D-4A4F-B341-0F3B5AB2D878}"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13450758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DB549D-9F35-4426-ADB9-72A5EFAED631}"/>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FD1B2E3-EE14-492B-82CE-2511AEB879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DBB0D9-243E-438D-B2BF-B552C163724C}"/>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1924424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D342-9EF9-43D1-A758-E015ECED79F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882F69B-759D-418E-BE58-EC6ECF8400E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A55CED-6668-4051-AF65-731DBA53AB4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CB957E7-6FE9-4B00-8C24-6D95644676A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6B6399A-FFB4-4C75-BF37-E22CFF694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5AC2D7-2315-42FA-99B5-A778CDE452F8}"/>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4023015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97D2-C8DF-499A-AF41-42AC1EBCBC5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260D61E-82BD-4A3F-8DA7-F0B78737955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A7AE408-FCD2-4E84-956F-9B26193945D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E321004-3D0A-4B36-9ED8-E0A87FB0400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9274CDB-FD9A-4AE3-B746-D0BB9F7CBD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DD68A4-DAF5-46C4-AE63-36D3A3A9CA10}"/>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37180657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5BA4D-D8B0-4F1C-8001-881A7D5FCF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740BDE-FB01-4D27-8C6A-8F8110FFEC6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998C2-D960-42F2-B585-9157AEF0415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975AEFE-8599-467F-A81C-A19E91887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18F94-A51A-4E14-8011-E1CDF55C65F9}"/>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23160538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2109D-81C8-47D3-8A38-612C1238BCB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2280D0-355B-4AF4-9161-1A03E360D18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228FD-D5E5-4193-8826-047A1CE9AB5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7BBCF17-20E8-4623-891D-9C43EEA04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8AD90-F31E-410F-B944-B73ADD0DADE4}"/>
              </a:ext>
            </a:extLst>
          </p:cNvPr>
          <p:cNvSpPr>
            <a:spLocks noGrp="1"/>
          </p:cNvSpPr>
          <p:nvPr>
            <p:ph type="sldNum" sz="quarter" idx="12"/>
          </p:nvPr>
        </p:nvSpPr>
        <p:spPr/>
        <p:txBody>
          <a:bodyPr/>
          <a:lstStyle/>
          <a:p>
            <a:fld id="{9E493344-69A9-4B2E-85B0-0CECC38CFCE9}" type="slidenum">
              <a:rPr lang="en-US" smtClean="0"/>
              <a:t>‹#›</a:t>
            </a:fld>
            <a:endParaRPr lang="en-US"/>
          </a:p>
        </p:txBody>
      </p:sp>
    </p:spTree>
    <p:extLst>
      <p:ext uri="{BB962C8B-B14F-4D97-AF65-F5344CB8AC3E}">
        <p14:creationId xmlns:p14="http://schemas.microsoft.com/office/powerpoint/2010/main" val="3412129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6783" y="1825625"/>
            <a:ext cx="3679153" cy="3907631"/>
          </a:xfrm>
          <a:prstGeom prst="rect">
            <a:avLst/>
          </a:prstGeom>
        </p:spPr>
        <p:txBody>
          <a:bodyPr/>
          <a:lstStyle>
            <a:lvl1pPr marL="342900" indent="-342900">
              <a:buClr>
                <a:srgbClr val="31708D"/>
              </a:buClr>
              <a:buFont typeface="Arial" charset="0"/>
              <a:buChar cha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211960" y="1825625"/>
            <a:ext cx="3528392" cy="3907631"/>
          </a:xfrm>
          <a:prstGeom prst="rect">
            <a:avLst/>
          </a:prstGeom>
        </p:spPr>
        <p:txBody>
          <a:bodyPr/>
          <a:lstStyle>
            <a:lvl1pPr marL="342900" indent="-342900">
              <a:buClr>
                <a:srgbClr val="31708D"/>
              </a:buClr>
              <a:buFont typeface="Arial" charset="0"/>
              <a:buChar cha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Title 2"/>
          <p:cNvSpPr>
            <a:spLocks noGrp="1"/>
          </p:cNvSpPr>
          <p:nvPr>
            <p:ph type="title"/>
          </p:nvPr>
        </p:nvSpPr>
        <p:spPr>
          <a:xfrm>
            <a:off x="300037" y="1037431"/>
            <a:ext cx="6432203" cy="591369"/>
          </a:xfrm>
          <a:prstGeom prst="rect">
            <a:avLst/>
          </a:prstGeom>
        </p:spPr>
        <p:txBody>
          <a:bodyPr/>
          <a:lstStyle>
            <a:lvl1pPr>
              <a:defRPr b="1">
                <a:solidFill>
                  <a:srgbClr val="1F324F"/>
                </a:solidFill>
                <a:latin typeface="Century Gothic" charset="0"/>
                <a:ea typeface="Century Gothic" charset="0"/>
                <a:cs typeface="Century Gothic" charset="0"/>
              </a:defRPr>
            </a:lvl1pPr>
          </a:lstStyle>
          <a:p>
            <a:r>
              <a:rPr lang="en-US"/>
              <a:t>Click to edit Master title style</a:t>
            </a:r>
            <a:endParaRPr lang="en-US" dirty="0"/>
          </a:p>
        </p:txBody>
      </p:sp>
      <p:sp>
        <p:nvSpPr>
          <p:cNvPr id="8" name="Rectangle 6">
            <a:extLst>
              <a:ext uri="{FF2B5EF4-FFF2-40B4-BE49-F238E27FC236}">
                <a16:creationId xmlns:a16="http://schemas.microsoft.com/office/drawing/2014/main" id="{7CFA41A2-4FDC-C24E-98D5-D993FFD46137}"/>
              </a:ext>
            </a:extLst>
          </p:cNvPr>
          <p:cNvSpPr>
            <a:spLocks noGrp="1" noChangeArrowheads="1"/>
          </p:cNvSpPr>
          <p:nvPr>
            <p:ph type="sldNum" sz="quarter" idx="14"/>
          </p:nvPr>
        </p:nvSpPr>
        <p:spPr>
          <a:xfrm>
            <a:off x="8567936" y="6380956"/>
            <a:ext cx="576064" cy="476250"/>
          </a:xfrm>
          <a:prstGeom prst="rect">
            <a:avLst/>
          </a:prstGeom>
        </p:spPr>
        <p:txBody>
          <a:bodyPr/>
          <a:lstStyle>
            <a:lvl1pPr algn="r">
              <a:defRPr sz="1400"/>
            </a:lvl1pPr>
          </a:lstStyle>
          <a:p>
            <a:pPr>
              <a:defRPr/>
            </a:pPr>
            <a:fld id="{72454F38-F393-49BE-8C19-2C14F292B263}" type="slidenum">
              <a:rPr lang="en-CA" altLang="en-US" smtClean="0"/>
              <a:pPr>
                <a:defRPr/>
              </a:pPr>
              <a:t>‹#›</a:t>
            </a:fld>
            <a:endParaRPr lang="en-CA" altLang="en-US"/>
          </a:p>
        </p:txBody>
      </p:sp>
      <p:pic>
        <p:nvPicPr>
          <p:cNvPr id="5" name="Picture 4" descr="A close up of a logo&#10;&#10;Description generated with very high confidence">
            <a:extLst>
              <a:ext uri="{FF2B5EF4-FFF2-40B4-BE49-F238E27FC236}">
                <a16:creationId xmlns:a16="http://schemas.microsoft.com/office/drawing/2014/main" id="{462CE73A-ACE6-453D-A2C9-1DB9008359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15330"/>
            <a:ext cx="8748464" cy="651774"/>
          </a:xfrm>
          <a:prstGeom prst="rect">
            <a:avLst/>
          </a:prstGeom>
        </p:spPr>
      </p:pic>
      <p:cxnSp>
        <p:nvCxnSpPr>
          <p:cNvPr id="7" name="Straight Connector 6">
            <a:extLst>
              <a:ext uri="{FF2B5EF4-FFF2-40B4-BE49-F238E27FC236}">
                <a16:creationId xmlns:a16="http://schemas.microsoft.com/office/drawing/2014/main" id="{52960593-A6A0-40FC-8BAD-197D91423BC2}"/>
              </a:ext>
            </a:extLst>
          </p:cNvPr>
          <p:cNvCxnSpPr>
            <a:cxnSpLocks/>
          </p:cNvCxnSpPr>
          <p:nvPr userDrawn="1"/>
        </p:nvCxnSpPr>
        <p:spPr>
          <a:xfrm flipV="1">
            <a:off x="0" y="6215330"/>
            <a:ext cx="8782568" cy="6554"/>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E99B375-4D57-413A-96FC-6397686AA6B0}"/>
              </a:ext>
            </a:extLst>
          </p:cNvPr>
          <p:cNvCxnSpPr>
            <a:cxnSpLocks/>
          </p:cNvCxnSpPr>
          <p:nvPr userDrawn="1"/>
        </p:nvCxnSpPr>
        <p:spPr>
          <a:xfrm>
            <a:off x="8814264" y="6215330"/>
            <a:ext cx="2408" cy="64187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87AB53E-E03C-443A-A7FE-F79348DACAED}"/>
              </a:ext>
            </a:extLst>
          </p:cNvPr>
          <p:cNvCxnSpPr/>
          <p:nvPr userDrawn="1"/>
        </p:nvCxnSpPr>
        <p:spPr>
          <a:xfrm>
            <a:off x="8782568" y="6215330"/>
            <a:ext cx="36143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1553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CA"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E6FF1B0-F725-49AF-A29E-823F3BBAD8A6}"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378628871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716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057400"/>
            <a:ext cx="4040188"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16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057400"/>
            <a:ext cx="4041775"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CA" alt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30A9A31-E6C1-41F0-A0B2-CED9289C90F4}"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30306428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CA" alt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114048E-2FB9-4680-9DDC-2E43961DA4BB}"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131120343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Page">
    <p:spTree>
      <p:nvGrpSpPr>
        <p:cNvPr id="1" name=""/>
        <p:cNvGrpSpPr/>
        <p:nvPr/>
      </p:nvGrpSpPr>
      <p:grpSpPr>
        <a:xfrm>
          <a:off x="0" y="0"/>
          <a:ext cx="0" cy="0"/>
          <a:chOff x="0" y="0"/>
          <a:chExt cx="0" cy="0"/>
        </a:xfrm>
      </p:grpSpPr>
      <p:sp>
        <p:nvSpPr>
          <p:cNvPr id="9" name="Title 8"/>
          <p:cNvSpPr>
            <a:spLocks noGrp="1"/>
          </p:cNvSpPr>
          <p:nvPr>
            <p:ph type="title"/>
          </p:nvPr>
        </p:nvSpPr>
        <p:spPr>
          <a:xfrm>
            <a:off x="395289" y="2343953"/>
            <a:ext cx="3177499" cy="873775"/>
          </a:xfrm>
          <a:prstGeom prst="rect">
            <a:avLst/>
          </a:prstGeom>
        </p:spPr>
        <p:txBody>
          <a:bodyPr/>
          <a:lstStyle>
            <a:lvl1pPr>
              <a:defRPr lang="en-US" sz="1800" b="1" baseline="0" dirty="0">
                <a:solidFill>
                  <a:schemeClr val="bg1"/>
                </a:solidFill>
                <a:latin typeface="Century Gothic" charset="0"/>
                <a:ea typeface="Century Gothic" charset="0"/>
                <a:cs typeface="Century Gothic" charset="0"/>
              </a:defRPr>
            </a:lvl1pPr>
          </a:lstStyle>
          <a:p>
            <a:r>
              <a:rPr lang="en-US" dirty="0"/>
              <a:t>Click to edit Master title style</a:t>
            </a:r>
          </a:p>
        </p:txBody>
      </p:sp>
      <p:sp>
        <p:nvSpPr>
          <p:cNvPr id="24" name="Text Placeholder 22"/>
          <p:cNvSpPr>
            <a:spLocks noGrp="1"/>
          </p:cNvSpPr>
          <p:nvPr>
            <p:ph type="body" sz="quarter" idx="10"/>
          </p:nvPr>
        </p:nvSpPr>
        <p:spPr>
          <a:xfrm>
            <a:off x="395288" y="3409278"/>
            <a:ext cx="2736552" cy="395548"/>
          </a:xfrm>
          <a:prstGeom prst="rect">
            <a:avLst/>
          </a:prstGeom>
        </p:spPr>
        <p:txBody>
          <a:bodyPr/>
          <a:lstStyle>
            <a:lvl1pPr marL="0" indent="0">
              <a:buNone/>
              <a:defRPr sz="1050">
                <a:solidFill>
                  <a:schemeClr val="bg1"/>
                </a:solidFill>
                <a:latin typeface="Century Gothic" charset="0"/>
                <a:ea typeface="Century Gothic" charset="0"/>
                <a:cs typeface="Century Gothic" charset="0"/>
              </a:defRPr>
            </a:lvl1pPr>
          </a:lstStyle>
          <a:p>
            <a:pPr lvl="0"/>
            <a:r>
              <a:rPr lang="en-US" dirty="0"/>
              <a:t>Edit Master text styles</a:t>
            </a:r>
          </a:p>
        </p:txBody>
      </p:sp>
      <p:sp>
        <p:nvSpPr>
          <p:cNvPr id="30" name="Text Placeholder 22"/>
          <p:cNvSpPr>
            <a:spLocks noGrp="1"/>
          </p:cNvSpPr>
          <p:nvPr>
            <p:ph type="body" sz="quarter" idx="12"/>
          </p:nvPr>
        </p:nvSpPr>
        <p:spPr>
          <a:xfrm>
            <a:off x="431912" y="5301497"/>
            <a:ext cx="2736552" cy="287745"/>
          </a:xfrm>
          <a:prstGeom prst="rect">
            <a:avLst/>
          </a:prstGeom>
        </p:spPr>
        <p:txBody>
          <a:bodyPr/>
          <a:lstStyle>
            <a:lvl1pPr marL="0" indent="0">
              <a:buNone/>
              <a:defRPr sz="900" b="0" baseline="0">
                <a:solidFill>
                  <a:schemeClr val="tx1">
                    <a:lumMod val="85000"/>
                    <a:lumOff val="15000"/>
                  </a:schemeClr>
                </a:solidFill>
                <a:latin typeface="Century Gothic" charset="0"/>
                <a:ea typeface="Century Gothic" charset="0"/>
                <a:cs typeface="Century Gothic" charset="0"/>
              </a:defRPr>
            </a:lvl1pPr>
          </a:lstStyle>
          <a:p>
            <a:pPr lvl="0"/>
            <a:r>
              <a:rPr lang="en-US" altLang="en-US" dirty="0"/>
              <a:t>Edit Master text styles</a:t>
            </a:r>
          </a:p>
        </p:txBody>
      </p:sp>
    </p:spTree>
    <p:extLst>
      <p:ext uri="{BB962C8B-B14F-4D97-AF65-F5344CB8AC3E}">
        <p14:creationId xmlns:p14="http://schemas.microsoft.com/office/powerpoint/2010/main" val="240066595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4939-BADE-468D-AA81-84CAE47CF4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36439C-658E-4C0A-9606-B5F6AEE7539D}"/>
              </a:ext>
            </a:extLst>
          </p:cNvPr>
          <p:cNvSpPr>
            <a:spLocks noGrp="1"/>
          </p:cNvSpPr>
          <p:nvPr>
            <p:ph type="dt" sz="half" idx="10"/>
          </p:nvPr>
        </p:nvSpPr>
        <p:spPr/>
        <p:txBody>
          <a:bodyPr/>
          <a:lstStyle/>
          <a:p>
            <a:pPr>
              <a:defRPr/>
            </a:pPr>
            <a:endParaRPr lang="en-CA" altLang="en-US" dirty="0">
              <a:solidFill>
                <a:prstClr val="black">
                  <a:tint val="75000"/>
                </a:prstClr>
              </a:solidFill>
            </a:endParaRPr>
          </a:p>
        </p:txBody>
      </p:sp>
      <p:sp>
        <p:nvSpPr>
          <p:cNvPr id="4" name="Footer Placeholder 3">
            <a:extLst>
              <a:ext uri="{FF2B5EF4-FFF2-40B4-BE49-F238E27FC236}">
                <a16:creationId xmlns:a16="http://schemas.microsoft.com/office/drawing/2014/main" id="{8FB97400-A734-43A3-AA9E-8F8A5628EFD0}"/>
              </a:ext>
            </a:extLst>
          </p:cNvPr>
          <p:cNvSpPr>
            <a:spLocks noGrp="1"/>
          </p:cNvSpPr>
          <p:nvPr>
            <p:ph type="ftr" sz="quarter" idx="11"/>
          </p:nvPr>
        </p:nvSpPr>
        <p:spPr/>
        <p:txBody>
          <a:bodyPr/>
          <a:lstStyle/>
          <a:p>
            <a:pPr>
              <a:defRPr/>
            </a:pPr>
            <a:endParaRPr lang="en-CA" alt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E6ABE49-C0AA-4C63-AFFC-797602D55168}"/>
              </a:ext>
            </a:extLst>
          </p:cNvPr>
          <p:cNvSpPr>
            <a:spLocks noGrp="1"/>
          </p:cNvSpPr>
          <p:nvPr>
            <p:ph type="sldNum" sz="quarter" idx="12"/>
          </p:nvPr>
        </p:nvSpPr>
        <p:spPr/>
        <p:txBody>
          <a:bodyPr/>
          <a:lstStyle/>
          <a:p>
            <a:pPr>
              <a:defRPr/>
            </a:pPr>
            <a:fld id="{72454F38-F393-49BE-8C19-2C14F292B263}"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143526141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1"/>
            <a:ext cx="6400800" cy="685799"/>
          </a:xfrm>
        </p:spPr>
        <p:txBody>
          <a:bodyPr anchor="t"/>
          <a:lstStyle>
            <a:lvl1pPr algn="ctr">
              <a:defRPr b="1">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2971800"/>
            <a:ext cx="6400800" cy="457200"/>
          </a:xfrm>
        </p:spPr>
        <p:txBody>
          <a:bodyPr anchor="ct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3893492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CA"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CA"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5004774-D72D-4A4F-B341-0F3B5AB2D878}"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386839389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6858000" cy="914400"/>
          </a:xfrm>
          <a:prstGeom prst="rect">
            <a:avLst/>
          </a:prstGeom>
        </p:spPr>
        <p:txBody>
          <a:bodyPr vert="horz" lIns="91440" tIns="45720" rIns="9144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96200" y="6613525"/>
            <a:ext cx="990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endParaRPr lang="en-CA" altLang="en-US" dirty="0">
              <a:solidFill>
                <a:prstClr val="black">
                  <a:tint val="75000"/>
                </a:prstClr>
              </a:solidFill>
            </a:endParaRPr>
          </a:p>
        </p:txBody>
      </p:sp>
      <p:sp>
        <p:nvSpPr>
          <p:cNvPr id="5" name="Footer Placeholder 4"/>
          <p:cNvSpPr>
            <a:spLocks noGrp="1"/>
          </p:cNvSpPr>
          <p:nvPr>
            <p:ph type="ftr" sz="quarter" idx="3"/>
          </p:nvPr>
        </p:nvSpPr>
        <p:spPr>
          <a:xfrm>
            <a:off x="457200" y="6356350"/>
            <a:ext cx="655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CA" altLang="en-US" dirty="0">
              <a:solidFill>
                <a:prstClr val="black">
                  <a:tint val="75000"/>
                </a:prstClr>
              </a:solidFill>
            </a:endParaRPr>
          </a:p>
        </p:txBody>
      </p:sp>
      <p:sp>
        <p:nvSpPr>
          <p:cNvPr id="6" name="Slide Number Placeholder 5"/>
          <p:cNvSpPr>
            <a:spLocks noGrp="1"/>
          </p:cNvSpPr>
          <p:nvPr>
            <p:ph type="sldNum" sz="quarter" idx="4"/>
          </p:nvPr>
        </p:nvSpPr>
        <p:spPr>
          <a:xfrm>
            <a:off x="8153400" y="6340475"/>
            <a:ext cx="533400" cy="196850"/>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2454F38-F393-49BE-8C19-2C14F292B263}" type="slidenum">
              <a:rPr lang="en-CA" altLang="en-US" smtClean="0">
                <a:solidFill>
                  <a:prstClr val="black">
                    <a:tint val="75000"/>
                  </a:prstClr>
                </a:solidFill>
              </a:rPr>
              <a:pPr>
                <a:defRPr/>
              </a:pPr>
              <a:t>‹#›</a:t>
            </a:fld>
            <a:endParaRPr lang="en-CA" altLang="en-US">
              <a:solidFill>
                <a:prstClr val="black">
                  <a:tint val="75000"/>
                </a:prstClr>
              </a:solidFill>
            </a:endParaRPr>
          </a:p>
        </p:txBody>
      </p:sp>
    </p:spTree>
    <p:extLst>
      <p:ext uri="{BB962C8B-B14F-4D97-AF65-F5344CB8AC3E}">
        <p14:creationId xmlns:p14="http://schemas.microsoft.com/office/powerpoint/2010/main" val="140818812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709" r:id="rId7"/>
  </p:sldLayoutIdLst>
  <p:transition>
    <p:fade/>
  </p:transition>
  <p:hf hdr="0" ftr="0" dt="0"/>
  <p:txStyles>
    <p:titleStyle>
      <a:lvl1pPr algn="l" defTabSz="914400" rtl="0" eaLnBrk="1" latinLnBrk="0" hangingPunct="1">
        <a:spcBef>
          <a:spcPct val="0"/>
        </a:spcBef>
        <a:buNone/>
        <a:defRPr sz="3600" b="0" kern="1200">
          <a:solidFill>
            <a:schemeClr val="accent6"/>
          </a:solidFill>
          <a:latin typeface="+mj-lt"/>
          <a:ea typeface="+mj-ea"/>
          <a:cs typeface="+mj-cs"/>
        </a:defRPr>
      </a:lvl1pPr>
    </p:titleStyle>
    <p:bodyStyle>
      <a:lvl1pPr marL="230188" indent="-222250" algn="l" defTabSz="914400" rtl="0" eaLnBrk="1" latinLnBrk="0" hangingPunct="1">
        <a:spcBef>
          <a:spcPts val="300"/>
        </a:spcBef>
        <a:spcAft>
          <a:spcPts val="600"/>
        </a:spcAft>
        <a:buFont typeface="Arial" panose="020B0604020202020204" pitchFamily="34" charset="0"/>
        <a:buChar char="•"/>
        <a:tabLst/>
        <a:defRPr sz="3200" kern="1200">
          <a:solidFill>
            <a:schemeClr val="tx1"/>
          </a:solidFill>
          <a:latin typeface="+mn-lt"/>
          <a:ea typeface="+mn-ea"/>
          <a:cs typeface="+mn-cs"/>
        </a:defRPr>
      </a:lvl1pPr>
      <a:lvl2pPr marL="685800" indent="-287338" algn="l" defTabSz="914400" rtl="0" eaLnBrk="1" latinLnBrk="0" hangingPunct="1">
        <a:spcBef>
          <a:spcPts val="300"/>
        </a:spcBef>
        <a:spcAft>
          <a:spcPts val="600"/>
        </a:spcAft>
        <a:buFont typeface="Arial" panose="020B0604020202020204" pitchFamily="34" charset="0"/>
        <a:buChar char="–"/>
        <a:tabLst/>
        <a:defRPr sz="2800" kern="1200">
          <a:solidFill>
            <a:schemeClr val="tx1"/>
          </a:solidFill>
          <a:latin typeface="+mn-lt"/>
          <a:ea typeface="+mn-ea"/>
          <a:cs typeface="+mn-cs"/>
        </a:defRPr>
      </a:lvl2pPr>
      <a:lvl3pPr marL="1143000" indent="-228600" algn="l" defTabSz="914400" rtl="0" eaLnBrk="1" latinLnBrk="0" hangingPunct="1">
        <a:spcBef>
          <a:spcPts val="300"/>
        </a:spcBef>
        <a:spcAft>
          <a:spcPts val="600"/>
        </a:spcAft>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3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3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6858000" cy="914400"/>
          </a:xfrm>
          <a:prstGeom prst="rect">
            <a:avLst/>
          </a:prstGeom>
        </p:spPr>
        <p:txBody>
          <a:bodyPr vert="horz" lIns="91440" tIns="45720" rIns="9144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96200" y="6613525"/>
            <a:ext cx="990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srgbClr val="000000">
                  <a:tint val="75000"/>
                </a:srgbClr>
              </a:solidFill>
            </a:endParaRPr>
          </a:p>
        </p:txBody>
      </p:sp>
      <p:sp>
        <p:nvSpPr>
          <p:cNvPr id="5" name="Footer Placeholder 4"/>
          <p:cNvSpPr>
            <a:spLocks noGrp="1"/>
          </p:cNvSpPr>
          <p:nvPr>
            <p:ph type="ftr" sz="quarter" idx="3"/>
          </p:nvPr>
        </p:nvSpPr>
        <p:spPr>
          <a:xfrm>
            <a:off x="457200" y="6356350"/>
            <a:ext cx="655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000000">
                  <a:tint val="75000"/>
                </a:srgbClr>
              </a:solidFill>
            </a:endParaRPr>
          </a:p>
        </p:txBody>
      </p:sp>
      <p:sp>
        <p:nvSpPr>
          <p:cNvPr id="6" name="Slide Number Placeholder 5"/>
          <p:cNvSpPr>
            <a:spLocks noGrp="1"/>
          </p:cNvSpPr>
          <p:nvPr>
            <p:ph type="sldNum" sz="quarter" idx="4"/>
          </p:nvPr>
        </p:nvSpPr>
        <p:spPr>
          <a:xfrm>
            <a:off x="8153400" y="6340475"/>
            <a:ext cx="533400" cy="196850"/>
          </a:xfrm>
          <a:prstGeom prst="rect">
            <a:avLst/>
          </a:prstGeom>
        </p:spPr>
        <p:txBody>
          <a:bodyPr vert="horz" lIns="91440" tIns="45720" rIns="91440" bIns="45720" rtlCol="0" anchor="ctr"/>
          <a:lstStyle>
            <a:lvl1pPr algn="r">
              <a:defRPr sz="1200">
                <a:solidFill>
                  <a:schemeClr val="tx1">
                    <a:tint val="75000"/>
                  </a:schemeClr>
                </a:solidFill>
              </a:defRPr>
            </a:lvl1pPr>
          </a:lstStyle>
          <a:p>
            <a:fld id="{2F2C37F8-DB9F-4D58-B490-F5ECA928CAA2}"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7390901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Lst>
  <p:transition>
    <p:fade/>
  </p:transition>
  <p:hf hdr="0" ftr="0" dt="0"/>
  <p:txStyles>
    <p:titleStyle>
      <a:lvl1pPr algn="l" defTabSz="914400" rtl="0" eaLnBrk="1" latinLnBrk="0" hangingPunct="1">
        <a:spcBef>
          <a:spcPct val="0"/>
        </a:spcBef>
        <a:buNone/>
        <a:defRPr sz="3600" b="0" kern="1200">
          <a:solidFill>
            <a:schemeClr val="accent6"/>
          </a:solidFill>
          <a:latin typeface="+mj-lt"/>
          <a:ea typeface="+mj-ea"/>
          <a:cs typeface="+mj-cs"/>
        </a:defRPr>
      </a:lvl1pPr>
    </p:titleStyle>
    <p:bodyStyle>
      <a:lvl1pPr marL="230188" indent="-222250" algn="l" defTabSz="914400" rtl="0" eaLnBrk="1" latinLnBrk="0" hangingPunct="1">
        <a:spcBef>
          <a:spcPts val="300"/>
        </a:spcBef>
        <a:spcAft>
          <a:spcPts val="600"/>
        </a:spcAft>
        <a:buFont typeface="Arial" panose="020B0604020202020204" pitchFamily="34" charset="0"/>
        <a:buChar char="•"/>
        <a:tabLst/>
        <a:defRPr sz="3200" kern="1200">
          <a:solidFill>
            <a:schemeClr val="tx1"/>
          </a:solidFill>
          <a:latin typeface="+mn-lt"/>
          <a:ea typeface="+mn-ea"/>
          <a:cs typeface="+mn-cs"/>
        </a:defRPr>
      </a:lvl1pPr>
      <a:lvl2pPr marL="685800" indent="-287338" algn="l" defTabSz="914400" rtl="0" eaLnBrk="1" latinLnBrk="0" hangingPunct="1">
        <a:spcBef>
          <a:spcPts val="300"/>
        </a:spcBef>
        <a:spcAft>
          <a:spcPts val="600"/>
        </a:spcAft>
        <a:buFont typeface="Arial" panose="020B0604020202020204" pitchFamily="34" charset="0"/>
        <a:buChar char="–"/>
        <a:tabLst/>
        <a:defRPr sz="2800" kern="1200">
          <a:solidFill>
            <a:schemeClr val="tx1"/>
          </a:solidFill>
          <a:latin typeface="+mn-lt"/>
          <a:ea typeface="+mn-ea"/>
          <a:cs typeface="+mn-cs"/>
        </a:defRPr>
      </a:lvl2pPr>
      <a:lvl3pPr marL="1143000" indent="-228600" algn="l" defTabSz="914400" rtl="0" eaLnBrk="1" latinLnBrk="0" hangingPunct="1">
        <a:spcBef>
          <a:spcPts val="300"/>
        </a:spcBef>
        <a:spcAft>
          <a:spcPts val="600"/>
        </a:spcAft>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3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3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58A38-ADF7-4651-93D2-2C49E8408EE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938DFF-2E9E-4C28-8AD0-2099D94899C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777FD-E74F-4073-8189-88049398C38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E0D63278-0CA7-4D03-A5FD-CF79AAC805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BCBD43-6243-45D8-9DE5-07EB4EB0A1B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493344-69A9-4B2E-85B0-0CECC38CFCE9}" type="slidenum">
              <a:rPr lang="en-US" smtClean="0"/>
              <a:t>‹#›</a:t>
            </a:fld>
            <a:endParaRPr lang="en-US"/>
          </a:p>
        </p:txBody>
      </p:sp>
    </p:spTree>
    <p:extLst>
      <p:ext uri="{BB962C8B-B14F-4D97-AF65-F5344CB8AC3E}">
        <p14:creationId xmlns:p14="http://schemas.microsoft.com/office/powerpoint/2010/main" val="1503342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p:fade/>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hyperlink" Target="http://www.statcan.gc.ca/" TargetMode="External"/><Relationship Id="rId7"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5.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hyperlink" Target="http://www.bea.gov/"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9A7B-ACD1-4A51-97F1-40CC958B6153}"/>
              </a:ext>
            </a:extLst>
          </p:cNvPr>
          <p:cNvSpPr>
            <a:spLocks noGrp="1"/>
          </p:cNvSpPr>
          <p:nvPr>
            <p:ph type="ctrTitle"/>
          </p:nvPr>
        </p:nvSpPr>
        <p:spPr>
          <a:xfrm>
            <a:off x="1143000" y="1122363"/>
            <a:ext cx="6858000" cy="1586557"/>
          </a:xfrm>
        </p:spPr>
        <p:txBody>
          <a:bodyPr/>
          <a:lstStyle/>
          <a:p>
            <a:r>
              <a:rPr lang="en-US" b="1" dirty="0">
                <a:solidFill>
                  <a:srgbClr val="002060"/>
                </a:solidFill>
              </a:rPr>
              <a:t>Towards a measurement framework for data</a:t>
            </a:r>
          </a:p>
        </p:txBody>
      </p:sp>
      <p:sp>
        <p:nvSpPr>
          <p:cNvPr id="4" name="Slide Number Placeholder 3">
            <a:extLst>
              <a:ext uri="{FF2B5EF4-FFF2-40B4-BE49-F238E27FC236}">
                <a16:creationId xmlns:a16="http://schemas.microsoft.com/office/drawing/2014/main" id="{F7030788-16E1-4A0B-8D72-4771E167285B}"/>
              </a:ext>
            </a:extLst>
          </p:cNvPr>
          <p:cNvSpPr>
            <a:spLocks noGrp="1"/>
          </p:cNvSpPr>
          <p:nvPr>
            <p:ph type="sldNum" sz="quarter" idx="12"/>
          </p:nvPr>
        </p:nvSpPr>
        <p:spPr/>
        <p:txBody>
          <a:bodyPr/>
          <a:lstStyle/>
          <a:p>
            <a:fld id="{9E493344-69A9-4B2E-85B0-0CECC38CFCE9}" type="slidenum">
              <a:rPr lang="en-US" smtClean="0"/>
              <a:t>1</a:t>
            </a:fld>
            <a:endParaRPr lang="en-US"/>
          </a:p>
        </p:txBody>
      </p:sp>
      <p:pic>
        <p:nvPicPr>
          <p:cNvPr id="6" name="Picture 5">
            <a:extLst>
              <a:ext uri="{FF2B5EF4-FFF2-40B4-BE49-F238E27FC236}">
                <a16:creationId xmlns:a16="http://schemas.microsoft.com/office/drawing/2014/main" id="{9CB72B8C-5E10-476C-945B-64AB6045E8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4855674"/>
            <a:ext cx="3630116" cy="1683239"/>
          </a:xfrm>
          <a:prstGeom prst="rect">
            <a:avLst/>
          </a:prstGeom>
        </p:spPr>
      </p:pic>
      <p:pic>
        <p:nvPicPr>
          <p:cNvPr id="8" name="Picture 7" descr="A close up of a logo&#10;&#10;Description generated with very high confidence">
            <a:extLst>
              <a:ext uri="{FF2B5EF4-FFF2-40B4-BE49-F238E27FC236}">
                <a16:creationId xmlns:a16="http://schemas.microsoft.com/office/drawing/2014/main" id="{8C827418-2297-465E-9F88-E76BE2F53F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78" y="5242717"/>
            <a:ext cx="5318667" cy="985839"/>
          </a:xfrm>
          <a:prstGeom prst="rect">
            <a:avLst/>
          </a:prstGeom>
        </p:spPr>
      </p:pic>
      <p:sp>
        <p:nvSpPr>
          <p:cNvPr id="3" name="TextBox 2">
            <a:extLst>
              <a:ext uri="{FF2B5EF4-FFF2-40B4-BE49-F238E27FC236}">
                <a16:creationId xmlns:a16="http://schemas.microsoft.com/office/drawing/2014/main" id="{E432525E-F052-4D8C-B32B-030B07CC603D}"/>
              </a:ext>
            </a:extLst>
          </p:cNvPr>
          <p:cNvSpPr txBox="1"/>
          <p:nvPr/>
        </p:nvSpPr>
        <p:spPr>
          <a:xfrm>
            <a:off x="467544" y="3501008"/>
            <a:ext cx="4680520" cy="646331"/>
          </a:xfrm>
          <a:prstGeom prst="rect">
            <a:avLst/>
          </a:prstGeom>
          <a:noFill/>
        </p:spPr>
        <p:txBody>
          <a:bodyPr wrap="square" rtlCol="0">
            <a:spAutoFit/>
          </a:bodyPr>
          <a:lstStyle/>
          <a:p>
            <a:r>
              <a:rPr lang="en-US" dirty="0"/>
              <a:t>Erich H. Strassner  </a:t>
            </a:r>
          </a:p>
          <a:p>
            <a:r>
              <a:rPr lang="en-US" dirty="0"/>
              <a:t>James Tebrake</a:t>
            </a:r>
          </a:p>
        </p:txBody>
      </p:sp>
    </p:spTree>
    <p:extLst>
      <p:ext uri="{BB962C8B-B14F-4D97-AF65-F5344CB8AC3E}">
        <p14:creationId xmlns:p14="http://schemas.microsoft.com/office/powerpoint/2010/main" val="241314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723" y="1232361"/>
            <a:ext cx="8380554" cy="1075094"/>
          </a:xfrm>
        </p:spPr>
        <p:txBody>
          <a:bodyPr/>
          <a:lstStyle/>
          <a:p>
            <a:pPr>
              <a:buClr>
                <a:schemeClr val="accent5">
                  <a:lumMod val="50000"/>
                </a:schemeClr>
              </a:buClr>
            </a:pPr>
            <a:r>
              <a:rPr lang="en-CA" sz="2000" dirty="0">
                <a:solidFill>
                  <a:schemeClr val="tx1"/>
                </a:solidFill>
              </a:rPr>
              <a:t>The expanded use, increased amount/type, and variety of producers of data means we need to re-examine our framework, methods and data sources to address the following questions (and probably more).  </a:t>
            </a:r>
          </a:p>
        </p:txBody>
      </p:sp>
      <p:sp>
        <p:nvSpPr>
          <p:cNvPr id="2" name="Title 1"/>
          <p:cNvSpPr>
            <a:spLocks noGrp="1"/>
          </p:cNvSpPr>
          <p:nvPr>
            <p:ph type="title"/>
          </p:nvPr>
        </p:nvSpPr>
        <p:spPr>
          <a:xfrm>
            <a:off x="179512" y="278014"/>
            <a:ext cx="7783609" cy="1075094"/>
          </a:xfrm>
        </p:spPr>
        <p:txBody>
          <a:bodyPr/>
          <a:lstStyle/>
          <a:p>
            <a:r>
              <a:rPr lang="en-CA" sz="2400" dirty="0"/>
              <a:t>Given the changing nature of data an enhanced measurement framework is required.</a:t>
            </a:r>
          </a:p>
        </p:txBody>
      </p:sp>
      <p:graphicFrame>
        <p:nvGraphicFramePr>
          <p:cNvPr id="4" name="Diagram 3"/>
          <p:cNvGraphicFramePr/>
          <p:nvPr>
            <p:extLst>
              <p:ext uri="{D42A27DB-BD31-4B8C-83A1-F6EECF244321}">
                <p14:modId xmlns:p14="http://schemas.microsoft.com/office/powerpoint/2010/main" val="3726217811"/>
              </p:ext>
            </p:extLst>
          </p:nvPr>
        </p:nvGraphicFramePr>
        <p:xfrm>
          <a:off x="395536" y="2343854"/>
          <a:ext cx="8496944" cy="33894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10</a:t>
            </a:fld>
            <a:endParaRPr lang="en-CA" altLang="en-US"/>
          </a:p>
        </p:txBody>
      </p:sp>
    </p:spTree>
    <p:extLst>
      <p:ext uri="{BB962C8B-B14F-4D97-AF65-F5344CB8AC3E}">
        <p14:creationId xmlns:p14="http://schemas.microsoft.com/office/powerpoint/2010/main" val="167086631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11</a:t>
            </a:fld>
            <a:endParaRPr lang="en-CA" altLang="en-US"/>
          </a:p>
        </p:txBody>
      </p:sp>
      <p:sp>
        <p:nvSpPr>
          <p:cNvPr id="8" name="Title 1">
            <a:extLst>
              <a:ext uri="{FF2B5EF4-FFF2-40B4-BE49-F238E27FC236}">
                <a16:creationId xmlns:a16="http://schemas.microsoft.com/office/drawing/2014/main" id="{CD103A9E-2B41-47EB-8CD2-8ADD3CD43357}"/>
              </a:ext>
            </a:extLst>
          </p:cNvPr>
          <p:cNvSpPr>
            <a:spLocks noGrp="1"/>
          </p:cNvSpPr>
          <p:nvPr>
            <p:ph type="title"/>
          </p:nvPr>
        </p:nvSpPr>
        <p:spPr>
          <a:xfrm>
            <a:off x="381000" y="0"/>
            <a:ext cx="7162800" cy="1143000"/>
          </a:xfrm>
        </p:spPr>
        <p:txBody>
          <a:bodyPr>
            <a:normAutofit fontScale="90000"/>
          </a:bodyPr>
          <a:lstStyle/>
          <a:p>
            <a:r>
              <a:rPr lang="en-US" sz="3200" dirty="0"/>
              <a:t>Some Early Thinking</a:t>
            </a:r>
            <a:br>
              <a:rPr lang="en-US" sz="3200" dirty="0"/>
            </a:br>
            <a:r>
              <a:rPr lang="en-US" sz="3200" dirty="0"/>
              <a:t>Considerations for Data:  Data Pyramid</a:t>
            </a:r>
          </a:p>
        </p:txBody>
      </p:sp>
      <p:sp>
        <p:nvSpPr>
          <p:cNvPr id="9" name="TextBox 8">
            <a:extLst>
              <a:ext uri="{FF2B5EF4-FFF2-40B4-BE49-F238E27FC236}">
                <a16:creationId xmlns:a16="http://schemas.microsoft.com/office/drawing/2014/main" id="{1EE153FA-96D4-4CEE-BEBF-D39CB64D4A46}"/>
              </a:ext>
            </a:extLst>
          </p:cNvPr>
          <p:cNvSpPr txBox="1"/>
          <p:nvPr/>
        </p:nvSpPr>
        <p:spPr>
          <a:xfrm>
            <a:off x="533400" y="4492823"/>
            <a:ext cx="3505200" cy="307777"/>
          </a:xfrm>
          <a:prstGeom prst="rect">
            <a:avLst/>
          </a:prstGeom>
          <a:noFill/>
        </p:spPr>
        <p:txBody>
          <a:bodyPr wrap="square" rtlCol="0">
            <a:spAutoFit/>
          </a:bodyPr>
          <a:lstStyle/>
          <a:p>
            <a:r>
              <a:rPr lang="en-US" sz="1400" dirty="0"/>
              <a:t>Source:  Varian 2018</a:t>
            </a:r>
          </a:p>
        </p:txBody>
      </p:sp>
      <p:pic>
        <p:nvPicPr>
          <p:cNvPr id="10" name="Picture 9">
            <a:extLst>
              <a:ext uri="{FF2B5EF4-FFF2-40B4-BE49-F238E27FC236}">
                <a16:creationId xmlns:a16="http://schemas.microsoft.com/office/drawing/2014/main" id="{5B74C5D2-6DA6-4EDD-865D-872EC671CA0A}"/>
              </a:ext>
            </a:extLst>
          </p:cNvPr>
          <p:cNvPicPr>
            <a:picLocks noChangeAspect="1"/>
          </p:cNvPicPr>
          <p:nvPr/>
        </p:nvPicPr>
        <p:blipFill>
          <a:blip r:embed="rId3"/>
          <a:stretch>
            <a:fillRect/>
          </a:stretch>
        </p:blipFill>
        <p:spPr>
          <a:xfrm>
            <a:off x="416763" y="2286000"/>
            <a:ext cx="8310473" cy="2055086"/>
          </a:xfrm>
          <a:prstGeom prst="rect">
            <a:avLst/>
          </a:prstGeom>
        </p:spPr>
      </p:pic>
    </p:spTree>
    <p:extLst>
      <p:ext uri="{BB962C8B-B14F-4D97-AF65-F5344CB8AC3E}">
        <p14:creationId xmlns:p14="http://schemas.microsoft.com/office/powerpoint/2010/main" val="72554330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12</a:t>
            </a:fld>
            <a:endParaRPr lang="en-CA" altLang="en-US"/>
          </a:p>
        </p:txBody>
      </p:sp>
      <p:sp>
        <p:nvSpPr>
          <p:cNvPr id="3" name="Title 1">
            <a:extLst>
              <a:ext uri="{FF2B5EF4-FFF2-40B4-BE49-F238E27FC236}">
                <a16:creationId xmlns:a16="http://schemas.microsoft.com/office/drawing/2014/main" id="{3888AF5A-2529-4A74-9E32-4CFF92495B14}"/>
              </a:ext>
            </a:extLst>
          </p:cNvPr>
          <p:cNvSpPr>
            <a:spLocks noGrp="1"/>
          </p:cNvSpPr>
          <p:nvPr>
            <p:ph type="title"/>
          </p:nvPr>
        </p:nvSpPr>
        <p:spPr>
          <a:xfrm>
            <a:off x="381000" y="0"/>
            <a:ext cx="7162800" cy="1143000"/>
          </a:xfrm>
        </p:spPr>
        <p:txBody>
          <a:bodyPr>
            <a:normAutofit/>
          </a:bodyPr>
          <a:lstStyle/>
          <a:p>
            <a:r>
              <a:rPr lang="en-US" sz="3200" dirty="0"/>
              <a:t>Some Early Thinking</a:t>
            </a:r>
            <a:br>
              <a:rPr lang="en-US" sz="3200" dirty="0"/>
            </a:br>
            <a:r>
              <a:rPr lang="en-US" sz="3200" dirty="0"/>
              <a:t>Considerations for Data</a:t>
            </a:r>
          </a:p>
        </p:txBody>
      </p:sp>
      <p:sp>
        <p:nvSpPr>
          <p:cNvPr id="4" name="Content Placeholder 2">
            <a:extLst>
              <a:ext uri="{FF2B5EF4-FFF2-40B4-BE49-F238E27FC236}">
                <a16:creationId xmlns:a16="http://schemas.microsoft.com/office/drawing/2014/main" id="{F7224E94-0571-417C-9092-F2A4B3B0C180}"/>
              </a:ext>
            </a:extLst>
          </p:cNvPr>
          <p:cNvSpPr>
            <a:spLocks noGrp="1"/>
          </p:cNvSpPr>
          <p:nvPr>
            <p:ph idx="1"/>
          </p:nvPr>
        </p:nvSpPr>
        <p:spPr>
          <a:xfrm>
            <a:off x="381000" y="1219200"/>
            <a:ext cx="8458200" cy="5257800"/>
          </a:xfrm>
        </p:spPr>
        <p:txBody>
          <a:bodyPr>
            <a:normAutofit/>
          </a:bodyPr>
          <a:lstStyle/>
          <a:p>
            <a:pPr>
              <a:spcAft>
                <a:spcPts val="0"/>
              </a:spcAft>
            </a:pPr>
            <a:r>
              <a:rPr lang="en-US" sz="2800" dirty="0"/>
              <a:t>Definitions and scope of data and databases</a:t>
            </a:r>
          </a:p>
          <a:p>
            <a:pPr marL="7938" indent="0">
              <a:spcAft>
                <a:spcPts val="0"/>
              </a:spcAft>
              <a:buNone/>
            </a:pPr>
            <a:endParaRPr lang="en-US" sz="2800" dirty="0"/>
          </a:p>
          <a:p>
            <a:pPr>
              <a:spcAft>
                <a:spcPts val="0"/>
              </a:spcAft>
            </a:pPr>
            <a:r>
              <a:rPr lang="en-US" sz="2800" dirty="0"/>
              <a:t>Third product category for data (Mandel 2012, 2017)</a:t>
            </a:r>
          </a:p>
          <a:p>
            <a:pPr lvl="1">
              <a:spcAft>
                <a:spcPts val="0"/>
              </a:spcAft>
            </a:pPr>
            <a:r>
              <a:rPr lang="en-US" sz="2400" dirty="0"/>
              <a:t>Goods:  tangible and storable</a:t>
            </a:r>
          </a:p>
          <a:p>
            <a:pPr lvl="1">
              <a:spcAft>
                <a:spcPts val="0"/>
              </a:spcAft>
            </a:pPr>
            <a:r>
              <a:rPr lang="en-US" sz="2400" dirty="0"/>
              <a:t>Services:  intangible and non-storable</a:t>
            </a:r>
          </a:p>
          <a:p>
            <a:pPr lvl="1">
              <a:spcAft>
                <a:spcPts val="0"/>
              </a:spcAft>
            </a:pPr>
            <a:r>
              <a:rPr lang="en-US" sz="2400" dirty="0"/>
              <a:t>Data:  intangible and storable (Ribarsky, Ahmad 2018)</a:t>
            </a:r>
          </a:p>
          <a:p>
            <a:pPr marL="7938" indent="0">
              <a:spcAft>
                <a:spcPts val="0"/>
              </a:spcAft>
              <a:buNone/>
            </a:pPr>
            <a:endParaRPr lang="en-US" sz="2800" dirty="0"/>
          </a:p>
          <a:p>
            <a:pPr>
              <a:spcAft>
                <a:spcPts val="0"/>
              </a:spcAft>
            </a:pPr>
            <a:r>
              <a:rPr lang="en-US" sz="2800" dirty="0"/>
              <a:t>Ownership of data may depend on institutional factors</a:t>
            </a:r>
          </a:p>
          <a:p>
            <a:pPr lvl="1">
              <a:spcAft>
                <a:spcPts val="0"/>
              </a:spcAft>
            </a:pPr>
            <a:r>
              <a:rPr lang="en-US" sz="2400" dirty="0"/>
              <a:t>Businesses (e.g., United States)</a:t>
            </a:r>
          </a:p>
          <a:p>
            <a:pPr lvl="1">
              <a:spcAft>
                <a:spcPts val="0"/>
              </a:spcAft>
            </a:pPr>
            <a:r>
              <a:rPr lang="en-US" sz="2400" dirty="0"/>
              <a:t>Government (e.g., China)</a:t>
            </a:r>
          </a:p>
          <a:p>
            <a:pPr lvl="1">
              <a:spcAft>
                <a:spcPts val="0"/>
              </a:spcAft>
            </a:pPr>
            <a:r>
              <a:rPr lang="en-US" sz="2400" dirty="0"/>
              <a:t>Households (e.g., European Union)</a:t>
            </a:r>
          </a:p>
        </p:txBody>
      </p:sp>
    </p:spTree>
    <p:extLst>
      <p:ext uri="{BB962C8B-B14F-4D97-AF65-F5344CB8AC3E}">
        <p14:creationId xmlns:p14="http://schemas.microsoft.com/office/powerpoint/2010/main" val="157873170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13</a:t>
            </a:fld>
            <a:endParaRPr lang="en-CA" altLang="en-US"/>
          </a:p>
        </p:txBody>
      </p:sp>
      <p:sp>
        <p:nvSpPr>
          <p:cNvPr id="3" name="Title 1">
            <a:extLst>
              <a:ext uri="{FF2B5EF4-FFF2-40B4-BE49-F238E27FC236}">
                <a16:creationId xmlns:a16="http://schemas.microsoft.com/office/drawing/2014/main" id="{6C65F63C-60E9-4583-8563-579F792A9E60}"/>
              </a:ext>
            </a:extLst>
          </p:cNvPr>
          <p:cNvSpPr>
            <a:spLocks noGrp="1"/>
          </p:cNvSpPr>
          <p:nvPr>
            <p:ph type="title"/>
          </p:nvPr>
        </p:nvSpPr>
        <p:spPr>
          <a:xfrm>
            <a:off x="381000" y="0"/>
            <a:ext cx="7162800" cy="1143000"/>
          </a:xfrm>
        </p:spPr>
        <p:txBody>
          <a:bodyPr>
            <a:normAutofit fontScale="90000"/>
          </a:bodyPr>
          <a:lstStyle/>
          <a:p>
            <a:r>
              <a:rPr lang="en-US" sz="3200" dirty="0"/>
              <a:t>Some Early Thinking</a:t>
            </a:r>
            <a:br>
              <a:rPr lang="en-US" sz="3200" dirty="0"/>
            </a:br>
            <a:r>
              <a:rPr lang="en-US" sz="3200" dirty="0"/>
              <a:t>Ownership of Data:  Non-Rival Features</a:t>
            </a:r>
          </a:p>
        </p:txBody>
      </p:sp>
      <p:sp>
        <p:nvSpPr>
          <p:cNvPr id="4" name="Content Placeholder 2">
            <a:extLst>
              <a:ext uri="{FF2B5EF4-FFF2-40B4-BE49-F238E27FC236}">
                <a16:creationId xmlns:a16="http://schemas.microsoft.com/office/drawing/2014/main" id="{38278A25-CD0E-4FCA-8CA4-8D90580FF06E}"/>
              </a:ext>
            </a:extLst>
          </p:cNvPr>
          <p:cNvSpPr>
            <a:spLocks noGrp="1"/>
          </p:cNvSpPr>
          <p:nvPr>
            <p:ph idx="1"/>
          </p:nvPr>
        </p:nvSpPr>
        <p:spPr>
          <a:xfrm>
            <a:off x="381000" y="1219200"/>
            <a:ext cx="8458200" cy="5257800"/>
          </a:xfrm>
        </p:spPr>
        <p:txBody>
          <a:bodyPr>
            <a:normAutofit/>
          </a:bodyPr>
          <a:lstStyle/>
          <a:p>
            <a:pPr>
              <a:spcAft>
                <a:spcPts val="0"/>
              </a:spcAft>
            </a:pPr>
            <a:r>
              <a:rPr lang="en-US" sz="2800" dirty="0"/>
              <a:t>Supply-use identity does not hold (Mandel 2017)</a:t>
            </a:r>
          </a:p>
          <a:p>
            <a:pPr lvl="1">
              <a:spcAft>
                <a:spcPts val="0"/>
              </a:spcAft>
            </a:pPr>
            <a:r>
              <a:rPr lang="en-US" sz="2400" dirty="0"/>
              <a:t>Simultaneous use</a:t>
            </a:r>
          </a:p>
          <a:p>
            <a:pPr lvl="1">
              <a:spcAft>
                <a:spcPts val="0"/>
              </a:spcAft>
            </a:pPr>
            <a:r>
              <a:rPr lang="en-US" sz="2400" dirty="0"/>
              <a:t>Repeated use</a:t>
            </a:r>
          </a:p>
          <a:p>
            <a:pPr marL="7938" indent="0">
              <a:spcAft>
                <a:spcPts val="0"/>
              </a:spcAft>
              <a:buNone/>
            </a:pPr>
            <a:endParaRPr lang="en-US" sz="2800" dirty="0"/>
          </a:p>
          <a:p>
            <a:pPr>
              <a:spcAft>
                <a:spcPts val="0"/>
              </a:spcAft>
            </a:pPr>
            <a:r>
              <a:rPr lang="en-US" sz="2800" dirty="0"/>
              <a:t>Non-scarcity</a:t>
            </a:r>
          </a:p>
          <a:p>
            <a:pPr lvl="1">
              <a:spcAft>
                <a:spcPts val="0"/>
              </a:spcAft>
            </a:pPr>
            <a:r>
              <a:rPr lang="en-US" sz="2400" dirty="0"/>
              <a:t>Growing resource through technology and fusion</a:t>
            </a:r>
          </a:p>
          <a:p>
            <a:pPr lvl="1">
              <a:spcAft>
                <a:spcPts val="0"/>
              </a:spcAft>
            </a:pPr>
            <a:r>
              <a:rPr lang="en-US" sz="2400" dirty="0"/>
              <a:t>May obsolesce but may not experience wear and tear</a:t>
            </a:r>
          </a:p>
          <a:p>
            <a:pPr marL="7938" indent="0">
              <a:spcAft>
                <a:spcPts val="0"/>
              </a:spcAft>
              <a:buNone/>
            </a:pPr>
            <a:endParaRPr lang="en-US" sz="2800" dirty="0"/>
          </a:p>
          <a:p>
            <a:pPr>
              <a:spcAft>
                <a:spcPts val="0"/>
              </a:spcAft>
            </a:pPr>
            <a:r>
              <a:rPr lang="en-US" sz="2800" dirty="0"/>
              <a:t>Access and control (Varian 2018)</a:t>
            </a:r>
          </a:p>
          <a:p>
            <a:pPr lvl="1">
              <a:spcAft>
                <a:spcPts val="0"/>
              </a:spcAft>
            </a:pPr>
            <a:r>
              <a:rPr lang="en-US" sz="2400" dirty="0"/>
              <a:t>Who should have access?</a:t>
            </a:r>
          </a:p>
          <a:p>
            <a:pPr lvl="1">
              <a:spcAft>
                <a:spcPts val="0"/>
              </a:spcAft>
            </a:pPr>
            <a:r>
              <a:rPr lang="en-US" sz="2400" dirty="0"/>
              <a:t>How should access be managed?</a:t>
            </a:r>
          </a:p>
        </p:txBody>
      </p:sp>
    </p:spTree>
    <p:extLst>
      <p:ext uri="{BB962C8B-B14F-4D97-AF65-F5344CB8AC3E}">
        <p14:creationId xmlns:p14="http://schemas.microsoft.com/office/powerpoint/2010/main" val="316353887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14</a:t>
            </a:fld>
            <a:endParaRPr lang="en-CA" altLang="en-US"/>
          </a:p>
        </p:txBody>
      </p:sp>
      <p:sp>
        <p:nvSpPr>
          <p:cNvPr id="3" name="Title 1">
            <a:extLst>
              <a:ext uri="{FF2B5EF4-FFF2-40B4-BE49-F238E27FC236}">
                <a16:creationId xmlns:a16="http://schemas.microsoft.com/office/drawing/2014/main" id="{7487514B-D8F9-4EDF-854E-4769C422F7C8}"/>
              </a:ext>
            </a:extLst>
          </p:cNvPr>
          <p:cNvSpPr>
            <a:spLocks noGrp="1"/>
          </p:cNvSpPr>
          <p:nvPr>
            <p:ph type="title"/>
          </p:nvPr>
        </p:nvSpPr>
        <p:spPr>
          <a:xfrm>
            <a:off x="381000" y="0"/>
            <a:ext cx="7162800" cy="1143000"/>
          </a:xfrm>
        </p:spPr>
        <p:txBody>
          <a:bodyPr>
            <a:normAutofit/>
          </a:bodyPr>
          <a:lstStyle/>
          <a:p>
            <a:r>
              <a:rPr lang="en-US" sz="3200" dirty="0"/>
              <a:t>Some Early Thinking</a:t>
            </a:r>
            <a:br>
              <a:rPr lang="en-US" sz="3200" dirty="0"/>
            </a:br>
            <a:r>
              <a:rPr lang="en-US" sz="3200" dirty="0"/>
              <a:t>Ownership of Data:  Blockchain</a:t>
            </a:r>
          </a:p>
        </p:txBody>
      </p:sp>
      <p:sp>
        <p:nvSpPr>
          <p:cNvPr id="4" name="Content Placeholder 2">
            <a:extLst>
              <a:ext uri="{FF2B5EF4-FFF2-40B4-BE49-F238E27FC236}">
                <a16:creationId xmlns:a16="http://schemas.microsoft.com/office/drawing/2014/main" id="{0788B14B-2707-4F31-AFC7-85FB75EA53C5}"/>
              </a:ext>
            </a:extLst>
          </p:cNvPr>
          <p:cNvSpPr>
            <a:spLocks noGrp="1"/>
          </p:cNvSpPr>
          <p:nvPr>
            <p:ph idx="1"/>
          </p:nvPr>
        </p:nvSpPr>
        <p:spPr>
          <a:xfrm>
            <a:off x="381000" y="1219200"/>
            <a:ext cx="8458200" cy="5257800"/>
          </a:xfrm>
        </p:spPr>
        <p:txBody>
          <a:bodyPr>
            <a:normAutofit/>
          </a:bodyPr>
          <a:lstStyle/>
          <a:p>
            <a:pPr>
              <a:spcAft>
                <a:spcPts val="0"/>
              </a:spcAft>
            </a:pPr>
            <a:r>
              <a:rPr lang="en-US" sz="2800" dirty="0"/>
              <a:t>Blocks of data chained together by sophisticated math</a:t>
            </a:r>
          </a:p>
          <a:p>
            <a:pPr marL="7938" indent="0">
              <a:spcAft>
                <a:spcPts val="0"/>
              </a:spcAft>
              <a:buNone/>
            </a:pPr>
            <a:endParaRPr lang="en-US" sz="2800" dirty="0"/>
          </a:p>
          <a:p>
            <a:pPr>
              <a:spcAft>
                <a:spcPts val="0"/>
              </a:spcAft>
            </a:pPr>
            <a:r>
              <a:rPr lang="en-US" sz="2800" dirty="0"/>
              <a:t>Characteristics</a:t>
            </a:r>
          </a:p>
          <a:p>
            <a:pPr lvl="1">
              <a:spcAft>
                <a:spcPts val="0"/>
              </a:spcAft>
            </a:pPr>
            <a:r>
              <a:rPr lang="en-US" sz="2400" dirty="0"/>
              <a:t>Decentralized</a:t>
            </a:r>
          </a:p>
          <a:p>
            <a:pPr lvl="1">
              <a:spcAft>
                <a:spcPts val="0"/>
              </a:spcAft>
            </a:pPr>
            <a:r>
              <a:rPr lang="en-US" sz="2400" dirty="0"/>
              <a:t>Anonymous</a:t>
            </a:r>
          </a:p>
          <a:p>
            <a:pPr lvl="1">
              <a:spcAft>
                <a:spcPts val="0"/>
              </a:spcAft>
            </a:pPr>
            <a:r>
              <a:rPr lang="en-US" sz="2400" dirty="0"/>
              <a:t>Immutable</a:t>
            </a:r>
          </a:p>
          <a:p>
            <a:pPr lvl="1">
              <a:spcAft>
                <a:spcPts val="0"/>
              </a:spcAft>
            </a:pPr>
            <a:r>
              <a:rPr lang="en-US" sz="2400" dirty="0"/>
              <a:t>Secure</a:t>
            </a:r>
          </a:p>
          <a:p>
            <a:pPr marL="7938" indent="0">
              <a:spcAft>
                <a:spcPts val="0"/>
              </a:spcAft>
              <a:buNone/>
            </a:pPr>
            <a:endParaRPr lang="en-US" sz="2800" dirty="0"/>
          </a:p>
          <a:p>
            <a:pPr>
              <a:spcAft>
                <a:spcPts val="0"/>
              </a:spcAft>
            </a:pPr>
            <a:r>
              <a:rPr lang="en-US" sz="2800" dirty="0"/>
              <a:t>Blockchain marketplaces</a:t>
            </a:r>
          </a:p>
          <a:p>
            <a:pPr lvl="1">
              <a:spcAft>
                <a:spcPts val="0"/>
              </a:spcAft>
            </a:pPr>
            <a:r>
              <a:rPr lang="en-US" sz="2400" dirty="0"/>
              <a:t>Forums for buying and selling data</a:t>
            </a:r>
          </a:p>
          <a:p>
            <a:pPr lvl="1">
              <a:spcAft>
                <a:spcPts val="0"/>
              </a:spcAft>
            </a:pPr>
            <a:r>
              <a:rPr lang="en-US" sz="2400" dirty="0"/>
              <a:t>Attempt to decentralize control of data</a:t>
            </a:r>
          </a:p>
        </p:txBody>
      </p:sp>
    </p:spTree>
    <p:extLst>
      <p:ext uri="{BB962C8B-B14F-4D97-AF65-F5344CB8AC3E}">
        <p14:creationId xmlns:p14="http://schemas.microsoft.com/office/powerpoint/2010/main" val="121438944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15</a:t>
            </a:fld>
            <a:endParaRPr lang="en-CA" altLang="en-US"/>
          </a:p>
        </p:txBody>
      </p:sp>
      <p:sp>
        <p:nvSpPr>
          <p:cNvPr id="3" name="Title 1">
            <a:extLst>
              <a:ext uri="{FF2B5EF4-FFF2-40B4-BE49-F238E27FC236}">
                <a16:creationId xmlns:a16="http://schemas.microsoft.com/office/drawing/2014/main" id="{675C2E72-A6FB-49E0-A330-E51C3310DB45}"/>
              </a:ext>
            </a:extLst>
          </p:cNvPr>
          <p:cNvSpPr>
            <a:spLocks noGrp="1"/>
          </p:cNvSpPr>
          <p:nvPr>
            <p:ph type="title"/>
          </p:nvPr>
        </p:nvSpPr>
        <p:spPr>
          <a:xfrm>
            <a:off x="381000" y="0"/>
            <a:ext cx="8007424" cy="1143000"/>
          </a:xfrm>
        </p:spPr>
        <p:txBody>
          <a:bodyPr>
            <a:normAutofit/>
          </a:bodyPr>
          <a:lstStyle/>
          <a:p>
            <a:r>
              <a:rPr lang="en-US" sz="3200" dirty="0"/>
              <a:t>Some Early Thinking</a:t>
            </a:r>
            <a:br>
              <a:rPr lang="en-US" sz="3200" dirty="0"/>
            </a:br>
            <a:r>
              <a:rPr lang="en-US" sz="3200" dirty="0"/>
              <a:t>Data Value Chain</a:t>
            </a:r>
          </a:p>
        </p:txBody>
      </p:sp>
      <p:sp>
        <p:nvSpPr>
          <p:cNvPr id="4" name="Content Placeholder 2">
            <a:extLst>
              <a:ext uri="{FF2B5EF4-FFF2-40B4-BE49-F238E27FC236}">
                <a16:creationId xmlns:a16="http://schemas.microsoft.com/office/drawing/2014/main" id="{081F4177-062C-422F-9A81-9063A815169B}"/>
              </a:ext>
            </a:extLst>
          </p:cNvPr>
          <p:cNvSpPr>
            <a:spLocks noGrp="1"/>
          </p:cNvSpPr>
          <p:nvPr>
            <p:ph idx="1"/>
          </p:nvPr>
        </p:nvSpPr>
        <p:spPr>
          <a:xfrm>
            <a:off x="381000" y="1219200"/>
            <a:ext cx="8458200" cy="5257800"/>
          </a:xfrm>
        </p:spPr>
        <p:txBody>
          <a:bodyPr>
            <a:normAutofit/>
          </a:bodyPr>
          <a:lstStyle/>
          <a:p>
            <a:pPr>
              <a:spcAft>
                <a:spcPts val="0"/>
              </a:spcAft>
            </a:pPr>
            <a:endParaRPr lang="en-US" sz="2800" dirty="0"/>
          </a:p>
          <a:p>
            <a:pPr>
              <a:spcAft>
                <a:spcPts val="0"/>
              </a:spcAft>
            </a:pPr>
            <a:endParaRPr lang="en-US" sz="2800" dirty="0"/>
          </a:p>
          <a:p>
            <a:pPr>
              <a:spcAft>
                <a:spcPts val="0"/>
              </a:spcAft>
            </a:pPr>
            <a:endParaRPr lang="en-US" sz="2800" dirty="0"/>
          </a:p>
          <a:p>
            <a:pPr>
              <a:spcAft>
                <a:spcPts val="0"/>
              </a:spcAft>
            </a:pPr>
            <a:endParaRPr lang="en-US" sz="2800" dirty="0"/>
          </a:p>
          <a:p>
            <a:pPr>
              <a:spcAft>
                <a:spcPts val="0"/>
              </a:spcAft>
            </a:pPr>
            <a:endParaRPr lang="en-US" sz="2800" dirty="0"/>
          </a:p>
          <a:p>
            <a:pPr marL="0" indent="0">
              <a:spcAft>
                <a:spcPts val="0"/>
              </a:spcAft>
              <a:buNone/>
            </a:pPr>
            <a:endParaRPr lang="en-US" sz="2800" dirty="0"/>
          </a:p>
          <a:p>
            <a:pPr>
              <a:spcAft>
                <a:spcPts val="0"/>
              </a:spcAft>
            </a:pPr>
            <a:r>
              <a:rPr lang="en-US" sz="2800" dirty="0"/>
              <a:t>Are data non-produced assets when created?</a:t>
            </a:r>
          </a:p>
          <a:p>
            <a:pPr>
              <a:spcAft>
                <a:spcPts val="0"/>
              </a:spcAft>
            </a:pPr>
            <a:r>
              <a:rPr lang="en-US" sz="2800" dirty="0"/>
              <a:t>Are data produced assets once monetized?</a:t>
            </a:r>
          </a:p>
          <a:p>
            <a:pPr>
              <a:spcAft>
                <a:spcPts val="0"/>
              </a:spcAft>
            </a:pPr>
            <a:r>
              <a:rPr lang="en-US" sz="2800" dirty="0"/>
              <a:t>Can data be an intermediate input?</a:t>
            </a:r>
          </a:p>
        </p:txBody>
      </p:sp>
      <p:pic>
        <p:nvPicPr>
          <p:cNvPr id="6" name="Picture 5">
            <a:extLst>
              <a:ext uri="{FF2B5EF4-FFF2-40B4-BE49-F238E27FC236}">
                <a16:creationId xmlns:a16="http://schemas.microsoft.com/office/drawing/2014/main" id="{6D18FCA2-50D7-43E9-B69C-5D7BBCA6F594}"/>
              </a:ext>
            </a:extLst>
          </p:cNvPr>
          <p:cNvPicPr>
            <a:picLocks noChangeAspect="1"/>
          </p:cNvPicPr>
          <p:nvPr/>
        </p:nvPicPr>
        <p:blipFill>
          <a:blip r:embed="rId3"/>
          <a:stretch>
            <a:fillRect/>
          </a:stretch>
        </p:blipFill>
        <p:spPr>
          <a:xfrm>
            <a:off x="0" y="1547380"/>
            <a:ext cx="9144000" cy="1805420"/>
          </a:xfrm>
          <a:prstGeom prst="rect">
            <a:avLst/>
          </a:prstGeom>
        </p:spPr>
      </p:pic>
      <p:sp>
        <p:nvSpPr>
          <p:cNvPr id="7" name="TextBox 6">
            <a:extLst>
              <a:ext uri="{FF2B5EF4-FFF2-40B4-BE49-F238E27FC236}">
                <a16:creationId xmlns:a16="http://schemas.microsoft.com/office/drawing/2014/main" id="{BB0B1921-01C0-45F8-9149-06697FF59AB0}"/>
              </a:ext>
            </a:extLst>
          </p:cNvPr>
          <p:cNvSpPr txBox="1"/>
          <p:nvPr/>
        </p:nvSpPr>
        <p:spPr>
          <a:xfrm>
            <a:off x="0" y="3349823"/>
            <a:ext cx="3505200" cy="307777"/>
          </a:xfrm>
          <a:prstGeom prst="rect">
            <a:avLst/>
          </a:prstGeom>
          <a:noFill/>
        </p:spPr>
        <p:txBody>
          <a:bodyPr wrap="square" rtlCol="0">
            <a:spAutoFit/>
          </a:bodyPr>
          <a:lstStyle/>
          <a:p>
            <a:r>
              <a:rPr lang="en-US" sz="1400" dirty="0"/>
              <a:t>Source:  Moro Visconti et al. 2017</a:t>
            </a:r>
          </a:p>
        </p:txBody>
      </p:sp>
    </p:spTree>
    <p:extLst>
      <p:ext uri="{BB962C8B-B14F-4D97-AF65-F5344CB8AC3E}">
        <p14:creationId xmlns:p14="http://schemas.microsoft.com/office/powerpoint/2010/main" val="197521830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16</a:t>
            </a:fld>
            <a:endParaRPr lang="en-CA" altLang="en-US"/>
          </a:p>
        </p:txBody>
      </p:sp>
      <p:sp>
        <p:nvSpPr>
          <p:cNvPr id="8" name="Title 1">
            <a:extLst>
              <a:ext uri="{FF2B5EF4-FFF2-40B4-BE49-F238E27FC236}">
                <a16:creationId xmlns:a16="http://schemas.microsoft.com/office/drawing/2014/main" id="{1F6EA25D-3041-45C8-9A4C-4036BEEDBEFB}"/>
              </a:ext>
            </a:extLst>
          </p:cNvPr>
          <p:cNvSpPr>
            <a:spLocks noGrp="1"/>
          </p:cNvSpPr>
          <p:nvPr>
            <p:ph type="title"/>
          </p:nvPr>
        </p:nvSpPr>
        <p:spPr>
          <a:xfrm>
            <a:off x="381000" y="0"/>
            <a:ext cx="7162800" cy="1143000"/>
          </a:xfrm>
        </p:spPr>
        <p:txBody>
          <a:bodyPr>
            <a:normAutofit/>
          </a:bodyPr>
          <a:lstStyle/>
          <a:p>
            <a:r>
              <a:rPr lang="en-US" sz="3200" dirty="0"/>
              <a:t>Some Early Thinking</a:t>
            </a:r>
            <a:br>
              <a:rPr lang="en-US" sz="3200" dirty="0"/>
            </a:br>
            <a:r>
              <a:rPr lang="en-US" sz="3200" dirty="0"/>
              <a:t>Valuation</a:t>
            </a:r>
          </a:p>
        </p:txBody>
      </p:sp>
      <p:sp>
        <p:nvSpPr>
          <p:cNvPr id="9" name="Content Placeholder 2">
            <a:extLst>
              <a:ext uri="{FF2B5EF4-FFF2-40B4-BE49-F238E27FC236}">
                <a16:creationId xmlns:a16="http://schemas.microsoft.com/office/drawing/2014/main" id="{24531039-E30F-4477-B7E3-D8ACEE537C8C}"/>
              </a:ext>
            </a:extLst>
          </p:cNvPr>
          <p:cNvSpPr>
            <a:spLocks noGrp="1"/>
          </p:cNvSpPr>
          <p:nvPr>
            <p:ph idx="1"/>
          </p:nvPr>
        </p:nvSpPr>
        <p:spPr>
          <a:xfrm>
            <a:off x="381000" y="1219200"/>
            <a:ext cx="8458200" cy="5257800"/>
          </a:xfrm>
        </p:spPr>
        <p:txBody>
          <a:bodyPr>
            <a:normAutofit/>
          </a:bodyPr>
          <a:lstStyle/>
          <a:p>
            <a:pPr>
              <a:spcAft>
                <a:spcPts val="0"/>
              </a:spcAft>
            </a:pPr>
            <a:r>
              <a:rPr lang="en-US" sz="2800" dirty="0"/>
              <a:t>Three approaches to monetization (Wixom, Ross 2017)</a:t>
            </a:r>
          </a:p>
          <a:p>
            <a:pPr lvl="1">
              <a:spcAft>
                <a:spcPts val="0"/>
              </a:spcAft>
            </a:pPr>
            <a:r>
              <a:rPr lang="en-US" sz="2400" dirty="0"/>
              <a:t>Improve internal processes and decisions</a:t>
            </a:r>
          </a:p>
          <a:p>
            <a:pPr lvl="1">
              <a:spcAft>
                <a:spcPts val="0"/>
              </a:spcAft>
            </a:pPr>
            <a:r>
              <a:rPr lang="en-US" sz="2400" dirty="0"/>
              <a:t>Wrapping information around core products</a:t>
            </a:r>
          </a:p>
          <a:p>
            <a:pPr lvl="1">
              <a:spcAft>
                <a:spcPts val="0"/>
              </a:spcAft>
            </a:pPr>
            <a:r>
              <a:rPr lang="en-US" sz="2400" dirty="0"/>
              <a:t>Selling information offerings to new and existing markets</a:t>
            </a:r>
          </a:p>
          <a:p>
            <a:pPr marL="7938" indent="0">
              <a:spcAft>
                <a:spcPts val="0"/>
              </a:spcAft>
              <a:buNone/>
            </a:pPr>
            <a:endParaRPr lang="en-US" sz="2800" dirty="0"/>
          </a:p>
          <a:p>
            <a:pPr>
              <a:spcAft>
                <a:spcPts val="0"/>
              </a:spcAft>
            </a:pPr>
            <a:r>
              <a:rPr lang="en-US" sz="2800" dirty="0"/>
              <a:t>Three methods of valuation (Li, </a:t>
            </a:r>
            <a:r>
              <a:rPr lang="en-US" sz="2800" dirty="0" err="1"/>
              <a:t>Nirei</a:t>
            </a:r>
            <a:r>
              <a:rPr lang="en-US" sz="2800" dirty="0"/>
              <a:t>, </a:t>
            </a:r>
            <a:r>
              <a:rPr lang="en-US" sz="2800" dirty="0" err="1"/>
              <a:t>Yamana</a:t>
            </a:r>
            <a:r>
              <a:rPr lang="en-US" sz="2800" dirty="0"/>
              <a:t> 2018)</a:t>
            </a:r>
          </a:p>
          <a:p>
            <a:pPr lvl="1">
              <a:spcAft>
                <a:spcPts val="0"/>
              </a:spcAft>
            </a:pPr>
            <a:r>
              <a:rPr lang="en-US" sz="2400" dirty="0"/>
              <a:t>Sum of costs</a:t>
            </a:r>
          </a:p>
          <a:p>
            <a:pPr lvl="1">
              <a:spcAft>
                <a:spcPts val="0"/>
              </a:spcAft>
            </a:pPr>
            <a:r>
              <a:rPr lang="en-US" sz="2400" dirty="0"/>
              <a:t>Discounted present value of future income</a:t>
            </a:r>
          </a:p>
          <a:p>
            <a:pPr lvl="1">
              <a:spcAft>
                <a:spcPts val="0"/>
              </a:spcAft>
            </a:pPr>
            <a:r>
              <a:rPr lang="en-US" sz="2400" dirty="0"/>
              <a:t>Market transactions</a:t>
            </a:r>
          </a:p>
        </p:txBody>
      </p:sp>
    </p:spTree>
    <p:extLst>
      <p:ext uri="{BB962C8B-B14F-4D97-AF65-F5344CB8AC3E}">
        <p14:creationId xmlns:p14="http://schemas.microsoft.com/office/powerpoint/2010/main" val="409618013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17</a:t>
            </a:fld>
            <a:endParaRPr lang="en-CA" altLang="en-US"/>
          </a:p>
        </p:txBody>
      </p:sp>
      <p:sp>
        <p:nvSpPr>
          <p:cNvPr id="3" name="Title 1">
            <a:extLst>
              <a:ext uri="{FF2B5EF4-FFF2-40B4-BE49-F238E27FC236}">
                <a16:creationId xmlns:a16="http://schemas.microsoft.com/office/drawing/2014/main" id="{F62BBFF9-DAEA-47EA-85B5-0FE6732FE5D3}"/>
              </a:ext>
            </a:extLst>
          </p:cNvPr>
          <p:cNvSpPr>
            <a:spLocks noGrp="1"/>
          </p:cNvSpPr>
          <p:nvPr>
            <p:ph type="title"/>
          </p:nvPr>
        </p:nvSpPr>
        <p:spPr>
          <a:xfrm>
            <a:off x="457200" y="0"/>
            <a:ext cx="7162800" cy="1143000"/>
          </a:xfrm>
        </p:spPr>
        <p:txBody>
          <a:bodyPr>
            <a:normAutofit/>
          </a:bodyPr>
          <a:lstStyle/>
          <a:p>
            <a:r>
              <a:rPr lang="en-US" sz="3200" dirty="0"/>
              <a:t>Some Early Evidence</a:t>
            </a:r>
            <a:br>
              <a:rPr lang="en-US" sz="3200" dirty="0"/>
            </a:br>
            <a:r>
              <a:rPr lang="en-US" sz="3200" dirty="0"/>
              <a:t>Financials for FATWINs and MAGAs</a:t>
            </a:r>
          </a:p>
        </p:txBody>
      </p:sp>
      <p:sp>
        <p:nvSpPr>
          <p:cNvPr id="4" name="Content Placeholder 2">
            <a:extLst>
              <a:ext uri="{FF2B5EF4-FFF2-40B4-BE49-F238E27FC236}">
                <a16:creationId xmlns:a16="http://schemas.microsoft.com/office/drawing/2014/main" id="{F62E42BF-9154-4185-B9C1-6DF554E59E93}"/>
              </a:ext>
            </a:extLst>
          </p:cNvPr>
          <p:cNvSpPr>
            <a:spLocks noGrp="1"/>
          </p:cNvSpPr>
          <p:nvPr>
            <p:ph idx="1"/>
          </p:nvPr>
        </p:nvSpPr>
        <p:spPr>
          <a:xfrm>
            <a:off x="381000" y="1219200"/>
            <a:ext cx="3657600" cy="5257800"/>
          </a:xfrm>
        </p:spPr>
        <p:txBody>
          <a:bodyPr>
            <a:normAutofit/>
          </a:bodyPr>
          <a:lstStyle/>
          <a:p>
            <a:pPr>
              <a:spcAft>
                <a:spcPts val="0"/>
              </a:spcAft>
            </a:pPr>
            <a:r>
              <a:rPr lang="en-US" sz="2800" dirty="0"/>
              <a:t>Facebook</a:t>
            </a:r>
          </a:p>
          <a:p>
            <a:pPr>
              <a:spcAft>
                <a:spcPts val="0"/>
              </a:spcAft>
            </a:pPr>
            <a:r>
              <a:rPr lang="en-US" sz="2800" dirty="0"/>
              <a:t>Twitter</a:t>
            </a:r>
          </a:p>
          <a:p>
            <a:pPr>
              <a:spcAft>
                <a:spcPts val="0"/>
              </a:spcAft>
            </a:pPr>
            <a:r>
              <a:rPr lang="en-US" sz="2800" dirty="0"/>
              <a:t>Netflix</a:t>
            </a:r>
          </a:p>
          <a:p>
            <a:pPr marL="7938" indent="0">
              <a:spcAft>
                <a:spcPts val="0"/>
              </a:spcAft>
              <a:buNone/>
            </a:pPr>
            <a:endParaRPr lang="en-US" sz="2800" dirty="0"/>
          </a:p>
          <a:p>
            <a:pPr>
              <a:spcAft>
                <a:spcPts val="0"/>
              </a:spcAft>
            </a:pPr>
            <a:r>
              <a:rPr lang="en-US" sz="2800" dirty="0"/>
              <a:t>Microsoft</a:t>
            </a:r>
          </a:p>
          <a:p>
            <a:pPr>
              <a:spcAft>
                <a:spcPts val="0"/>
              </a:spcAft>
            </a:pPr>
            <a:r>
              <a:rPr lang="en-US" sz="2800" dirty="0"/>
              <a:t>Amazon</a:t>
            </a:r>
          </a:p>
          <a:p>
            <a:pPr>
              <a:spcAft>
                <a:spcPts val="0"/>
              </a:spcAft>
            </a:pPr>
            <a:r>
              <a:rPr lang="en-US" sz="2800" dirty="0"/>
              <a:t>Google</a:t>
            </a:r>
          </a:p>
          <a:p>
            <a:pPr>
              <a:spcAft>
                <a:spcPts val="0"/>
              </a:spcAft>
            </a:pPr>
            <a:r>
              <a:rPr lang="en-US" sz="2800" dirty="0"/>
              <a:t>Apple</a:t>
            </a:r>
          </a:p>
        </p:txBody>
      </p:sp>
      <p:sp>
        <p:nvSpPr>
          <p:cNvPr id="6" name="TextBox 5">
            <a:extLst>
              <a:ext uri="{FF2B5EF4-FFF2-40B4-BE49-F238E27FC236}">
                <a16:creationId xmlns:a16="http://schemas.microsoft.com/office/drawing/2014/main" id="{D65FF78B-7613-4EEE-9DB3-6DF1FBD65472}"/>
              </a:ext>
            </a:extLst>
          </p:cNvPr>
          <p:cNvSpPr txBox="1"/>
          <p:nvPr/>
        </p:nvSpPr>
        <p:spPr>
          <a:xfrm>
            <a:off x="4038600" y="5181600"/>
            <a:ext cx="3505200" cy="307777"/>
          </a:xfrm>
          <a:prstGeom prst="rect">
            <a:avLst/>
          </a:prstGeom>
          <a:noFill/>
        </p:spPr>
        <p:txBody>
          <a:bodyPr wrap="square" rtlCol="0">
            <a:spAutoFit/>
          </a:bodyPr>
          <a:lstStyle/>
          <a:p>
            <a:r>
              <a:rPr lang="en-US" sz="1400" dirty="0"/>
              <a:t>Source:  SEC filings and </a:t>
            </a:r>
            <a:r>
              <a:rPr lang="en-US" sz="1400" dirty="0" err="1"/>
              <a:t>YCharts</a:t>
            </a:r>
            <a:endParaRPr lang="en-US" sz="1400" dirty="0"/>
          </a:p>
        </p:txBody>
      </p:sp>
      <p:pic>
        <p:nvPicPr>
          <p:cNvPr id="7" name="Picture 6">
            <a:extLst>
              <a:ext uri="{FF2B5EF4-FFF2-40B4-BE49-F238E27FC236}">
                <a16:creationId xmlns:a16="http://schemas.microsoft.com/office/drawing/2014/main" id="{D0161027-7FEF-49EE-A1BD-7858BF27DED7}"/>
              </a:ext>
            </a:extLst>
          </p:cNvPr>
          <p:cNvPicPr>
            <a:picLocks noChangeAspect="1"/>
          </p:cNvPicPr>
          <p:nvPr/>
        </p:nvPicPr>
        <p:blipFill>
          <a:blip r:embed="rId3"/>
          <a:stretch>
            <a:fillRect/>
          </a:stretch>
        </p:blipFill>
        <p:spPr>
          <a:xfrm>
            <a:off x="3946100" y="1295400"/>
            <a:ext cx="5197900" cy="3774970"/>
          </a:xfrm>
          <a:prstGeom prst="rect">
            <a:avLst/>
          </a:prstGeom>
        </p:spPr>
      </p:pic>
      <p:sp>
        <p:nvSpPr>
          <p:cNvPr id="8" name="Right Brace 7">
            <a:extLst>
              <a:ext uri="{FF2B5EF4-FFF2-40B4-BE49-F238E27FC236}">
                <a16:creationId xmlns:a16="http://schemas.microsoft.com/office/drawing/2014/main" id="{81EC3542-DDC0-4B56-93A5-7B3A074E6E4C}"/>
              </a:ext>
            </a:extLst>
          </p:cNvPr>
          <p:cNvSpPr/>
          <p:nvPr/>
        </p:nvSpPr>
        <p:spPr>
          <a:xfrm>
            <a:off x="2057400" y="1295400"/>
            <a:ext cx="304800" cy="12954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684EAC13-B572-41BB-A853-B3B23EBD66D5}"/>
              </a:ext>
            </a:extLst>
          </p:cNvPr>
          <p:cNvSpPr/>
          <p:nvPr/>
        </p:nvSpPr>
        <p:spPr>
          <a:xfrm>
            <a:off x="2057400" y="3144748"/>
            <a:ext cx="304800" cy="1752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BE3B5727-B526-4AAD-B70F-57E4844EDDB5}"/>
              </a:ext>
            </a:extLst>
          </p:cNvPr>
          <p:cNvSpPr txBox="1"/>
          <p:nvPr/>
        </p:nvSpPr>
        <p:spPr>
          <a:xfrm>
            <a:off x="2286000" y="1433011"/>
            <a:ext cx="1752600" cy="1015663"/>
          </a:xfrm>
          <a:prstGeom prst="rect">
            <a:avLst/>
          </a:prstGeom>
          <a:noFill/>
        </p:spPr>
        <p:txBody>
          <a:bodyPr wrap="square" rtlCol="0">
            <a:spAutoFit/>
          </a:bodyPr>
          <a:lstStyle/>
          <a:p>
            <a:r>
              <a:rPr lang="en-US" sz="2000" dirty="0"/>
              <a:t>B2C:</a:t>
            </a:r>
          </a:p>
          <a:p>
            <a:r>
              <a:rPr lang="en-US" sz="2000" dirty="0"/>
              <a:t>social media,</a:t>
            </a:r>
          </a:p>
          <a:p>
            <a:r>
              <a:rPr lang="en-US" sz="2000" dirty="0"/>
              <a:t>entertainment</a:t>
            </a:r>
          </a:p>
        </p:txBody>
      </p:sp>
      <p:sp>
        <p:nvSpPr>
          <p:cNvPr id="11" name="TextBox 10">
            <a:extLst>
              <a:ext uri="{FF2B5EF4-FFF2-40B4-BE49-F238E27FC236}">
                <a16:creationId xmlns:a16="http://schemas.microsoft.com/office/drawing/2014/main" id="{71A4D552-4C1B-4EE7-9AE3-1FB14AAE1C08}"/>
              </a:ext>
            </a:extLst>
          </p:cNvPr>
          <p:cNvSpPr txBox="1"/>
          <p:nvPr/>
        </p:nvSpPr>
        <p:spPr>
          <a:xfrm>
            <a:off x="2286000" y="3373348"/>
            <a:ext cx="1752600" cy="1323439"/>
          </a:xfrm>
          <a:prstGeom prst="rect">
            <a:avLst/>
          </a:prstGeom>
          <a:noFill/>
        </p:spPr>
        <p:txBody>
          <a:bodyPr wrap="square" rtlCol="0">
            <a:spAutoFit/>
          </a:bodyPr>
          <a:lstStyle/>
          <a:p>
            <a:r>
              <a:rPr lang="en-US" sz="2000" dirty="0"/>
              <a:t>B2B:</a:t>
            </a:r>
          </a:p>
          <a:p>
            <a:r>
              <a:rPr lang="en-US" sz="2000" dirty="0"/>
              <a:t>cloud computing,</a:t>
            </a:r>
          </a:p>
          <a:p>
            <a:r>
              <a:rPr lang="en-US" sz="2000" dirty="0"/>
              <a:t>hardware</a:t>
            </a:r>
          </a:p>
        </p:txBody>
      </p:sp>
    </p:spTree>
    <p:extLst>
      <p:ext uri="{BB962C8B-B14F-4D97-AF65-F5344CB8AC3E}">
        <p14:creationId xmlns:p14="http://schemas.microsoft.com/office/powerpoint/2010/main" val="207272254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18</a:t>
            </a:fld>
            <a:endParaRPr lang="en-CA" altLang="en-US"/>
          </a:p>
        </p:txBody>
      </p:sp>
      <p:sp>
        <p:nvSpPr>
          <p:cNvPr id="3" name="Title 1">
            <a:extLst>
              <a:ext uri="{FF2B5EF4-FFF2-40B4-BE49-F238E27FC236}">
                <a16:creationId xmlns:a16="http://schemas.microsoft.com/office/drawing/2014/main" id="{3B61CBDF-4000-45CE-B0F5-CC6617E5B9A1}"/>
              </a:ext>
            </a:extLst>
          </p:cNvPr>
          <p:cNvSpPr>
            <a:spLocks noGrp="1"/>
          </p:cNvSpPr>
          <p:nvPr>
            <p:ph type="title"/>
          </p:nvPr>
        </p:nvSpPr>
        <p:spPr>
          <a:xfrm>
            <a:off x="381000" y="0"/>
            <a:ext cx="7162800" cy="1143000"/>
          </a:xfrm>
        </p:spPr>
        <p:txBody>
          <a:bodyPr>
            <a:normAutofit/>
          </a:bodyPr>
          <a:lstStyle/>
          <a:p>
            <a:r>
              <a:rPr lang="en-US" sz="3200"/>
              <a:t>Some Early Thinking</a:t>
            </a:r>
            <a:br>
              <a:rPr lang="en-US" sz="3200"/>
            </a:br>
            <a:r>
              <a:rPr lang="en-US" sz="3200"/>
              <a:t>Preliminary Insights</a:t>
            </a:r>
            <a:endParaRPr lang="en-US" sz="3200" dirty="0"/>
          </a:p>
        </p:txBody>
      </p:sp>
      <p:sp>
        <p:nvSpPr>
          <p:cNvPr id="4" name="Content Placeholder 2">
            <a:extLst>
              <a:ext uri="{FF2B5EF4-FFF2-40B4-BE49-F238E27FC236}">
                <a16:creationId xmlns:a16="http://schemas.microsoft.com/office/drawing/2014/main" id="{9E915FBD-1AEE-440F-A5AA-B8E54ACBC30E}"/>
              </a:ext>
            </a:extLst>
          </p:cNvPr>
          <p:cNvSpPr>
            <a:spLocks noGrp="1"/>
          </p:cNvSpPr>
          <p:nvPr>
            <p:ph idx="1"/>
          </p:nvPr>
        </p:nvSpPr>
        <p:spPr>
          <a:xfrm>
            <a:off x="381000" y="1219200"/>
            <a:ext cx="8458200" cy="5257800"/>
          </a:xfrm>
        </p:spPr>
        <p:txBody>
          <a:bodyPr>
            <a:normAutofit lnSpcReduction="10000"/>
          </a:bodyPr>
          <a:lstStyle/>
          <a:p>
            <a:pPr>
              <a:spcAft>
                <a:spcPts val="0"/>
              </a:spcAft>
            </a:pPr>
            <a:r>
              <a:rPr lang="en-US" sz="2600" dirty="0"/>
              <a:t>We want to obtain a better understanding of the uses and roles of data in new business models and economic activity before we make a recommendation on treatment in national accounts.</a:t>
            </a:r>
          </a:p>
          <a:p>
            <a:pPr marL="7938" indent="0">
              <a:spcAft>
                <a:spcPts val="0"/>
              </a:spcAft>
              <a:buNone/>
            </a:pPr>
            <a:endParaRPr lang="en-US" sz="2600" dirty="0"/>
          </a:p>
          <a:p>
            <a:pPr>
              <a:spcAft>
                <a:spcPts val="0"/>
              </a:spcAft>
            </a:pPr>
            <a:r>
              <a:rPr lang="en-US" sz="2600" dirty="0"/>
              <a:t>The data value chain and concrete examples of firms’ use of data suggests data may be non-produced assets when they are unstructured but produced assets by the time they are monetized.</a:t>
            </a:r>
          </a:p>
          <a:p>
            <a:pPr marL="7938" indent="0">
              <a:spcAft>
                <a:spcPts val="0"/>
              </a:spcAft>
              <a:buNone/>
            </a:pPr>
            <a:endParaRPr lang="en-US" sz="2600" dirty="0"/>
          </a:p>
          <a:p>
            <a:pPr>
              <a:spcAft>
                <a:spcPts val="0"/>
              </a:spcAft>
            </a:pPr>
            <a:r>
              <a:rPr lang="en-US" sz="2600" dirty="0"/>
              <a:t>Data may not always be used for capital formation.  Artificial intelligence suggests data may either be a primary factor of production (i.e., capital formation) or intermediate consumption.</a:t>
            </a:r>
          </a:p>
        </p:txBody>
      </p:sp>
    </p:spTree>
    <p:extLst>
      <p:ext uri="{BB962C8B-B14F-4D97-AF65-F5344CB8AC3E}">
        <p14:creationId xmlns:p14="http://schemas.microsoft.com/office/powerpoint/2010/main" val="296122849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19</a:t>
            </a:fld>
            <a:endParaRPr lang="en-CA" altLang="en-US"/>
          </a:p>
        </p:txBody>
      </p:sp>
      <p:sp>
        <p:nvSpPr>
          <p:cNvPr id="7" name="Title 1">
            <a:extLst>
              <a:ext uri="{FF2B5EF4-FFF2-40B4-BE49-F238E27FC236}">
                <a16:creationId xmlns:a16="http://schemas.microsoft.com/office/drawing/2014/main" id="{6274F87C-5487-4A4C-9557-61FE03AF1B4D}"/>
              </a:ext>
            </a:extLst>
          </p:cNvPr>
          <p:cNvSpPr>
            <a:spLocks noGrp="1"/>
          </p:cNvSpPr>
          <p:nvPr>
            <p:ph type="title"/>
          </p:nvPr>
        </p:nvSpPr>
        <p:spPr>
          <a:xfrm>
            <a:off x="971600" y="620688"/>
            <a:ext cx="6648227" cy="591369"/>
          </a:xfrm>
        </p:spPr>
        <p:txBody>
          <a:bodyPr>
            <a:normAutofit fontScale="90000"/>
          </a:bodyPr>
          <a:lstStyle/>
          <a:p>
            <a:r>
              <a:rPr lang="en-CA" sz="4000" dirty="0"/>
              <a:t>THANK YOU!</a:t>
            </a:r>
          </a:p>
        </p:txBody>
      </p:sp>
      <p:sp>
        <p:nvSpPr>
          <p:cNvPr id="8" name="Rectangle 7">
            <a:extLst>
              <a:ext uri="{FF2B5EF4-FFF2-40B4-BE49-F238E27FC236}">
                <a16:creationId xmlns:a16="http://schemas.microsoft.com/office/drawing/2014/main" id="{17CCBA7B-0D09-4B9A-9D98-85B74B074FD9}"/>
              </a:ext>
            </a:extLst>
          </p:cNvPr>
          <p:cNvSpPr/>
          <p:nvPr/>
        </p:nvSpPr>
        <p:spPr>
          <a:xfrm>
            <a:off x="1027987" y="1517070"/>
            <a:ext cx="3544014" cy="4154984"/>
          </a:xfrm>
          <a:prstGeom prst="rect">
            <a:avLst/>
          </a:prstGeom>
        </p:spPr>
        <p:txBody>
          <a:bodyPr wrap="square">
            <a:spAutoFit/>
          </a:bodyPr>
          <a:lstStyle/>
          <a:p>
            <a:r>
              <a:rPr lang="en-CA" altLang="en-US" sz="2400" b="1" dirty="0">
                <a:solidFill>
                  <a:srgbClr val="1F324F"/>
                </a:solidFill>
                <a:latin typeface="Century Gothic" charset="0"/>
                <a:ea typeface="Century Gothic" charset="0"/>
                <a:cs typeface="Century Gothic" charset="0"/>
              </a:rPr>
              <a:t>For more information, </a:t>
            </a:r>
            <a:br>
              <a:rPr lang="en-CA" altLang="en-US" sz="2400" b="1" dirty="0">
                <a:solidFill>
                  <a:srgbClr val="1F324F"/>
                </a:solidFill>
                <a:latin typeface="Century Gothic" charset="0"/>
                <a:ea typeface="Century Gothic" charset="0"/>
                <a:cs typeface="Century Gothic" charset="0"/>
              </a:rPr>
            </a:br>
            <a:r>
              <a:rPr lang="en-CA" altLang="en-US" sz="2400" b="1" dirty="0">
                <a:solidFill>
                  <a:srgbClr val="1F324F"/>
                </a:solidFill>
                <a:latin typeface="Century Gothic" charset="0"/>
                <a:ea typeface="Century Gothic" charset="0"/>
                <a:cs typeface="Century Gothic" charset="0"/>
              </a:rPr>
              <a:t>please visit </a:t>
            </a:r>
          </a:p>
          <a:p>
            <a:r>
              <a:rPr lang="en-CA" altLang="en-US" sz="2400" b="1" u="sng" dirty="0">
                <a:solidFill>
                  <a:schemeClr val="accent4">
                    <a:lumMod val="75000"/>
                  </a:schemeClr>
                </a:solidFill>
                <a:latin typeface="Century Gothic" charset="0"/>
                <a:ea typeface="Century Gothic" charset="0"/>
                <a:cs typeface="Century Gothic" charset="0"/>
                <a:hlinkClick r:id="rId3"/>
              </a:rPr>
              <a:t>www.statcan.gc.ca</a:t>
            </a:r>
            <a:endParaRPr lang="en-CA" altLang="en-US" sz="2400" b="1" u="sng" dirty="0">
              <a:solidFill>
                <a:schemeClr val="accent4">
                  <a:lumMod val="75000"/>
                </a:schemeClr>
              </a:solidFill>
              <a:latin typeface="Century Gothic" charset="0"/>
              <a:ea typeface="Century Gothic" charset="0"/>
              <a:cs typeface="Century Gothic" charset="0"/>
            </a:endParaRPr>
          </a:p>
          <a:p>
            <a:endParaRPr lang="en-CA" altLang="en-US" sz="2400" b="1" u="sng" dirty="0">
              <a:solidFill>
                <a:schemeClr val="accent4">
                  <a:lumMod val="75000"/>
                </a:schemeClr>
              </a:solidFill>
              <a:latin typeface="Century Gothic" charset="0"/>
              <a:ea typeface="Century Gothic" charset="0"/>
              <a:cs typeface="Century Gothic" charset="0"/>
            </a:endParaRPr>
          </a:p>
          <a:p>
            <a:r>
              <a:rPr lang="en-CA" altLang="en-US" sz="2400" b="1" u="sng" dirty="0">
                <a:solidFill>
                  <a:schemeClr val="accent4">
                    <a:lumMod val="75000"/>
                  </a:schemeClr>
                </a:solidFill>
                <a:latin typeface="Century Gothic" charset="0"/>
                <a:ea typeface="Century Gothic" charset="0"/>
                <a:cs typeface="Century Gothic" charset="0"/>
                <a:hlinkClick r:id="rId4"/>
              </a:rPr>
              <a:t>www.bea.gov</a:t>
            </a:r>
            <a:endParaRPr lang="en-CA" altLang="en-US" sz="2400" b="1" u="sng" dirty="0">
              <a:solidFill>
                <a:schemeClr val="accent4">
                  <a:lumMod val="75000"/>
                </a:schemeClr>
              </a:solidFill>
              <a:latin typeface="Century Gothic" charset="0"/>
              <a:ea typeface="Century Gothic" charset="0"/>
              <a:cs typeface="Century Gothic" charset="0"/>
            </a:endParaRPr>
          </a:p>
          <a:p>
            <a:br>
              <a:rPr lang="en-CA" altLang="en-US" sz="2400" b="1" dirty="0">
                <a:solidFill>
                  <a:srgbClr val="1F324F"/>
                </a:solidFill>
                <a:latin typeface="Century Gothic" charset="0"/>
                <a:ea typeface="Century Gothic" charset="0"/>
                <a:cs typeface="Century Gothic" charset="0"/>
              </a:rPr>
            </a:br>
            <a:br>
              <a:rPr lang="en-CA" altLang="en-US" sz="2400" b="1" dirty="0">
                <a:solidFill>
                  <a:srgbClr val="1F324F"/>
                </a:solidFill>
                <a:latin typeface="Century Gothic" charset="0"/>
                <a:ea typeface="Century Gothic" charset="0"/>
                <a:cs typeface="Century Gothic" charset="0"/>
              </a:rPr>
            </a:br>
            <a:br>
              <a:rPr lang="en-CA" altLang="en-US" sz="2400" b="1" dirty="0">
                <a:solidFill>
                  <a:srgbClr val="1F324F"/>
                </a:solidFill>
                <a:latin typeface="Century Gothic" charset="0"/>
                <a:ea typeface="Century Gothic" charset="0"/>
                <a:cs typeface="Century Gothic" charset="0"/>
              </a:rPr>
            </a:br>
            <a:br>
              <a:rPr lang="en-CA" altLang="en-US" sz="2400" b="1" dirty="0">
                <a:solidFill>
                  <a:srgbClr val="1F324F"/>
                </a:solidFill>
                <a:latin typeface="Century Gothic" charset="0"/>
                <a:ea typeface="Century Gothic" charset="0"/>
                <a:cs typeface="Century Gothic" charset="0"/>
              </a:rPr>
            </a:br>
            <a:r>
              <a:rPr lang="en-CA" altLang="en-US" sz="2400" b="1" dirty="0">
                <a:solidFill>
                  <a:srgbClr val="1F324F"/>
                </a:solidFill>
                <a:latin typeface="Century Gothic" charset="0"/>
                <a:ea typeface="Century Gothic" charset="0"/>
                <a:cs typeface="Century Gothic" charset="0"/>
              </a:rPr>
              <a:t>#StatCan100</a:t>
            </a:r>
            <a:br>
              <a:rPr lang="en-CA" altLang="en-US" sz="2400" b="1" dirty="0">
                <a:solidFill>
                  <a:srgbClr val="31708D"/>
                </a:solidFill>
                <a:latin typeface="Century Gothic" charset="0"/>
                <a:ea typeface="Century Gothic" charset="0"/>
                <a:cs typeface="Century Gothic" charset="0"/>
              </a:rPr>
            </a:br>
            <a:endParaRPr lang="en-CA" sz="2400" dirty="0"/>
          </a:p>
        </p:txBody>
      </p:sp>
      <p:pic>
        <p:nvPicPr>
          <p:cNvPr id="9" name="Picture 8">
            <a:extLst>
              <a:ext uri="{FF2B5EF4-FFF2-40B4-BE49-F238E27FC236}">
                <a16:creationId xmlns:a16="http://schemas.microsoft.com/office/drawing/2014/main" id="{12C51D64-2C07-412F-8C80-C004850EED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5616" y="4276026"/>
            <a:ext cx="500031" cy="500031"/>
          </a:xfrm>
          <a:prstGeom prst="rect">
            <a:avLst/>
          </a:prstGeom>
        </p:spPr>
      </p:pic>
      <p:pic>
        <p:nvPicPr>
          <p:cNvPr id="10" name="Picture 9">
            <a:extLst>
              <a:ext uri="{FF2B5EF4-FFF2-40B4-BE49-F238E27FC236}">
                <a16:creationId xmlns:a16="http://schemas.microsoft.com/office/drawing/2014/main" id="{E0A05FB9-C7F5-490F-9AEE-A08E91B5695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26899" y="4278507"/>
            <a:ext cx="500031" cy="500031"/>
          </a:xfrm>
          <a:prstGeom prst="rect">
            <a:avLst/>
          </a:prstGeom>
        </p:spPr>
      </p:pic>
      <p:pic>
        <p:nvPicPr>
          <p:cNvPr id="11" name="Picture 10">
            <a:extLst>
              <a:ext uri="{FF2B5EF4-FFF2-40B4-BE49-F238E27FC236}">
                <a16:creationId xmlns:a16="http://schemas.microsoft.com/office/drawing/2014/main" id="{953114D8-D4EE-463B-A5D1-7A519B26C5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24150" y="4284530"/>
            <a:ext cx="482678" cy="504056"/>
          </a:xfrm>
          <a:prstGeom prst="rect">
            <a:avLst/>
          </a:prstGeom>
        </p:spPr>
      </p:pic>
    </p:spTree>
    <p:extLst>
      <p:ext uri="{BB962C8B-B14F-4D97-AF65-F5344CB8AC3E}">
        <p14:creationId xmlns:p14="http://schemas.microsoft.com/office/powerpoint/2010/main" val="37928245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539552" y="1556792"/>
            <a:ext cx="8136904" cy="2952328"/>
          </a:xfrm>
        </p:spPr>
        <p:txBody>
          <a:bodyPr/>
          <a:lstStyle/>
          <a:p>
            <a:pPr marL="0" indent="0">
              <a:buNone/>
            </a:pPr>
            <a:r>
              <a:rPr lang="en-US" sz="1800" dirty="0"/>
              <a:t>“</a:t>
            </a:r>
            <a:r>
              <a:rPr lang="en-US" sz="1800" i="1" dirty="0"/>
              <a:t>digitalization has led statistical agencies to underestimate investment, particularly in intangibles. A consequence is that central banks are working with estimates of potential output today that may be revised up in the future. The recent historical revisions to US GDP data, which improved the measurement of investment in intangibles such as software, indicate that this could be important. A similar exercise in Canada has delivered a large upward revision in investment, and, hence, potential output, beginning in 2014. This makes one wonder about what revisions may be forthcoming for 2015, 2016 and, of course, today</a:t>
            </a:r>
            <a:r>
              <a:rPr lang="en-US" sz="1800" dirty="0"/>
              <a:t>.”</a:t>
            </a:r>
            <a:endParaRPr lang="en-CA" sz="1800" dirty="0"/>
          </a:p>
        </p:txBody>
      </p:sp>
      <p:sp>
        <p:nvSpPr>
          <p:cNvPr id="2" name="Title 1"/>
          <p:cNvSpPr>
            <a:spLocks noGrp="1"/>
          </p:cNvSpPr>
          <p:nvPr>
            <p:ph type="title"/>
          </p:nvPr>
        </p:nvSpPr>
        <p:spPr>
          <a:xfrm>
            <a:off x="179512" y="260648"/>
            <a:ext cx="7790019" cy="936104"/>
          </a:xfrm>
        </p:spPr>
        <p:txBody>
          <a:bodyPr/>
          <a:lstStyle/>
          <a:p>
            <a:r>
              <a:rPr lang="en-CA" sz="2400" dirty="0"/>
              <a:t>A worrisome quote from the Governor of the Bank of Canada</a:t>
            </a:r>
          </a:p>
        </p:txBody>
      </p:sp>
      <p:sp>
        <p:nvSpPr>
          <p:cNvPr id="3" name="Slide Number Placeholder 2">
            <a:extLst>
              <a:ext uri="{FF2B5EF4-FFF2-40B4-BE49-F238E27FC236}">
                <a16:creationId xmlns:a16="http://schemas.microsoft.com/office/drawing/2014/main" id="{EB2DD211-E8C6-4602-A2AA-61677246ED39}"/>
              </a:ext>
            </a:extLst>
          </p:cNvPr>
          <p:cNvSpPr>
            <a:spLocks noGrp="1"/>
          </p:cNvSpPr>
          <p:nvPr>
            <p:ph type="sldNum" sz="quarter" idx="14"/>
          </p:nvPr>
        </p:nvSpPr>
        <p:spPr>
          <a:xfrm>
            <a:off x="8567936" y="6381750"/>
            <a:ext cx="576064" cy="476250"/>
          </a:xfrm>
        </p:spPr>
        <p:txBody>
          <a:bodyPr/>
          <a:lstStyle/>
          <a:p>
            <a:pPr>
              <a:defRPr/>
            </a:pPr>
            <a:fld id="{72454F38-F393-49BE-8C19-2C14F292B263}" type="slidenum">
              <a:rPr lang="en-CA" altLang="en-US" smtClean="0"/>
              <a:pPr>
                <a:defRPr/>
              </a:pPr>
              <a:t>2</a:t>
            </a:fld>
            <a:endParaRPr lang="en-CA" altLang="en-US" dirty="0"/>
          </a:p>
        </p:txBody>
      </p:sp>
      <p:sp>
        <p:nvSpPr>
          <p:cNvPr id="4" name="TextBox 3"/>
          <p:cNvSpPr txBox="1"/>
          <p:nvPr/>
        </p:nvSpPr>
        <p:spPr>
          <a:xfrm>
            <a:off x="611560" y="4509120"/>
            <a:ext cx="7992888" cy="646331"/>
          </a:xfrm>
          <a:prstGeom prst="rect">
            <a:avLst/>
          </a:prstGeom>
          <a:noFill/>
        </p:spPr>
        <p:txBody>
          <a:bodyPr wrap="square" rtlCol="0">
            <a:spAutoFit/>
          </a:bodyPr>
          <a:lstStyle/>
          <a:p>
            <a:r>
              <a:rPr lang="en-CA" dirty="0"/>
              <a:t>Stephen </a:t>
            </a:r>
            <a:r>
              <a:rPr lang="en-CA" dirty="0" err="1"/>
              <a:t>Poloz</a:t>
            </a:r>
            <a:r>
              <a:rPr lang="en-CA" dirty="0"/>
              <a:t> – The Fourth Industrial Revolution and Central Banking</a:t>
            </a:r>
          </a:p>
          <a:p>
            <a:r>
              <a:rPr lang="en-CA" dirty="0"/>
              <a:t>Jackson Hole, Wyoming.</a:t>
            </a:r>
          </a:p>
        </p:txBody>
      </p:sp>
    </p:spTree>
    <p:extLst>
      <p:ext uri="{BB962C8B-B14F-4D97-AF65-F5344CB8AC3E}">
        <p14:creationId xmlns:p14="http://schemas.microsoft.com/office/powerpoint/2010/main" val="2336050732"/>
      </p:ext>
    </p:extLst>
  </p:cSld>
  <p:clrMapOvr>
    <a:overrideClrMapping bg1="lt1" tx1="dk1" bg2="lt2" tx2="dk2" accent1="accent1" accent2="accent2" accent3="accent3" accent4="accent4" accent5="accent5" accent6="accent6" hlink="hlink" folHlink="folHlink"/>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2C6691-5374-4081-8CDA-B47DEEEE8C38}"/>
              </a:ext>
            </a:extLst>
          </p:cNvPr>
          <p:cNvSpPr>
            <a:spLocks noGrp="1"/>
          </p:cNvSpPr>
          <p:nvPr>
            <p:ph type="sldNum" sz="quarter" idx="14"/>
          </p:nvPr>
        </p:nvSpPr>
        <p:spPr/>
        <p:txBody>
          <a:bodyPr/>
          <a:lstStyle/>
          <a:p>
            <a:pPr>
              <a:defRPr/>
            </a:pPr>
            <a:fld id="{72454F38-F393-49BE-8C19-2C14F292B263}" type="slidenum">
              <a:rPr lang="en-CA" altLang="en-US" smtClean="0"/>
              <a:pPr>
                <a:defRPr/>
              </a:pPr>
              <a:t>20</a:t>
            </a:fld>
            <a:endParaRPr lang="en-CA" altLang="en-US"/>
          </a:p>
        </p:txBody>
      </p:sp>
      <p:sp>
        <p:nvSpPr>
          <p:cNvPr id="3" name="Title 1">
            <a:extLst>
              <a:ext uri="{FF2B5EF4-FFF2-40B4-BE49-F238E27FC236}">
                <a16:creationId xmlns:a16="http://schemas.microsoft.com/office/drawing/2014/main" id="{CAF19547-E2CE-428C-A8DD-C476C4420625}"/>
              </a:ext>
            </a:extLst>
          </p:cNvPr>
          <p:cNvSpPr>
            <a:spLocks noGrp="1"/>
          </p:cNvSpPr>
          <p:nvPr>
            <p:ph type="title"/>
          </p:nvPr>
        </p:nvSpPr>
        <p:spPr>
          <a:xfrm>
            <a:off x="381000" y="0"/>
            <a:ext cx="7162800" cy="1143000"/>
          </a:xfrm>
        </p:spPr>
        <p:txBody>
          <a:bodyPr>
            <a:normAutofit/>
          </a:bodyPr>
          <a:lstStyle/>
          <a:p>
            <a:r>
              <a:rPr lang="en-US" sz="3200" dirty="0"/>
              <a:t>References</a:t>
            </a:r>
          </a:p>
        </p:txBody>
      </p:sp>
      <p:sp>
        <p:nvSpPr>
          <p:cNvPr id="4" name="Content Placeholder 2">
            <a:extLst>
              <a:ext uri="{FF2B5EF4-FFF2-40B4-BE49-F238E27FC236}">
                <a16:creationId xmlns:a16="http://schemas.microsoft.com/office/drawing/2014/main" id="{495F38F6-7756-4B88-AF7F-4A05FBEC2E3D}"/>
              </a:ext>
            </a:extLst>
          </p:cNvPr>
          <p:cNvSpPr>
            <a:spLocks noGrp="1"/>
          </p:cNvSpPr>
          <p:nvPr>
            <p:ph idx="1"/>
          </p:nvPr>
        </p:nvSpPr>
        <p:spPr>
          <a:xfrm>
            <a:off x="381000" y="1219200"/>
            <a:ext cx="8458200" cy="5257800"/>
          </a:xfrm>
        </p:spPr>
        <p:txBody>
          <a:bodyPr>
            <a:normAutofit lnSpcReduction="10000"/>
          </a:bodyPr>
          <a:lstStyle/>
          <a:p>
            <a:pPr>
              <a:spcAft>
                <a:spcPts val="0"/>
              </a:spcAft>
            </a:pPr>
            <a:r>
              <a:rPr lang="en-US" sz="1400" dirty="0"/>
              <a:t>Ahmad, Nadim.  2004.  “The Measurement of Databases in the National Accounts.”  Issue paper prepared for the December 2004 Meeting of the Advisory Expert Group on National Accounts.</a:t>
            </a:r>
          </a:p>
          <a:p>
            <a:pPr>
              <a:spcAft>
                <a:spcPts val="0"/>
              </a:spcAft>
            </a:pPr>
            <a:r>
              <a:rPr lang="en-US" sz="1400" dirty="0"/>
              <a:t>Ahmad, Nadim.  2005.  “Follow-Up to the Measurement of Databases in the National Accounts.”  Issue paper prepared for the July 2005 SNA Update Issue 12.</a:t>
            </a:r>
          </a:p>
          <a:p>
            <a:pPr>
              <a:spcAft>
                <a:spcPts val="0"/>
              </a:spcAft>
            </a:pPr>
            <a:r>
              <a:rPr lang="en-US" sz="1400" dirty="0"/>
              <a:t>Ahmad, Nadim and Paul Schreyer.  2016.  “Measuring GDP in a Digitalized Economy.”  OECD Statistics Working Paper 2016/07.</a:t>
            </a:r>
          </a:p>
          <a:p>
            <a:pPr>
              <a:spcAft>
                <a:spcPts val="0"/>
              </a:spcAft>
            </a:pPr>
            <a:r>
              <a:rPr lang="en-US" sz="1400" dirty="0"/>
              <a:t>Li, Wendy, Makoto </a:t>
            </a:r>
            <a:r>
              <a:rPr lang="en-US" sz="1400" dirty="0" err="1"/>
              <a:t>Nirei</a:t>
            </a:r>
            <a:r>
              <a:rPr lang="en-US" sz="1400" dirty="0"/>
              <a:t>, and </a:t>
            </a:r>
            <a:r>
              <a:rPr lang="en-US" sz="1400" dirty="0" err="1"/>
              <a:t>Kazufumi</a:t>
            </a:r>
            <a:r>
              <a:rPr lang="en-US" sz="1400" dirty="0"/>
              <a:t> </a:t>
            </a:r>
            <a:r>
              <a:rPr lang="en-US" sz="1400" dirty="0" err="1"/>
              <a:t>Yamana</a:t>
            </a:r>
            <a:r>
              <a:rPr lang="en-US" sz="1400" dirty="0"/>
              <a:t>.  2018.  “Value of Data:  There is no such thing as a free lunch in the digital economy.”  Paper prepared for the 2018 IP Statistics for Decision Makers Conference.</a:t>
            </a:r>
          </a:p>
          <a:p>
            <a:pPr>
              <a:spcAft>
                <a:spcPts val="0"/>
              </a:spcAft>
            </a:pPr>
            <a:r>
              <a:rPr lang="en-US" sz="1400" dirty="0"/>
              <a:t>Mandel, Michael.  2012.  “Beyond Goods and Services:  The (Unmeasured) Rise of the Data-Driven Economy.”  Policy Memo of the Progressive Policy Institute.</a:t>
            </a:r>
          </a:p>
          <a:p>
            <a:pPr>
              <a:spcAft>
                <a:spcPts val="0"/>
              </a:spcAft>
            </a:pPr>
            <a:r>
              <a:rPr lang="en-US" sz="1400" dirty="0"/>
              <a:t>Mandel, Michael.  2017.  “The Economic Impact of Data:  Why Data is not Like Oil.”  Paper of the Progressive Policy Institute.</a:t>
            </a:r>
          </a:p>
          <a:p>
            <a:pPr>
              <a:spcAft>
                <a:spcPts val="0"/>
              </a:spcAft>
            </a:pPr>
            <a:r>
              <a:rPr lang="en-US" sz="1400" dirty="0"/>
              <a:t>Moro Visconti, Roberto, Alberto </a:t>
            </a:r>
            <a:r>
              <a:rPr lang="en-US" sz="1400" dirty="0" err="1"/>
              <a:t>Larocca</a:t>
            </a:r>
            <a:r>
              <a:rPr lang="en-US" sz="1400" dirty="0"/>
              <a:t>, and Michele Marconi.  2017.  “Big Data-Driven Value Chains and Digital Platforms:  From value co-creation to monetization,” in </a:t>
            </a:r>
            <a:r>
              <a:rPr lang="en-US" sz="1400" i="1" dirty="0"/>
              <a:t>Big Data Analytics</a:t>
            </a:r>
            <a:r>
              <a:rPr lang="en-US" sz="1400" dirty="0"/>
              <a:t>, </a:t>
            </a:r>
            <a:r>
              <a:rPr lang="en-US" sz="1400" dirty="0" err="1"/>
              <a:t>Arun</a:t>
            </a:r>
            <a:r>
              <a:rPr lang="en-US" sz="1400" dirty="0"/>
              <a:t> K. </a:t>
            </a:r>
            <a:r>
              <a:rPr lang="en-US" sz="1400" dirty="0" err="1"/>
              <a:t>Somani</a:t>
            </a:r>
            <a:r>
              <a:rPr lang="en-US" sz="1400" dirty="0"/>
              <a:t> and Ganesh Chandra Deka, eds., Chapter 16.</a:t>
            </a:r>
          </a:p>
          <a:p>
            <a:pPr>
              <a:spcAft>
                <a:spcPts val="0"/>
              </a:spcAft>
            </a:pPr>
            <a:r>
              <a:rPr lang="en-US" sz="1400" dirty="0" err="1"/>
              <a:t>Nijmeijer</a:t>
            </a:r>
            <a:r>
              <a:rPr lang="en-US" sz="1400" dirty="0"/>
              <a:t>, Henk.  2018.  “Issue Paper on Databases.”  Paper prepared for the Joint Eurostat-OECD Task Force on Land and Other Non-Financial Assets.</a:t>
            </a:r>
          </a:p>
          <a:p>
            <a:pPr>
              <a:spcAft>
                <a:spcPts val="0"/>
              </a:spcAft>
            </a:pPr>
            <a:r>
              <a:rPr lang="en-US" sz="1400" dirty="0"/>
              <a:t>Ribarsky, Jennifer and Nadim Ahmad.  “Towards a Framework for Measuring the Digital Economy.”  Paper prepared for the 35</a:t>
            </a:r>
            <a:r>
              <a:rPr lang="en-US" sz="1400" baseline="30000" dirty="0"/>
              <a:t>th</a:t>
            </a:r>
            <a:r>
              <a:rPr lang="en-US" sz="1400" dirty="0"/>
              <a:t> IARIW General Conference.</a:t>
            </a:r>
          </a:p>
          <a:p>
            <a:pPr>
              <a:spcAft>
                <a:spcPts val="0"/>
              </a:spcAft>
            </a:pPr>
            <a:r>
              <a:rPr lang="en-US" sz="1400" dirty="0"/>
              <a:t>Varian, Hal.  2018.  “Artificial Intelligence, Economics, and Industrial Organization.”  National Bureau of Economic Research Working Paper 24839.</a:t>
            </a:r>
          </a:p>
          <a:p>
            <a:pPr>
              <a:spcAft>
                <a:spcPts val="0"/>
              </a:spcAft>
            </a:pPr>
            <a:r>
              <a:rPr lang="en-US" sz="1400" dirty="0"/>
              <a:t>Wixom, Barbara H. and Jeanne W. Ross.  2017.  “How to Monetize Your Data.”  </a:t>
            </a:r>
            <a:r>
              <a:rPr lang="en-US" sz="1400" i="1" dirty="0" err="1"/>
              <a:t>MITSloan</a:t>
            </a:r>
            <a:r>
              <a:rPr lang="en-US" sz="1400" i="1" dirty="0"/>
              <a:t> Management Review</a:t>
            </a:r>
            <a:r>
              <a:rPr lang="en-US" sz="1400" dirty="0"/>
              <a:t>, Spring Issue.</a:t>
            </a:r>
          </a:p>
          <a:p>
            <a:pPr>
              <a:spcAft>
                <a:spcPts val="0"/>
              </a:spcAft>
            </a:pPr>
            <a:endParaRPr lang="en-US" sz="1400" dirty="0"/>
          </a:p>
          <a:p>
            <a:pPr>
              <a:spcAft>
                <a:spcPts val="0"/>
              </a:spcAft>
            </a:pPr>
            <a:endParaRPr lang="en-US" sz="2000" dirty="0"/>
          </a:p>
        </p:txBody>
      </p:sp>
    </p:spTree>
    <p:extLst>
      <p:ext uri="{BB962C8B-B14F-4D97-AF65-F5344CB8AC3E}">
        <p14:creationId xmlns:p14="http://schemas.microsoft.com/office/powerpoint/2010/main" val="198456980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150132" y="1140049"/>
            <a:ext cx="8003055" cy="776783"/>
          </a:xfrm>
        </p:spPr>
        <p:txBody>
          <a:bodyPr/>
          <a:lstStyle/>
          <a:p>
            <a:pPr>
              <a:buClr>
                <a:schemeClr val="accent5">
                  <a:lumMod val="50000"/>
                </a:schemeClr>
              </a:buClr>
            </a:pPr>
            <a:r>
              <a:rPr lang="en-CA" sz="1800" dirty="0">
                <a:solidFill>
                  <a:schemeClr val="tx1"/>
                </a:solidFill>
              </a:rPr>
              <a:t>Intangible investment in research and development and software has slowed in recent years – at a time when a lot of anecdotal information suggests otherwise.</a:t>
            </a:r>
          </a:p>
        </p:txBody>
      </p:sp>
      <p:sp>
        <p:nvSpPr>
          <p:cNvPr id="2" name="Title 1"/>
          <p:cNvSpPr>
            <a:spLocks noGrp="1"/>
          </p:cNvSpPr>
          <p:nvPr>
            <p:ph type="title"/>
          </p:nvPr>
        </p:nvSpPr>
        <p:spPr>
          <a:xfrm>
            <a:off x="107504" y="262905"/>
            <a:ext cx="7790019" cy="591369"/>
          </a:xfrm>
        </p:spPr>
        <p:txBody>
          <a:bodyPr>
            <a:normAutofit fontScale="90000"/>
          </a:bodyPr>
          <a:lstStyle/>
          <a:p>
            <a:r>
              <a:rPr lang="en-CA" sz="2400" dirty="0"/>
              <a:t>A few worrisome graphs from the Canadian perspective - Investment in Intangibles</a:t>
            </a:r>
          </a:p>
        </p:txBody>
      </p:sp>
      <p:pic>
        <p:nvPicPr>
          <p:cNvPr id="3" name="Picture 2"/>
          <p:cNvPicPr>
            <a:picLocks noChangeAspect="1"/>
          </p:cNvPicPr>
          <p:nvPr/>
        </p:nvPicPr>
        <p:blipFill>
          <a:blip r:embed="rId3"/>
          <a:stretch>
            <a:fillRect/>
          </a:stretch>
        </p:blipFill>
        <p:spPr>
          <a:xfrm>
            <a:off x="787944" y="2202607"/>
            <a:ext cx="7109579" cy="3675233"/>
          </a:xfrm>
          <a:prstGeom prst="rect">
            <a:avLst/>
          </a:prstGeom>
        </p:spPr>
      </p:pic>
      <p:sp>
        <p:nvSpPr>
          <p:cNvPr id="4" name="Slide Number Placeholder 3">
            <a:extLst>
              <a:ext uri="{FF2B5EF4-FFF2-40B4-BE49-F238E27FC236}">
                <a16:creationId xmlns:a16="http://schemas.microsoft.com/office/drawing/2014/main" id="{CA5F7F80-5F71-413C-9099-3C0B3D8F9BF1}"/>
              </a:ext>
            </a:extLst>
          </p:cNvPr>
          <p:cNvSpPr>
            <a:spLocks noGrp="1"/>
          </p:cNvSpPr>
          <p:nvPr>
            <p:ph type="sldNum" sz="quarter" idx="14"/>
          </p:nvPr>
        </p:nvSpPr>
        <p:spPr/>
        <p:txBody>
          <a:bodyPr/>
          <a:lstStyle/>
          <a:p>
            <a:pPr>
              <a:defRPr/>
            </a:pPr>
            <a:fld id="{72454F38-F393-49BE-8C19-2C14F292B263}" type="slidenum">
              <a:rPr lang="en-CA" altLang="en-US" smtClean="0"/>
              <a:pPr>
                <a:defRPr/>
              </a:pPr>
              <a:t>3</a:t>
            </a:fld>
            <a:endParaRPr lang="en-CA" altLang="en-US"/>
          </a:p>
        </p:txBody>
      </p:sp>
    </p:spTree>
    <p:extLst>
      <p:ext uri="{BB962C8B-B14F-4D97-AF65-F5344CB8AC3E}">
        <p14:creationId xmlns:p14="http://schemas.microsoft.com/office/powerpoint/2010/main" val="322395632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120458" y="1076596"/>
            <a:ext cx="8003055" cy="776783"/>
          </a:xfrm>
        </p:spPr>
        <p:txBody>
          <a:bodyPr/>
          <a:lstStyle/>
          <a:p>
            <a:pPr>
              <a:buClr>
                <a:schemeClr val="accent5">
                  <a:lumMod val="50000"/>
                </a:schemeClr>
              </a:buClr>
            </a:pPr>
            <a:r>
              <a:rPr lang="en-CA" sz="1800" dirty="0">
                <a:solidFill>
                  <a:schemeClr val="tx1"/>
                </a:solidFill>
              </a:rPr>
              <a:t>The growth in investment in software has been significantly outpaced by the growth in data in recent years.</a:t>
            </a:r>
          </a:p>
        </p:txBody>
      </p:sp>
      <p:sp>
        <p:nvSpPr>
          <p:cNvPr id="2" name="Title 1"/>
          <p:cNvSpPr>
            <a:spLocks noGrp="1"/>
          </p:cNvSpPr>
          <p:nvPr>
            <p:ph type="title"/>
          </p:nvPr>
        </p:nvSpPr>
        <p:spPr>
          <a:xfrm>
            <a:off x="120458" y="126684"/>
            <a:ext cx="7783609" cy="591369"/>
          </a:xfrm>
        </p:spPr>
        <p:txBody>
          <a:bodyPr>
            <a:normAutofit fontScale="90000"/>
          </a:bodyPr>
          <a:lstStyle/>
          <a:p>
            <a:r>
              <a:rPr lang="en-CA" sz="2400" dirty="0"/>
              <a:t>A few worrisome graphs from the Canadian perspective - Investment in Intangibles</a:t>
            </a:r>
          </a:p>
        </p:txBody>
      </p:sp>
      <p:sp>
        <p:nvSpPr>
          <p:cNvPr id="3" name="Oval 2"/>
          <p:cNvSpPr/>
          <p:nvPr/>
        </p:nvSpPr>
        <p:spPr>
          <a:xfrm>
            <a:off x="7583453" y="3182144"/>
            <a:ext cx="1080120"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4" name="Picture 3"/>
          <p:cNvPicPr>
            <a:picLocks noChangeAspect="1"/>
          </p:cNvPicPr>
          <p:nvPr/>
        </p:nvPicPr>
        <p:blipFill>
          <a:blip r:embed="rId3"/>
          <a:stretch>
            <a:fillRect/>
          </a:stretch>
        </p:blipFill>
        <p:spPr>
          <a:xfrm>
            <a:off x="755576" y="1916832"/>
            <a:ext cx="8001000" cy="4114800"/>
          </a:xfrm>
          <a:prstGeom prst="rect">
            <a:avLst/>
          </a:prstGeom>
        </p:spPr>
      </p:pic>
      <p:sp>
        <p:nvSpPr>
          <p:cNvPr id="5" name="Slide Number Placeholder 4">
            <a:extLst>
              <a:ext uri="{FF2B5EF4-FFF2-40B4-BE49-F238E27FC236}">
                <a16:creationId xmlns:a16="http://schemas.microsoft.com/office/drawing/2014/main" id="{C88DA0D0-A0D2-4D35-9DDD-CE2DBDB83B14}"/>
              </a:ext>
            </a:extLst>
          </p:cNvPr>
          <p:cNvSpPr>
            <a:spLocks noGrp="1"/>
          </p:cNvSpPr>
          <p:nvPr>
            <p:ph type="sldNum" sz="quarter" idx="14"/>
          </p:nvPr>
        </p:nvSpPr>
        <p:spPr/>
        <p:txBody>
          <a:bodyPr/>
          <a:lstStyle/>
          <a:p>
            <a:pPr>
              <a:defRPr/>
            </a:pPr>
            <a:fld id="{72454F38-F393-49BE-8C19-2C14F292B263}" type="slidenum">
              <a:rPr lang="en-CA" altLang="en-US" smtClean="0"/>
              <a:pPr>
                <a:defRPr/>
              </a:pPr>
              <a:t>4</a:t>
            </a:fld>
            <a:endParaRPr lang="en-CA" altLang="en-US"/>
          </a:p>
        </p:txBody>
      </p:sp>
    </p:spTree>
    <p:extLst>
      <p:ext uri="{BB962C8B-B14F-4D97-AF65-F5344CB8AC3E}">
        <p14:creationId xmlns:p14="http://schemas.microsoft.com/office/powerpoint/2010/main" val="288622007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153000" y="980728"/>
            <a:ext cx="8229600" cy="4824536"/>
          </a:xfrm>
        </p:spPr>
        <p:txBody>
          <a:bodyPr/>
          <a:lstStyle/>
          <a:p>
            <a:pPr marL="0" indent="0">
              <a:buNone/>
            </a:pPr>
            <a:r>
              <a:rPr lang="en-GB" dirty="0"/>
              <a:t>2008 SNA:</a:t>
            </a:r>
          </a:p>
          <a:p>
            <a:r>
              <a:rPr lang="en-GB" sz="1800" i="1" dirty="0"/>
              <a:t>10.109 Computer software and databases are grouped together because a computerized database cannot be developed independently of a database management system (DBMS), which is itself computer software.</a:t>
            </a:r>
          </a:p>
          <a:p>
            <a:endParaRPr lang="en-GB" sz="1800" i="1" dirty="0"/>
          </a:p>
          <a:p>
            <a:pPr lvl="1"/>
            <a:r>
              <a:rPr lang="en-GB" sz="1600" dirty="0"/>
              <a:t>AN.1173 Computer software and databases</a:t>
            </a:r>
          </a:p>
          <a:p>
            <a:pPr lvl="2">
              <a:buFont typeface="Wingdings" panose="05000000000000000000" pitchFamily="2" charset="2"/>
              <a:buChar char="Ø"/>
            </a:pPr>
            <a:r>
              <a:rPr lang="en-GB" sz="1600" dirty="0"/>
              <a:t>AN.11731 Computer software</a:t>
            </a:r>
          </a:p>
          <a:p>
            <a:pPr lvl="2">
              <a:buFont typeface="Wingdings" panose="05000000000000000000" pitchFamily="2" charset="2"/>
              <a:buChar char="Ø"/>
            </a:pPr>
            <a:r>
              <a:rPr lang="en-GB" sz="1600" dirty="0"/>
              <a:t>AN. 11732 Databases</a:t>
            </a:r>
          </a:p>
          <a:p>
            <a:endParaRPr lang="en-GB" sz="1800" i="1" dirty="0"/>
          </a:p>
          <a:p>
            <a:r>
              <a:rPr lang="en-GB" sz="1800" i="1" dirty="0"/>
              <a:t>10.112 </a:t>
            </a:r>
            <a:r>
              <a:rPr lang="en-GB" sz="1800" b="1" i="1" dirty="0"/>
              <a:t>Databases consist of files of data organized in such a way as to permit resource-effective access and use of the data. </a:t>
            </a:r>
            <a:r>
              <a:rPr lang="en-GB" sz="1800" i="1" dirty="0"/>
              <a:t>Databases may be developed exclusively for own use or for sale as an entity or for sale by means of a licence to access the information contained. The standard conditions apply for when an own-use database, a purchased database or the licence to access a database constitutes an asset.</a:t>
            </a:r>
          </a:p>
          <a:p>
            <a:endParaRPr lang="en-CA" sz="1800" dirty="0"/>
          </a:p>
          <a:p>
            <a:pPr lvl="1">
              <a:buFont typeface="Wingdings" panose="05000000000000000000" pitchFamily="2" charset="2"/>
              <a:buChar char="Ø"/>
            </a:pPr>
            <a:endParaRPr lang="en-GB" b="0" dirty="0"/>
          </a:p>
          <a:p>
            <a:endParaRPr lang="en-GB" dirty="0"/>
          </a:p>
        </p:txBody>
      </p:sp>
      <p:sp>
        <p:nvSpPr>
          <p:cNvPr id="2" name="Title 1"/>
          <p:cNvSpPr>
            <a:spLocks noGrp="1"/>
          </p:cNvSpPr>
          <p:nvPr>
            <p:ph type="title"/>
          </p:nvPr>
        </p:nvSpPr>
        <p:spPr>
          <a:xfrm>
            <a:off x="120458" y="265674"/>
            <a:ext cx="7783609" cy="591369"/>
          </a:xfrm>
        </p:spPr>
        <p:txBody>
          <a:bodyPr/>
          <a:lstStyle/>
          <a:p>
            <a:r>
              <a:rPr lang="en-CA" sz="2800" dirty="0"/>
              <a:t>What does the SNA say about data(bases)</a:t>
            </a:r>
          </a:p>
        </p:txBody>
      </p:sp>
      <p:sp>
        <p:nvSpPr>
          <p:cNvPr id="3" name="Slide Number Placeholder 2">
            <a:extLst>
              <a:ext uri="{FF2B5EF4-FFF2-40B4-BE49-F238E27FC236}">
                <a16:creationId xmlns:a16="http://schemas.microsoft.com/office/drawing/2014/main" id="{056CB71D-FD8E-48DE-A56B-147635F47BE9}"/>
              </a:ext>
            </a:extLst>
          </p:cNvPr>
          <p:cNvSpPr>
            <a:spLocks noGrp="1"/>
          </p:cNvSpPr>
          <p:nvPr>
            <p:ph type="sldNum" sz="quarter" idx="14"/>
          </p:nvPr>
        </p:nvSpPr>
        <p:spPr/>
        <p:txBody>
          <a:bodyPr/>
          <a:lstStyle/>
          <a:p>
            <a:pPr>
              <a:defRPr/>
            </a:pPr>
            <a:fld id="{72454F38-F393-49BE-8C19-2C14F292B263}" type="slidenum">
              <a:rPr lang="en-CA" altLang="en-US" smtClean="0"/>
              <a:pPr>
                <a:defRPr/>
              </a:pPr>
              <a:t>5</a:t>
            </a:fld>
            <a:endParaRPr lang="en-CA" altLang="en-US"/>
          </a:p>
        </p:txBody>
      </p:sp>
    </p:spTree>
    <p:extLst>
      <p:ext uri="{BB962C8B-B14F-4D97-AF65-F5344CB8AC3E}">
        <p14:creationId xmlns:p14="http://schemas.microsoft.com/office/powerpoint/2010/main" val="150961250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323528" y="980728"/>
            <a:ext cx="8229600" cy="5035663"/>
          </a:xfrm>
        </p:spPr>
        <p:txBody>
          <a:bodyPr/>
          <a:lstStyle/>
          <a:p>
            <a:pPr marL="0" indent="0">
              <a:buNone/>
            </a:pPr>
            <a:r>
              <a:rPr lang="en-GB" dirty="0"/>
              <a:t>2008 SNA:</a:t>
            </a:r>
          </a:p>
          <a:p>
            <a:r>
              <a:rPr lang="en-GB" sz="1800" i="1" dirty="0"/>
              <a:t>10.113 The creation of a database will generally have to be estimated by a sum-of-costs approach. The cost of the data base management system (DBMS) used should not be included in the costs but be treated as a computer software asset unless it is used under an operating lease. The cost of preparing data in the appropriate format is included in the cost of the database but </a:t>
            </a:r>
            <a:r>
              <a:rPr lang="en-GB" sz="1800" b="1" i="1" dirty="0"/>
              <a:t>not the cost of acquiring or producing the data</a:t>
            </a:r>
            <a:r>
              <a:rPr lang="en-GB" sz="1800" i="1" dirty="0"/>
              <a:t>. Other costs will include staff time estimated on the basis of the amount of time spent in developing the database, an estimate of the </a:t>
            </a:r>
            <a:r>
              <a:rPr lang="en-GB" sz="1800" b="1" i="1" dirty="0"/>
              <a:t>capital services of the assets used in developing the database and costs of items used as intermediate consumption</a:t>
            </a:r>
            <a:r>
              <a:rPr lang="en-GB" sz="1800" i="1" dirty="0"/>
              <a:t>.</a:t>
            </a:r>
            <a:endParaRPr lang="en-CA" sz="1800" dirty="0"/>
          </a:p>
          <a:p>
            <a:pPr marL="0" indent="0">
              <a:buNone/>
            </a:pPr>
            <a:r>
              <a:rPr lang="en-GB" sz="1800" dirty="0"/>
              <a:t> </a:t>
            </a:r>
            <a:endParaRPr lang="en-CA" sz="1800" dirty="0"/>
          </a:p>
          <a:p>
            <a:r>
              <a:rPr lang="en-GB" sz="1800" i="1" dirty="0"/>
              <a:t>10.114 Databases for sale should be valued at their market price, which includes the value of the information content. If the value of a software component is available separately, it should be recorded as the sale of software.</a:t>
            </a:r>
            <a:endParaRPr lang="en-CA" sz="1800" dirty="0"/>
          </a:p>
          <a:p>
            <a:pPr marL="457200" lvl="1" indent="0">
              <a:buNone/>
            </a:pPr>
            <a:endParaRPr lang="en-GB" b="0" dirty="0"/>
          </a:p>
          <a:p>
            <a:pPr lvl="1">
              <a:buFont typeface="Wingdings" panose="05000000000000000000" pitchFamily="2" charset="2"/>
              <a:buChar char="Ø"/>
            </a:pPr>
            <a:endParaRPr lang="en-GB" b="0" dirty="0"/>
          </a:p>
          <a:p>
            <a:endParaRPr lang="en-GB" dirty="0"/>
          </a:p>
        </p:txBody>
      </p:sp>
      <p:sp>
        <p:nvSpPr>
          <p:cNvPr id="2" name="Title 1"/>
          <p:cNvSpPr>
            <a:spLocks noGrp="1"/>
          </p:cNvSpPr>
          <p:nvPr>
            <p:ph type="title"/>
          </p:nvPr>
        </p:nvSpPr>
        <p:spPr>
          <a:xfrm>
            <a:off x="120458" y="265674"/>
            <a:ext cx="7783609" cy="591369"/>
          </a:xfrm>
        </p:spPr>
        <p:txBody>
          <a:bodyPr/>
          <a:lstStyle/>
          <a:p>
            <a:r>
              <a:rPr lang="en-CA" sz="2800" dirty="0"/>
              <a:t>What does the SNA say about data(bases)</a:t>
            </a:r>
          </a:p>
        </p:txBody>
      </p:sp>
      <p:sp>
        <p:nvSpPr>
          <p:cNvPr id="3" name="Slide Number Placeholder 2">
            <a:extLst>
              <a:ext uri="{FF2B5EF4-FFF2-40B4-BE49-F238E27FC236}">
                <a16:creationId xmlns:a16="http://schemas.microsoft.com/office/drawing/2014/main" id="{A765B3C6-EBB1-495C-9794-2DA56DCD3FC8}"/>
              </a:ext>
            </a:extLst>
          </p:cNvPr>
          <p:cNvSpPr>
            <a:spLocks noGrp="1"/>
          </p:cNvSpPr>
          <p:nvPr>
            <p:ph type="sldNum" sz="quarter" idx="14"/>
          </p:nvPr>
        </p:nvSpPr>
        <p:spPr/>
        <p:txBody>
          <a:bodyPr/>
          <a:lstStyle/>
          <a:p>
            <a:pPr>
              <a:defRPr/>
            </a:pPr>
            <a:fld id="{72454F38-F393-49BE-8C19-2C14F292B263}" type="slidenum">
              <a:rPr lang="en-CA" altLang="en-US" smtClean="0"/>
              <a:pPr>
                <a:defRPr/>
              </a:pPr>
              <a:t>6</a:t>
            </a:fld>
            <a:endParaRPr lang="en-CA" altLang="en-US"/>
          </a:p>
        </p:txBody>
      </p:sp>
    </p:spTree>
    <p:extLst>
      <p:ext uri="{BB962C8B-B14F-4D97-AF65-F5344CB8AC3E}">
        <p14:creationId xmlns:p14="http://schemas.microsoft.com/office/powerpoint/2010/main" val="20388987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251520" y="708001"/>
            <a:ext cx="8229600" cy="5035663"/>
          </a:xfrm>
        </p:spPr>
        <p:txBody>
          <a:bodyPr/>
          <a:lstStyle/>
          <a:p>
            <a:pPr marL="0" indent="0">
              <a:buNone/>
            </a:pPr>
            <a:endParaRPr lang="en-GB" sz="1800" b="1" dirty="0"/>
          </a:p>
          <a:p>
            <a:pPr marL="0" indent="0">
              <a:buNone/>
            </a:pPr>
            <a:r>
              <a:rPr lang="en-GB" sz="2200" b="1" dirty="0"/>
              <a:t>But</a:t>
            </a:r>
          </a:p>
          <a:p>
            <a:r>
              <a:rPr lang="en-GB" sz="1800" dirty="0"/>
              <a:t>Electronic data are different from non-electronic data because they can be readily shared, transferred and manipulated…</a:t>
            </a:r>
          </a:p>
          <a:p>
            <a:endParaRPr lang="en-GB" sz="1800" i="1" dirty="0"/>
          </a:p>
          <a:p>
            <a:r>
              <a:rPr lang="en-GB" sz="1800" dirty="0"/>
              <a:t>It is true that each data point contains knowledge but it is also true that the manipulation and analysis of the data can be defined as </a:t>
            </a:r>
            <a:r>
              <a:rPr lang="en-CA" sz="1800" i="1" dirty="0"/>
              <a:t>creative work undertaken on a systematic basis in order to increase the stock of knowledge, </a:t>
            </a:r>
            <a:r>
              <a:rPr lang="en-CA" sz="1800" b="1" i="1" dirty="0"/>
              <a:t>including knowledge of man, culture and society, and use of this stock of knowledge to devise new applications</a:t>
            </a:r>
            <a:endParaRPr lang="en-GB" sz="1800" i="1" dirty="0"/>
          </a:p>
          <a:p>
            <a:endParaRPr lang="en-GB" sz="1800" dirty="0"/>
          </a:p>
          <a:p>
            <a:endParaRPr lang="en-GB" sz="1800" b="1" i="1" dirty="0"/>
          </a:p>
          <a:p>
            <a:endParaRPr lang="en-CA" sz="1800" b="1" dirty="0"/>
          </a:p>
          <a:p>
            <a:pPr marL="0" indent="0">
              <a:buNone/>
            </a:pPr>
            <a:r>
              <a:rPr lang="en-GB" sz="1800" dirty="0"/>
              <a:t> </a:t>
            </a:r>
            <a:endParaRPr lang="en-CA" sz="1800" dirty="0"/>
          </a:p>
          <a:p>
            <a:pPr marL="457200" lvl="1" indent="0">
              <a:buNone/>
            </a:pPr>
            <a:endParaRPr lang="en-GB" b="0" dirty="0"/>
          </a:p>
          <a:p>
            <a:pPr lvl="1">
              <a:buFont typeface="Wingdings" panose="05000000000000000000" pitchFamily="2" charset="2"/>
              <a:buChar char="Ø"/>
            </a:pPr>
            <a:endParaRPr lang="en-GB" b="0" dirty="0"/>
          </a:p>
          <a:p>
            <a:endParaRPr lang="en-GB" dirty="0"/>
          </a:p>
        </p:txBody>
      </p:sp>
      <p:sp>
        <p:nvSpPr>
          <p:cNvPr id="2" name="Title 1"/>
          <p:cNvSpPr>
            <a:spLocks noGrp="1"/>
          </p:cNvSpPr>
          <p:nvPr>
            <p:ph type="title"/>
          </p:nvPr>
        </p:nvSpPr>
        <p:spPr>
          <a:xfrm>
            <a:off x="107504" y="116632"/>
            <a:ext cx="7783609" cy="591369"/>
          </a:xfrm>
        </p:spPr>
        <p:txBody>
          <a:bodyPr/>
          <a:lstStyle/>
          <a:p>
            <a:r>
              <a:rPr lang="en-CA" sz="2800" dirty="0"/>
              <a:t>What does the SNA say about data(bases)</a:t>
            </a:r>
          </a:p>
        </p:txBody>
      </p:sp>
      <p:sp>
        <p:nvSpPr>
          <p:cNvPr id="3" name="Slide Number Placeholder 2">
            <a:extLst>
              <a:ext uri="{FF2B5EF4-FFF2-40B4-BE49-F238E27FC236}">
                <a16:creationId xmlns:a16="http://schemas.microsoft.com/office/drawing/2014/main" id="{DA7BC0DB-7DD0-4202-8FE0-B44569AAE389}"/>
              </a:ext>
            </a:extLst>
          </p:cNvPr>
          <p:cNvSpPr>
            <a:spLocks noGrp="1"/>
          </p:cNvSpPr>
          <p:nvPr>
            <p:ph type="sldNum" sz="quarter" idx="14"/>
          </p:nvPr>
        </p:nvSpPr>
        <p:spPr/>
        <p:txBody>
          <a:bodyPr/>
          <a:lstStyle/>
          <a:p>
            <a:pPr>
              <a:defRPr/>
            </a:pPr>
            <a:fld id="{72454F38-F393-49BE-8C19-2C14F292B263}" type="slidenum">
              <a:rPr lang="en-CA" altLang="en-US" smtClean="0"/>
              <a:pPr>
                <a:defRPr/>
              </a:pPr>
              <a:t>7</a:t>
            </a:fld>
            <a:endParaRPr lang="en-CA" altLang="en-US"/>
          </a:p>
        </p:txBody>
      </p:sp>
    </p:spTree>
    <p:extLst>
      <p:ext uri="{BB962C8B-B14F-4D97-AF65-F5344CB8AC3E}">
        <p14:creationId xmlns:p14="http://schemas.microsoft.com/office/powerpoint/2010/main" val="379175296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232935" y="1268760"/>
            <a:ext cx="8496944" cy="5035663"/>
          </a:xfrm>
        </p:spPr>
        <p:txBody>
          <a:bodyPr/>
          <a:lstStyle/>
          <a:p>
            <a:pPr marL="0" indent="0">
              <a:buNone/>
            </a:pPr>
            <a:r>
              <a:rPr lang="en-GB" dirty="0"/>
              <a:t>2008 SNA</a:t>
            </a:r>
          </a:p>
          <a:p>
            <a:r>
              <a:rPr lang="en-GB" sz="1800" i="1" dirty="0"/>
              <a:t>10.98 </a:t>
            </a:r>
            <a:r>
              <a:rPr lang="en-CA" sz="1800" dirty="0"/>
              <a:t>Intellectual property products are the result of research, development, investigation or innovation leading to knowledge that the developers can market or use to their own benefit in production because use of the knowledge is restricted by means of legal or other protection. </a:t>
            </a:r>
          </a:p>
          <a:p>
            <a:endParaRPr lang="en-CA" sz="1800" b="0" dirty="0"/>
          </a:p>
          <a:p>
            <a:r>
              <a:rPr lang="en-CA" sz="1800" i="1" dirty="0"/>
              <a:t>10.103</a:t>
            </a:r>
            <a:r>
              <a:rPr lang="en-CA" sz="1800" dirty="0"/>
              <a:t> Research and [experimental] development consists of the value of expenditures on creative work undertaken on a systematic basis in order to increase the stock of knowledge, </a:t>
            </a:r>
            <a:r>
              <a:rPr lang="en-CA" sz="1800" b="1" dirty="0"/>
              <a:t>including knowledge of man, culture and society, and use of this stock of knowledge to devise new applications</a:t>
            </a:r>
            <a:r>
              <a:rPr lang="en-CA" sz="1800" dirty="0"/>
              <a:t>. </a:t>
            </a:r>
          </a:p>
          <a:p>
            <a:endParaRPr lang="en-CA" sz="1800" dirty="0"/>
          </a:p>
          <a:p>
            <a:r>
              <a:rPr lang="en-CA" sz="1800" i="1" dirty="0"/>
              <a:t>10. 103 </a:t>
            </a:r>
            <a:r>
              <a:rPr lang="en-CA" sz="1800" dirty="0"/>
              <a:t>The value of research and development (R&amp;D) should be determined in terms of the economic benefits it is expected to provide in the future…  Unless the market value of the R&amp;D is observed directly, it may, by convention, be valued at the sum of costs, including the cost of unsuccessful R&amp;D.</a:t>
            </a:r>
            <a:endParaRPr lang="en-GB" sz="1800" dirty="0"/>
          </a:p>
          <a:p>
            <a:pPr lvl="1">
              <a:buFont typeface="Wingdings" panose="05000000000000000000" pitchFamily="2" charset="2"/>
              <a:buChar char="Ø"/>
            </a:pPr>
            <a:endParaRPr lang="en-GB" b="0" dirty="0"/>
          </a:p>
          <a:p>
            <a:endParaRPr lang="en-GB" dirty="0"/>
          </a:p>
        </p:txBody>
      </p:sp>
      <p:sp>
        <p:nvSpPr>
          <p:cNvPr id="2" name="Title 1"/>
          <p:cNvSpPr>
            <a:spLocks noGrp="1"/>
          </p:cNvSpPr>
          <p:nvPr>
            <p:ph type="title"/>
          </p:nvPr>
        </p:nvSpPr>
        <p:spPr>
          <a:xfrm>
            <a:off x="107504" y="188640"/>
            <a:ext cx="7783609" cy="866852"/>
          </a:xfrm>
        </p:spPr>
        <p:txBody>
          <a:bodyPr/>
          <a:lstStyle/>
          <a:p>
            <a:r>
              <a:rPr lang="en-CA" sz="2800" dirty="0"/>
              <a:t>Is data / data analytics, data science just another form of research and development</a:t>
            </a:r>
          </a:p>
        </p:txBody>
      </p:sp>
      <p:sp>
        <p:nvSpPr>
          <p:cNvPr id="3" name="Slide Number Placeholder 2">
            <a:extLst>
              <a:ext uri="{FF2B5EF4-FFF2-40B4-BE49-F238E27FC236}">
                <a16:creationId xmlns:a16="http://schemas.microsoft.com/office/drawing/2014/main" id="{EA3ADDF6-8999-4932-862F-3BE736BC3119}"/>
              </a:ext>
            </a:extLst>
          </p:cNvPr>
          <p:cNvSpPr>
            <a:spLocks noGrp="1"/>
          </p:cNvSpPr>
          <p:nvPr>
            <p:ph type="sldNum" sz="quarter" idx="14"/>
          </p:nvPr>
        </p:nvSpPr>
        <p:spPr/>
        <p:txBody>
          <a:bodyPr/>
          <a:lstStyle/>
          <a:p>
            <a:pPr>
              <a:defRPr/>
            </a:pPr>
            <a:fld id="{72454F38-F393-49BE-8C19-2C14F292B263}" type="slidenum">
              <a:rPr lang="en-CA" altLang="en-US" smtClean="0"/>
              <a:pPr>
                <a:defRPr/>
              </a:pPr>
              <a:t>8</a:t>
            </a:fld>
            <a:endParaRPr lang="en-CA" altLang="en-US"/>
          </a:p>
        </p:txBody>
      </p:sp>
    </p:spTree>
    <p:extLst>
      <p:ext uri="{BB962C8B-B14F-4D97-AF65-F5344CB8AC3E}">
        <p14:creationId xmlns:p14="http://schemas.microsoft.com/office/powerpoint/2010/main" val="317943107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90" y="116632"/>
            <a:ext cx="7403870" cy="947870"/>
          </a:xfrm>
        </p:spPr>
        <p:txBody>
          <a:bodyPr>
            <a:normAutofit fontScale="90000"/>
          </a:bodyPr>
          <a:lstStyle/>
          <a:p>
            <a:r>
              <a:rPr lang="en-CA" sz="2800" dirty="0"/>
              <a:t>Evidence: The changing role of data.</a:t>
            </a:r>
            <a:br>
              <a:rPr lang="en-CA" sz="2800" dirty="0"/>
            </a:br>
            <a:r>
              <a:rPr lang="en-CA" sz="2800" dirty="0"/>
              <a:t>Who is driving the tracker?</a:t>
            </a:r>
            <a:br>
              <a:rPr lang="en-CA" sz="2800" dirty="0"/>
            </a:br>
            <a:endParaRPr lang="en-CA" sz="2800" dirty="0"/>
          </a:p>
        </p:txBody>
      </p:sp>
      <p:pic>
        <p:nvPicPr>
          <p:cNvPr id="4" name="Picture 3"/>
          <p:cNvPicPr>
            <a:picLocks noChangeAspect="1"/>
          </p:cNvPicPr>
          <p:nvPr/>
        </p:nvPicPr>
        <p:blipFill>
          <a:blip r:embed="rId3"/>
          <a:stretch>
            <a:fillRect/>
          </a:stretch>
        </p:blipFill>
        <p:spPr>
          <a:xfrm>
            <a:off x="4795216" y="2965844"/>
            <a:ext cx="4159808" cy="2623395"/>
          </a:xfrm>
          <a:prstGeom prst="rect">
            <a:avLst/>
          </a:prstGeom>
        </p:spPr>
      </p:pic>
      <p:sp>
        <p:nvSpPr>
          <p:cNvPr id="3" name="Rectangle 2"/>
          <p:cNvSpPr/>
          <p:nvPr/>
        </p:nvSpPr>
        <p:spPr>
          <a:xfrm>
            <a:off x="187390" y="1234020"/>
            <a:ext cx="7848872" cy="1754326"/>
          </a:xfrm>
          <a:prstGeom prst="rect">
            <a:avLst/>
          </a:prstGeom>
        </p:spPr>
        <p:txBody>
          <a:bodyPr wrap="square">
            <a:spAutoFit/>
          </a:bodyPr>
          <a:lstStyle/>
          <a:p>
            <a:pPr marL="285750" indent="-285750">
              <a:buFont typeface="Wingdings" panose="05000000000000000000" pitchFamily="2" charset="2"/>
              <a:buChar char="Ø"/>
            </a:pPr>
            <a:r>
              <a:rPr lang="en-US" dirty="0">
                <a:solidFill>
                  <a:srgbClr val="555555"/>
                </a:solidFill>
                <a:latin typeface="Open Sans"/>
                <a:ea typeface="Times New Roman" panose="02020603050405020304" pitchFamily="18" charset="0"/>
              </a:rPr>
              <a:t>John Deere uses sensors added to their equipment to help farmers manage their fleet and to decrease downtime of their tractors as well as to save on fuel. The information is combined </a:t>
            </a:r>
            <a:r>
              <a:rPr lang="en-US" b="1" dirty="0">
                <a:solidFill>
                  <a:srgbClr val="555555"/>
                </a:solidFill>
                <a:latin typeface="Open Sans"/>
                <a:ea typeface="Times New Roman" panose="02020603050405020304" pitchFamily="18" charset="0"/>
              </a:rPr>
              <a:t>with historical and real-time </a:t>
            </a:r>
            <a:r>
              <a:rPr lang="en-US" dirty="0">
                <a:solidFill>
                  <a:srgbClr val="555555"/>
                </a:solidFill>
                <a:latin typeface="Open Sans"/>
                <a:ea typeface="Times New Roman" panose="02020603050405020304" pitchFamily="18" charset="0"/>
              </a:rPr>
              <a:t>weather data, soil conditions, crop features and many other data sets. </a:t>
            </a:r>
            <a:endParaRPr lang="en-CA" dirty="0">
              <a:latin typeface="Times New Roman" panose="02020603050405020304" pitchFamily="18" charset="0"/>
              <a:ea typeface="Times New Roman" panose="02020603050405020304" pitchFamily="18" charset="0"/>
            </a:endParaRPr>
          </a:p>
          <a:p>
            <a:pPr marL="285750" indent="-285750">
              <a:buFont typeface="Wingdings" panose="05000000000000000000" pitchFamily="2" charset="2"/>
              <a:buChar char="Ø"/>
            </a:pPr>
            <a:endParaRPr lang="en-US" dirty="0">
              <a:solidFill>
                <a:srgbClr val="555555"/>
              </a:solidFill>
              <a:latin typeface="Open Sans"/>
              <a:ea typeface="Times New Roman" panose="02020603050405020304" pitchFamily="18" charset="0"/>
            </a:endParaRPr>
          </a:p>
        </p:txBody>
      </p:sp>
      <p:sp>
        <p:nvSpPr>
          <p:cNvPr id="5" name="Rectangle 4"/>
          <p:cNvSpPr/>
          <p:nvPr/>
        </p:nvSpPr>
        <p:spPr>
          <a:xfrm>
            <a:off x="202194" y="2492896"/>
            <a:ext cx="4593022" cy="2862322"/>
          </a:xfrm>
          <a:prstGeom prst="rect">
            <a:avLst/>
          </a:prstGeom>
        </p:spPr>
        <p:txBody>
          <a:bodyPr wrap="square">
            <a:spAutoFit/>
          </a:bodyPr>
          <a:lstStyle/>
          <a:p>
            <a:pPr marL="285750" indent="-285750">
              <a:buFont typeface="Wingdings" panose="05000000000000000000" pitchFamily="2" charset="2"/>
              <a:buChar char="Ø"/>
            </a:pPr>
            <a:endParaRPr lang="en-US" dirty="0">
              <a:solidFill>
                <a:srgbClr val="555555"/>
              </a:solidFill>
              <a:latin typeface="Open Sans"/>
              <a:ea typeface="Times New Roman" panose="02020603050405020304" pitchFamily="18" charset="0"/>
            </a:endParaRPr>
          </a:p>
          <a:p>
            <a:pPr marL="285750" indent="-285750">
              <a:buFont typeface="Wingdings" panose="05000000000000000000" pitchFamily="2" charset="2"/>
              <a:buChar char="Ø"/>
            </a:pPr>
            <a:r>
              <a:rPr lang="en-US" dirty="0">
                <a:solidFill>
                  <a:srgbClr val="555555"/>
                </a:solidFill>
                <a:latin typeface="Open Sans"/>
                <a:ea typeface="Times New Roman" panose="02020603050405020304" pitchFamily="18" charset="0"/>
              </a:rPr>
              <a:t>The information is presented in the </a:t>
            </a:r>
            <a:r>
              <a:rPr lang="en-US" b="1" i="1" dirty="0">
                <a:solidFill>
                  <a:srgbClr val="555555"/>
                </a:solidFill>
                <a:latin typeface="Open Sans"/>
                <a:ea typeface="Times New Roman" panose="02020603050405020304" pitchFamily="18" charset="0"/>
              </a:rPr>
              <a:t>MyJohnDeere.com</a:t>
            </a:r>
            <a:r>
              <a:rPr lang="en-US" dirty="0">
                <a:solidFill>
                  <a:srgbClr val="555555"/>
                </a:solidFill>
                <a:latin typeface="Open Sans"/>
                <a:ea typeface="Times New Roman" panose="02020603050405020304" pitchFamily="18" charset="0"/>
              </a:rPr>
              <a:t> platform as well as on the iPad and iPhone app </a:t>
            </a:r>
            <a:r>
              <a:rPr lang="en-US" b="1" i="1" dirty="0">
                <a:solidFill>
                  <a:srgbClr val="555555"/>
                </a:solidFill>
                <a:latin typeface="Open Sans"/>
                <a:ea typeface="Times New Roman" panose="02020603050405020304" pitchFamily="18" charset="0"/>
              </a:rPr>
              <a:t>'Mobile Farm Manager</a:t>
            </a:r>
            <a:r>
              <a:rPr lang="en-US" dirty="0">
                <a:solidFill>
                  <a:srgbClr val="555555"/>
                </a:solidFill>
                <a:latin typeface="Open Sans"/>
                <a:ea typeface="Times New Roman" panose="02020603050405020304" pitchFamily="18" charset="0"/>
              </a:rPr>
              <a:t>' in order to help farmers </a:t>
            </a:r>
            <a:r>
              <a:rPr lang="en-US" b="1" dirty="0">
                <a:solidFill>
                  <a:srgbClr val="555555"/>
                </a:solidFill>
                <a:latin typeface="Open Sans"/>
                <a:ea typeface="Times New Roman" panose="02020603050405020304" pitchFamily="18" charset="0"/>
              </a:rPr>
              <a:t>figure out </a:t>
            </a:r>
            <a:r>
              <a:rPr lang="en-US" dirty="0">
                <a:solidFill>
                  <a:srgbClr val="555555"/>
                </a:solidFill>
                <a:latin typeface="Open Sans"/>
                <a:ea typeface="Times New Roman" panose="02020603050405020304" pitchFamily="18" charset="0"/>
              </a:rPr>
              <a:t>what crops to plant where and when, when and where to plough, where the best return will be made with the crops and even which path to follow when ploughing. </a:t>
            </a:r>
            <a:endParaRPr lang="en-CA"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13C4FDB6-D5EC-45B2-AD46-022FBF1000FD}"/>
              </a:ext>
            </a:extLst>
          </p:cNvPr>
          <p:cNvSpPr/>
          <p:nvPr/>
        </p:nvSpPr>
        <p:spPr>
          <a:xfrm>
            <a:off x="346753" y="5609714"/>
            <a:ext cx="8450494" cy="369332"/>
          </a:xfrm>
          <a:prstGeom prst="rect">
            <a:avLst/>
          </a:prstGeom>
        </p:spPr>
        <p:txBody>
          <a:bodyPr wrap="square">
            <a:spAutoFit/>
          </a:bodyPr>
          <a:lstStyle/>
          <a:p>
            <a:r>
              <a:rPr lang="en-CA" b="1" i="1" dirty="0">
                <a:solidFill>
                  <a:srgbClr val="222222"/>
                </a:solidFill>
              </a:rPr>
              <a:t>MyJohnDeere.com was launched in 2012</a:t>
            </a:r>
            <a:endParaRPr lang="en-CA" b="1" i="1" dirty="0"/>
          </a:p>
        </p:txBody>
      </p:sp>
      <p:sp>
        <p:nvSpPr>
          <p:cNvPr id="7" name="Slide Number Placeholder 6">
            <a:extLst>
              <a:ext uri="{FF2B5EF4-FFF2-40B4-BE49-F238E27FC236}">
                <a16:creationId xmlns:a16="http://schemas.microsoft.com/office/drawing/2014/main" id="{B53C11CE-5F99-4BA1-A4D4-1A04B502D399}"/>
              </a:ext>
            </a:extLst>
          </p:cNvPr>
          <p:cNvSpPr>
            <a:spLocks noGrp="1"/>
          </p:cNvSpPr>
          <p:nvPr>
            <p:ph type="sldNum" sz="quarter" idx="14"/>
          </p:nvPr>
        </p:nvSpPr>
        <p:spPr/>
        <p:txBody>
          <a:bodyPr/>
          <a:lstStyle/>
          <a:p>
            <a:pPr>
              <a:defRPr/>
            </a:pPr>
            <a:fld id="{72454F38-F393-49BE-8C19-2C14F292B263}" type="slidenum">
              <a:rPr lang="en-CA" altLang="en-US" smtClean="0"/>
              <a:pPr>
                <a:defRPr/>
              </a:pPr>
              <a:t>9</a:t>
            </a:fld>
            <a:endParaRPr lang="en-CA" altLang="en-US"/>
          </a:p>
        </p:txBody>
      </p:sp>
    </p:spTree>
    <p:extLst>
      <p:ext uri="{BB962C8B-B14F-4D97-AF65-F5344CB8AC3E}">
        <p14:creationId xmlns:p14="http://schemas.microsoft.com/office/powerpoint/2010/main" val="134097169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ENGAGE" val="{&quot;SavedSwatch&quot;:&quot;-12418859|-7487713|-3590342|-8882056|-11579569|Statistics Canada&quot;,&quot;Id&quot;:&quot;5bf2ba8030424509842e218d&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Theme BEA">
  <a:themeElements>
    <a:clrScheme name="BEA-Colors-2016 1">
      <a:dk1>
        <a:srgbClr val="000000"/>
      </a:dk1>
      <a:lt1>
        <a:srgbClr val="FFFFFF"/>
      </a:lt1>
      <a:dk2>
        <a:srgbClr val="004C97"/>
      </a:dk2>
      <a:lt2>
        <a:srgbClr val="FFE9C3"/>
      </a:lt2>
      <a:accent1>
        <a:srgbClr val="004C97"/>
      </a:accent1>
      <a:accent2>
        <a:srgbClr val="0097A9"/>
      </a:accent2>
      <a:accent3>
        <a:srgbClr val="2DCCD3"/>
      </a:accent3>
      <a:accent4>
        <a:srgbClr val="D86018"/>
      </a:accent4>
      <a:accent5>
        <a:srgbClr val="F2A900"/>
      </a:accent5>
      <a:accent6>
        <a:srgbClr val="9EA2A2"/>
      </a:accent6>
      <a:hlink>
        <a:srgbClr val="6CACE4"/>
      </a:hlink>
      <a:folHlink>
        <a:srgbClr val="B5255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BEA" id="{300A8EB6-27DE-4876-BA9D-7C51BC2B45D7}" vid="{7726CC2F-362F-4B5A-A49C-B0D930FE7FF7}"/>
    </a:ext>
  </a:extLst>
</a:theme>
</file>

<file path=ppt/theme/theme2.xml><?xml version="1.0" encoding="utf-8"?>
<a:theme xmlns:a="http://schemas.openxmlformats.org/drawingml/2006/main" name="1_Theme BEA">
  <a:themeElements>
    <a:clrScheme name="BEA-Colors-2016 1">
      <a:dk1>
        <a:srgbClr val="000000"/>
      </a:dk1>
      <a:lt1>
        <a:srgbClr val="FFFFFF"/>
      </a:lt1>
      <a:dk2>
        <a:srgbClr val="004C97"/>
      </a:dk2>
      <a:lt2>
        <a:srgbClr val="FFE9C3"/>
      </a:lt2>
      <a:accent1>
        <a:srgbClr val="004C97"/>
      </a:accent1>
      <a:accent2>
        <a:srgbClr val="0097A9"/>
      </a:accent2>
      <a:accent3>
        <a:srgbClr val="2DCCD3"/>
      </a:accent3>
      <a:accent4>
        <a:srgbClr val="D86018"/>
      </a:accent4>
      <a:accent5>
        <a:srgbClr val="F2A900"/>
      </a:accent5>
      <a:accent6>
        <a:srgbClr val="9EA2A2"/>
      </a:accent6>
      <a:hlink>
        <a:srgbClr val="6CACE4"/>
      </a:hlink>
      <a:folHlink>
        <a:srgbClr val="B5255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BEA" id="{300A8EB6-27DE-4876-BA9D-7C51BC2B45D7}" vid="{7726CC2F-362F-4B5A-A49C-B0D930FE7FF7}"/>
    </a:ext>
  </a:extLst>
</a:theme>
</file>

<file path=ppt/theme/theme3.xml><?xml version="1.0" encoding="utf-8"?>
<a:theme xmlns:a="http://schemas.openxmlformats.org/drawingml/2006/main" name="Theme BEA StatsCa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BEA StatsCan" id="{F45C0575-6285-4558-AD29-C4B780FAC11D}" vid="{4178347E-50B8-443A-9DB2-ED17CA677A88}"/>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DISS-DIFF-Eng Template</Template>
  <TotalTime>0</TotalTime>
  <Words>1786</Words>
  <Application>Microsoft Office PowerPoint</Application>
  <PresentationFormat>On-screen Show (4:3)</PresentationFormat>
  <Paragraphs>203</Paragraphs>
  <Slides>20</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20</vt:i4>
      </vt:variant>
    </vt:vector>
  </HeadingPairs>
  <TitlesOfParts>
    <vt:vector size="30" baseType="lpstr">
      <vt:lpstr>Arial</vt:lpstr>
      <vt:lpstr>Calibri</vt:lpstr>
      <vt:lpstr>Calibri Light</vt:lpstr>
      <vt:lpstr>Century Gothic</vt:lpstr>
      <vt:lpstr>Open Sans</vt:lpstr>
      <vt:lpstr>Times New Roman</vt:lpstr>
      <vt:lpstr>Wingdings</vt:lpstr>
      <vt:lpstr>Theme BEA</vt:lpstr>
      <vt:lpstr>1_Theme BEA</vt:lpstr>
      <vt:lpstr>Theme BEA StatsCan</vt:lpstr>
      <vt:lpstr>Towards a measurement framework for data</vt:lpstr>
      <vt:lpstr>A worrisome quote from the Governor of the Bank of Canada</vt:lpstr>
      <vt:lpstr>A few worrisome graphs from the Canadian perspective - Investment in Intangibles</vt:lpstr>
      <vt:lpstr>A few worrisome graphs from the Canadian perspective - Investment in Intangibles</vt:lpstr>
      <vt:lpstr>What does the SNA say about data(bases)</vt:lpstr>
      <vt:lpstr>What does the SNA say about data(bases)</vt:lpstr>
      <vt:lpstr>What does the SNA say about data(bases)</vt:lpstr>
      <vt:lpstr>Is data / data analytics, data science just another form of research and development</vt:lpstr>
      <vt:lpstr>Evidence: The changing role of data. Who is driving the tracker? </vt:lpstr>
      <vt:lpstr>Given the changing nature of data an enhanced measurement framework is required.</vt:lpstr>
      <vt:lpstr>Some Early Thinking Considerations for Data:  Data Pyramid</vt:lpstr>
      <vt:lpstr>Some Early Thinking Considerations for Data</vt:lpstr>
      <vt:lpstr>Some Early Thinking Ownership of Data:  Non-Rival Features</vt:lpstr>
      <vt:lpstr>Some Early Thinking Ownership of Data:  Blockchain</vt:lpstr>
      <vt:lpstr>Some Early Thinking Data Value Chain</vt:lpstr>
      <vt:lpstr>Some Early Thinking Valuation</vt:lpstr>
      <vt:lpstr>Some Early Evidence Financials for FATWINs and MAGAs</vt:lpstr>
      <vt:lpstr>Some Early Thinking Preliminary Insights</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2018-09-18T13:13:13Z</dcterms:created>
  <dcterms:modified xsi:type="dcterms:W3CDTF">2018-11-21T15:31:23Z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