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1" r:id="rId2"/>
    <p:sldId id="313" r:id="rId3"/>
    <p:sldId id="314" r:id="rId4"/>
    <p:sldId id="305" r:id="rId5"/>
    <p:sldId id="316" r:id="rId6"/>
    <p:sldId id="315" r:id="rId7"/>
    <p:sldId id="317" r:id="rId8"/>
    <p:sldId id="318" r:id="rId9"/>
    <p:sldId id="320" r:id="rId10"/>
    <p:sldId id="319" r:id="rId11"/>
    <p:sldId id="321" r:id="rId12"/>
    <p:sldId id="263" r:id="rId13"/>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76"/>
    <a:srgbClr val="0F5494"/>
    <a:srgbClr val="FFD624"/>
    <a:srgbClr val="3166CF"/>
    <a:srgbClr val="3E6FD2"/>
    <a:srgbClr val="2D5EC1"/>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618" autoAdjust="0"/>
    <p:restoredTop sz="85989" autoAdjust="0"/>
  </p:normalViewPr>
  <p:slideViewPr>
    <p:cSldViewPr showGuides="1">
      <p:cViewPr varScale="1">
        <p:scale>
          <a:sx n="91" d="100"/>
          <a:sy n="91" d="100"/>
        </p:scale>
        <p:origin x="984" y="6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2" d="100"/>
          <a:sy n="62" d="100"/>
        </p:scale>
        <p:origin x="-2850" y="-7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263816"/>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776866" y="9263816"/>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019AE9C2-957E-4966-9576-B839B0C0128F}" type="slidenum">
              <a:rPr lang="en-GB"/>
              <a:pPr>
                <a:defRPr/>
              </a:pPr>
              <a:t>‹#›</a:t>
            </a:fld>
            <a:endParaRPr lang="en-GB"/>
          </a:p>
        </p:txBody>
      </p:sp>
    </p:spTree>
    <p:extLst>
      <p:ext uri="{BB962C8B-B14F-4D97-AF65-F5344CB8AC3E}">
        <p14:creationId xmlns:p14="http://schemas.microsoft.com/office/powerpoint/2010/main" val="4222145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66597" y="4632688"/>
            <a:ext cx="5335894" cy="4389354"/>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63816"/>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776866" y="9263816"/>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EC6EE333-4375-46A0-8D7E-4185E8642999}" type="slidenum">
              <a:rPr lang="en-GB"/>
              <a:pPr>
                <a:defRPr/>
              </a:pPr>
              <a:t>‹#›</a:t>
            </a:fld>
            <a:endParaRPr lang="en-GB"/>
          </a:p>
        </p:txBody>
      </p:sp>
    </p:spTree>
    <p:extLst>
      <p:ext uri="{BB962C8B-B14F-4D97-AF65-F5344CB8AC3E}">
        <p14:creationId xmlns:p14="http://schemas.microsoft.com/office/powerpoint/2010/main" val="361350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1</a:t>
            </a:fld>
            <a:endParaRPr lang="en-GB"/>
          </a:p>
        </p:txBody>
      </p:sp>
    </p:spTree>
    <p:extLst>
      <p:ext uri="{BB962C8B-B14F-4D97-AF65-F5344CB8AC3E}">
        <p14:creationId xmlns:p14="http://schemas.microsoft.com/office/powerpoint/2010/main" val="173563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r>
              <a:rPr lang="de-DE" dirty="0" err="1"/>
              <a:t>Examples</a:t>
            </a:r>
            <a:r>
              <a:rPr lang="de-DE" dirty="0"/>
              <a:t>: </a:t>
            </a:r>
          </a:p>
          <a:p>
            <a:pPr marL="622929" lvl="1" indent="-169890">
              <a:buFont typeface="Arial" panose="020B0604020202020204" pitchFamily="34" charset="0"/>
              <a:buChar char="•"/>
            </a:pPr>
            <a:r>
              <a:rPr lang="de-DE" dirty="0"/>
              <a:t>Online </a:t>
            </a:r>
            <a:r>
              <a:rPr lang="de-DE" dirty="0" err="1"/>
              <a:t>shops</a:t>
            </a:r>
            <a:r>
              <a:rPr lang="de-DE" baseline="0" dirty="0"/>
              <a:t> </a:t>
            </a:r>
            <a:r>
              <a:rPr lang="de-DE" baseline="0" dirty="0" err="1"/>
              <a:t>vs</a:t>
            </a:r>
            <a:r>
              <a:rPr lang="de-DE" baseline="0" dirty="0"/>
              <a:t> </a:t>
            </a:r>
            <a:r>
              <a:rPr lang="de-DE" baseline="0" dirty="0" err="1"/>
              <a:t>physical</a:t>
            </a:r>
            <a:r>
              <a:rPr lang="de-DE" baseline="0" dirty="0"/>
              <a:t> </a:t>
            </a:r>
            <a:r>
              <a:rPr lang="de-DE" baseline="0" dirty="0" err="1"/>
              <a:t>shops</a:t>
            </a:r>
            <a:r>
              <a:rPr lang="de-DE" baseline="0" dirty="0"/>
              <a:t>	</a:t>
            </a:r>
          </a:p>
          <a:p>
            <a:pPr marL="622929" lvl="1" indent="-169890">
              <a:buFont typeface="Arial" panose="020B0604020202020204" pitchFamily="34" charset="0"/>
              <a:buChar char="•"/>
            </a:pPr>
            <a:r>
              <a:rPr lang="de-DE" baseline="0" dirty="0"/>
              <a:t>Airline </a:t>
            </a:r>
            <a:r>
              <a:rPr lang="de-DE" baseline="0" dirty="0" err="1"/>
              <a:t>tickets</a:t>
            </a:r>
            <a:r>
              <a:rPr lang="de-DE" baseline="0" dirty="0"/>
              <a:t>, </a:t>
            </a:r>
            <a:r>
              <a:rPr lang="de-DE" baseline="0" dirty="0" err="1"/>
              <a:t>banking</a:t>
            </a:r>
            <a:r>
              <a:rPr lang="de-DE" baseline="0" dirty="0"/>
              <a:t> </a:t>
            </a:r>
            <a:r>
              <a:rPr lang="de-DE" baseline="0" dirty="0" err="1"/>
              <a:t>services</a:t>
            </a:r>
            <a:r>
              <a:rPr lang="de-DE" baseline="0" dirty="0"/>
              <a:t>, Uber </a:t>
            </a:r>
            <a:r>
              <a:rPr lang="de-DE" baseline="0" dirty="0" err="1"/>
              <a:t>taxi</a:t>
            </a:r>
            <a:r>
              <a:rPr lang="de-DE" baseline="0" dirty="0"/>
              <a:t> </a:t>
            </a:r>
            <a:r>
              <a:rPr lang="de-DE" baseline="0" dirty="0" err="1"/>
              <a:t>service</a:t>
            </a:r>
            <a:r>
              <a:rPr lang="de-DE" baseline="0" dirty="0"/>
              <a:t> </a:t>
            </a:r>
          </a:p>
          <a:p>
            <a:pPr marL="169890" indent="-169890">
              <a:buFont typeface="Arial" panose="020B0604020202020204" pitchFamily="34" charset="0"/>
              <a:buChar char="•"/>
            </a:pPr>
            <a:r>
              <a:rPr lang="de-DE" dirty="0"/>
              <a:t>„</a:t>
            </a:r>
            <a:r>
              <a:rPr lang="de-DE" dirty="0" err="1"/>
              <a:t>free</a:t>
            </a:r>
            <a:r>
              <a:rPr lang="de-DE" dirty="0"/>
              <a:t>“ </a:t>
            </a:r>
            <a:r>
              <a:rPr lang="de-DE" dirty="0" err="1"/>
              <a:t>services</a:t>
            </a:r>
            <a:r>
              <a:rPr lang="de-DE" dirty="0"/>
              <a:t> </a:t>
            </a:r>
            <a:r>
              <a:rPr lang="de-DE" dirty="0" err="1"/>
              <a:t>have</a:t>
            </a:r>
            <a:r>
              <a:rPr lang="de-DE" dirty="0"/>
              <a:t> not </a:t>
            </a:r>
            <a:r>
              <a:rPr lang="de-DE" dirty="0" err="1"/>
              <a:t>been</a:t>
            </a:r>
            <a:r>
              <a:rPr lang="de-DE" dirty="0"/>
              <a:t> dealt </a:t>
            </a:r>
            <a:r>
              <a:rPr lang="de-DE" dirty="0" err="1"/>
              <a:t>with</a:t>
            </a:r>
            <a:r>
              <a:rPr lang="de-DE" dirty="0"/>
              <a:t> </a:t>
            </a:r>
            <a:r>
              <a:rPr lang="de-DE" dirty="0" err="1"/>
              <a:t>by</a:t>
            </a:r>
            <a:r>
              <a:rPr lang="de-DE" dirty="0"/>
              <a:t> </a:t>
            </a:r>
            <a:r>
              <a:rPr lang="de-DE" dirty="0" err="1"/>
              <a:t>the</a:t>
            </a:r>
            <a:r>
              <a:rPr lang="de-DE" dirty="0"/>
              <a:t> TF </a:t>
            </a:r>
            <a:endParaRPr lang="en-GB" dirty="0"/>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10</a:t>
            </a:fld>
            <a:endParaRPr lang="en-GB"/>
          </a:p>
        </p:txBody>
      </p:sp>
    </p:spTree>
    <p:extLst>
      <p:ext uri="{BB962C8B-B14F-4D97-AF65-F5344CB8AC3E}">
        <p14:creationId xmlns:p14="http://schemas.microsoft.com/office/powerpoint/2010/main" val="390335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11</a:t>
            </a:fld>
            <a:endParaRPr lang="en-GB"/>
          </a:p>
        </p:txBody>
      </p:sp>
    </p:spTree>
    <p:extLst>
      <p:ext uri="{BB962C8B-B14F-4D97-AF65-F5344CB8AC3E}">
        <p14:creationId xmlns:p14="http://schemas.microsoft.com/office/powerpoint/2010/main" val="330056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12</a:t>
            </a:fld>
            <a:endParaRPr lang="en-GB"/>
          </a:p>
        </p:txBody>
      </p:sp>
    </p:spTree>
    <p:extLst>
      <p:ext uri="{BB962C8B-B14F-4D97-AF65-F5344CB8AC3E}">
        <p14:creationId xmlns:p14="http://schemas.microsoft.com/office/powerpoint/2010/main" val="129519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r>
              <a:rPr lang="de-DE" dirty="0"/>
              <a:t>TF Mandate </a:t>
            </a:r>
            <a:r>
              <a:rPr lang="de-DE" dirty="0" err="1"/>
              <a:t>from</a:t>
            </a:r>
            <a:r>
              <a:rPr lang="de-DE" dirty="0"/>
              <a:t> September 2016</a:t>
            </a:r>
          </a:p>
          <a:p>
            <a:pPr marL="169890" indent="-169890">
              <a:buFont typeface="Arial" panose="020B0604020202020204" pitchFamily="34" charset="0"/>
              <a:buChar char="•"/>
            </a:pPr>
            <a:r>
              <a:rPr lang="en-GB" dirty="0"/>
              <a:t>4 meetings: Jan, Jun and Oct 2017, Feb 2018</a:t>
            </a:r>
          </a:p>
          <a:p>
            <a:pPr marL="169890" indent="-169890">
              <a:buFont typeface="Arial" panose="020B0604020202020204" pitchFamily="34" charset="0"/>
              <a:buChar char="•"/>
            </a:pPr>
            <a:r>
              <a:rPr lang="de-DE" dirty="0" err="1"/>
              <a:t>One</a:t>
            </a:r>
            <a:r>
              <a:rPr lang="de-DE" dirty="0"/>
              <a:t> </a:t>
            </a:r>
            <a:r>
              <a:rPr lang="de-DE" dirty="0" err="1"/>
              <a:t>good</a:t>
            </a:r>
            <a:r>
              <a:rPr lang="de-DE" dirty="0"/>
              <a:t> </a:t>
            </a:r>
            <a:r>
              <a:rPr lang="de-DE" dirty="0" err="1"/>
              <a:t>example</a:t>
            </a:r>
            <a:r>
              <a:rPr lang="de-DE" dirty="0"/>
              <a:t> </a:t>
            </a:r>
            <a:r>
              <a:rPr lang="de-DE" dirty="0" err="1"/>
              <a:t>of</a:t>
            </a:r>
            <a:r>
              <a:rPr lang="de-DE" dirty="0"/>
              <a:t> TF </a:t>
            </a:r>
            <a:r>
              <a:rPr lang="de-DE" dirty="0" err="1"/>
              <a:t>work</a:t>
            </a:r>
            <a:r>
              <a:rPr lang="de-DE" dirty="0"/>
              <a:t>: </a:t>
            </a:r>
            <a:r>
              <a:rPr lang="de-DE" dirty="0" err="1"/>
              <a:t>next</a:t>
            </a:r>
            <a:r>
              <a:rPr lang="de-DE" dirty="0"/>
              <a:t> item on </a:t>
            </a:r>
            <a:r>
              <a:rPr lang="de-DE" dirty="0" err="1"/>
              <a:t>the</a:t>
            </a:r>
            <a:r>
              <a:rPr lang="de-DE" dirty="0"/>
              <a:t> </a:t>
            </a:r>
            <a:r>
              <a:rPr lang="de-DE" dirty="0" err="1"/>
              <a:t>agenda</a:t>
            </a:r>
            <a:r>
              <a:rPr lang="de-DE" dirty="0"/>
              <a:t>; </a:t>
            </a:r>
            <a:r>
              <a:rPr lang="de-DE" dirty="0" err="1"/>
              <a:t>ppt</a:t>
            </a:r>
            <a:r>
              <a:rPr lang="de-DE" dirty="0"/>
              <a:t> </a:t>
            </a:r>
            <a:r>
              <a:rPr lang="de-DE" dirty="0" err="1"/>
              <a:t>by</a:t>
            </a:r>
            <a:r>
              <a:rPr lang="de-DE" dirty="0"/>
              <a:t> </a:t>
            </a:r>
            <a:r>
              <a:rPr lang="de-DE" dirty="0" err="1"/>
              <a:t>Statistics</a:t>
            </a:r>
            <a:r>
              <a:rPr lang="de-DE" dirty="0"/>
              <a:t> </a:t>
            </a:r>
            <a:r>
              <a:rPr lang="de-DE" dirty="0" err="1"/>
              <a:t>Denmark</a:t>
            </a:r>
            <a:r>
              <a:rPr lang="de-DE" dirty="0"/>
              <a:t>: </a:t>
            </a:r>
            <a:r>
              <a:rPr lang="de-DE" dirty="0" err="1"/>
              <a:t>Qualtity</a:t>
            </a:r>
            <a:r>
              <a:rPr lang="de-DE" dirty="0"/>
              <a:t> </a:t>
            </a:r>
            <a:r>
              <a:rPr lang="de-DE" dirty="0" err="1"/>
              <a:t>Adjustment</a:t>
            </a:r>
            <a:r>
              <a:rPr lang="de-DE" baseline="0" dirty="0"/>
              <a:t> </a:t>
            </a:r>
            <a:r>
              <a:rPr lang="de-DE" baseline="0" dirty="0" err="1"/>
              <a:t>of</a:t>
            </a:r>
            <a:r>
              <a:rPr lang="de-DE" baseline="0" dirty="0"/>
              <a:t> Hospital Services; </a:t>
            </a:r>
          </a:p>
          <a:p>
            <a:pPr marL="169890" indent="-169890">
              <a:buFont typeface="Arial" panose="020B0604020202020204" pitchFamily="34" charset="0"/>
              <a:buChar char="•"/>
            </a:pPr>
            <a:r>
              <a:rPr lang="de-DE" baseline="0" dirty="0"/>
              <a:t>… </a:t>
            </a:r>
            <a:r>
              <a:rPr lang="de-DE" baseline="0" dirty="0" err="1"/>
              <a:t>more</a:t>
            </a:r>
            <a:r>
              <a:rPr lang="de-DE" baseline="0" dirty="0"/>
              <a:t> like </a:t>
            </a:r>
            <a:r>
              <a:rPr lang="de-DE" baseline="0" dirty="0" err="1"/>
              <a:t>this</a:t>
            </a:r>
            <a:r>
              <a:rPr lang="de-DE" baseline="0" dirty="0"/>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95898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3</a:t>
            </a:fld>
            <a:endParaRPr lang="en-GB"/>
          </a:p>
        </p:txBody>
      </p:sp>
    </p:spTree>
    <p:extLst>
      <p:ext uri="{BB962C8B-B14F-4D97-AF65-F5344CB8AC3E}">
        <p14:creationId xmlns:p14="http://schemas.microsoft.com/office/powerpoint/2010/main" val="388302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4</a:t>
            </a:fld>
            <a:endParaRPr lang="en-GB"/>
          </a:p>
        </p:txBody>
      </p:sp>
    </p:spTree>
    <p:extLst>
      <p:ext uri="{BB962C8B-B14F-4D97-AF65-F5344CB8AC3E}">
        <p14:creationId xmlns:p14="http://schemas.microsoft.com/office/powerpoint/2010/main" val="389894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5</a:t>
            </a:fld>
            <a:endParaRPr lang="en-GB"/>
          </a:p>
        </p:txBody>
      </p:sp>
    </p:spTree>
    <p:extLst>
      <p:ext uri="{BB962C8B-B14F-4D97-AF65-F5344CB8AC3E}">
        <p14:creationId xmlns:p14="http://schemas.microsoft.com/office/powerpoint/2010/main" val="6894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sz="1200" dirty="0">
                <a:solidFill>
                  <a:srgbClr val="0F5494"/>
                </a:solidFill>
              </a:rPr>
              <a:t>providing content (…</a:t>
            </a:r>
            <a:r>
              <a:rPr lang="en-GB" sz="1200" dirty="0"/>
              <a:t>constantly receiving the requested data) </a:t>
            </a:r>
          </a:p>
          <a:p>
            <a:pPr>
              <a:buFontTx/>
              <a:buChar char="•"/>
            </a:pPr>
            <a:r>
              <a:rPr lang="en-GB" sz="1200" dirty="0"/>
              <a:t>most relevant for motion picture, video, television programmes, music, audio content, and software</a:t>
            </a:r>
          </a:p>
          <a:p>
            <a:pPr defTabSz="906079">
              <a:buFontTx/>
              <a:buChar char="•"/>
              <a:defRPr/>
            </a:pPr>
            <a:r>
              <a:rPr lang="en-GB" sz="1200" dirty="0">
                <a:solidFill>
                  <a:srgbClr val="0F5494"/>
                </a:solidFill>
              </a:rPr>
              <a:t>Classification is difficult: not separately identified in NACE or COICOP, but improvement with revised COICOP </a:t>
            </a:r>
          </a:p>
          <a:p>
            <a:pPr>
              <a:buFontTx/>
              <a:buNone/>
            </a:pPr>
            <a:endParaRPr lang="en-GB" sz="1200" dirty="0"/>
          </a:p>
          <a:p>
            <a:r>
              <a:rPr lang="en-GB" sz="1200" dirty="0">
                <a:solidFill>
                  <a:srgbClr val="0F5494"/>
                </a:solidFill>
              </a:rPr>
              <a:t>Deflation</a:t>
            </a:r>
          </a:p>
          <a:p>
            <a:pPr lvl="1"/>
            <a:r>
              <a:rPr lang="en-GB" sz="1200" dirty="0">
                <a:solidFill>
                  <a:srgbClr val="0F5494"/>
                </a:solidFill>
              </a:rPr>
              <a:t>A-method: deflate the current price output data at CPA class 4-digit level with suitable SPPIs</a:t>
            </a:r>
          </a:p>
          <a:p>
            <a:pPr lvl="1"/>
            <a:r>
              <a:rPr lang="en-GB" sz="1200" dirty="0">
                <a:solidFill>
                  <a:srgbClr val="0F5494"/>
                </a:solidFill>
              </a:rPr>
              <a:t>good alternative: suitable CPIs, adjusted to basic prices</a:t>
            </a:r>
          </a:p>
          <a:p>
            <a:pPr lvl="1"/>
            <a:r>
              <a:rPr lang="en-GB" sz="1200" dirty="0"/>
              <a:t>CPI could also serve as a good proxy for the price development in the B2B relation (to be tested)</a:t>
            </a:r>
          </a:p>
          <a:p>
            <a:pPr lvl="1"/>
            <a:r>
              <a:rPr lang="en-GB" sz="1200" dirty="0"/>
              <a:t>Quality changes are difficult </a:t>
            </a:r>
            <a:r>
              <a:rPr lang="en-GB" sz="1200" dirty="0">
                <a:sym typeface="Wingdings" panose="05000000000000000000" pitchFamily="2" charset="2"/>
              </a:rPr>
              <a:t> price statistics</a:t>
            </a:r>
          </a:p>
          <a:p>
            <a:endParaRPr lang="en-GB" sz="1200" dirty="0"/>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6</a:t>
            </a:fld>
            <a:endParaRPr lang="en-GB"/>
          </a:p>
        </p:txBody>
      </p:sp>
    </p:spTree>
    <p:extLst>
      <p:ext uri="{BB962C8B-B14F-4D97-AF65-F5344CB8AC3E}">
        <p14:creationId xmlns:p14="http://schemas.microsoft.com/office/powerpoint/2010/main" val="340975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types of cloud computing can be distinguished:</a:t>
            </a:r>
          </a:p>
          <a:p>
            <a:pPr marL="169890" indent="-169890">
              <a:buFont typeface="Arial" panose="020B0604020202020204" pitchFamily="34" charset="0"/>
              <a:buChar char="•"/>
            </a:pPr>
            <a:r>
              <a:rPr lang="en-GB" dirty="0"/>
              <a:t>SaaS: software-as-a-service (email, applications for end users), e.g. Office 365;</a:t>
            </a:r>
          </a:p>
          <a:p>
            <a:pPr marL="169890" indent="-169890">
              <a:buFont typeface="Arial" panose="020B0604020202020204" pitchFamily="34" charset="0"/>
              <a:buChar char="•"/>
            </a:pPr>
            <a:r>
              <a:rPr lang="en-GB" dirty="0"/>
              <a:t>PaaS: platform-as-a-service (operating systems, application development, web servers), e.g. Google App Engine which allows users to build web and mobile applications; and </a:t>
            </a:r>
          </a:p>
          <a:p>
            <a:pPr marL="169890" indent="-169890">
              <a:buFont typeface="Arial" panose="020B0604020202020204" pitchFamily="34" charset="0"/>
              <a:buChar char="•"/>
            </a:pPr>
            <a:r>
              <a:rPr lang="en-GB" dirty="0"/>
              <a:t>IaaS: infrastructure-as-a-service (servers, networking, system management).</a:t>
            </a:r>
          </a:p>
          <a:p>
            <a:pPr defTabSz="906079">
              <a:defRPr/>
            </a:pPr>
            <a:r>
              <a:rPr lang="en-GB" dirty="0"/>
              <a:t>Classification: In NACE 63.11 but not separately</a:t>
            </a:r>
            <a:r>
              <a:rPr lang="en-GB" baseline="0" dirty="0"/>
              <a:t> identified, chance of improvement with new COICOP</a:t>
            </a:r>
          </a:p>
          <a:p>
            <a:pPr lvl="0"/>
            <a:endParaRPr lang="en-GB" dirty="0"/>
          </a:p>
          <a:p>
            <a:endParaRPr lang="en-GB" dirty="0"/>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7</a:t>
            </a:fld>
            <a:endParaRPr lang="en-GB"/>
          </a:p>
        </p:txBody>
      </p:sp>
    </p:spTree>
    <p:extLst>
      <p:ext uri="{BB962C8B-B14F-4D97-AF65-F5344CB8AC3E}">
        <p14:creationId xmlns:p14="http://schemas.microsoft.com/office/powerpoint/2010/main" val="377035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CPIs are available (recommendation for bundles), follow standard contract (call plan) for bundles </a:t>
            </a:r>
          </a:p>
          <a:p>
            <a:r>
              <a:rPr lang="en-GB" dirty="0"/>
              <a:t>SPPIs only at division level; more details at MS level? </a:t>
            </a:r>
          </a:p>
          <a:p>
            <a:r>
              <a:rPr lang="en-GB" dirty="0"/>
              <a:t>Quality changes remain a challenge</a:t>
            </a:r>
          </a:p>
          <a:p>
            <a:endParaRPr lang="en-GB" dirty="0"/>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8</a:t>
            </a:fld>
            <a:endParaRPr lang="en-GB"/>
          </a:p>
        </p:txBody>
      </p:sp>
    </p:spTree>
    <p:extLst>
      <p:ext uri="{BB962C8B-B14F-4D97-AF65-F5344CB8AC3E}">
        <p14:creationId xmlns:p14="http://schemas.microsoft.com/office/powerpoint/2010/main" val="271555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6EE333-4375-46A0-8D7E-4185E8642999}" type="slidenum">
              <a:rPr lang="en-GB" smtClean="0"/>
              <a:pPr>
                <a:defRPr/>
              </a:pPr>
              <a:t>9</a:t>
            </a:fld>
            <a:endParaRPr lang="en-GB"/>
          </a:p>
        </p:txBody>
      </p:sp>
    </p:spTree>
    <p:extLst>
      <p:ext uri="{BB962C8B-B14F-4D97-AF65-F5344CB8AC3E}">
        <p14:creationId xmlns:p14="http://schemas.microsoft.com/office/powerpoint/2010/main" val="151226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i="1" dirty="0">
                <a:solidFill>
                  <a:schemeClr val="bg1">
                    <a:lumMod val="95000"/>
                  </a:schemeClr>
                </a:solidFill>
              </a:rPr>
              <a:t>Eurostat</a:t>
            </a: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2E463619-65F9-45C4-AF25-8FF1A9A2EFA0}" type="slidenum">
              <a:rPr lang="en-GB"/>
              <a:pPr>
                <a:defRPr/>
              </a:pPr>
              <a:t>‹#›</a:t>
            </a:fld>
            <a:endParaRPr lang="en-GB" dirty="0"/>
          </a:p>
        </p:txBody>
      </p:sp>
    </p:spTree>
    <p:extLst>
      <p:ext uri="{BB962C8B-B14F-4D97-AF65-F5344CB8AC3E}">
        <p14:creationId xmlns:p14="http://schemas.microsoft.com/office/powerpoint/2010/main" val="54448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8BF8726E-3E1E-4DC5-8626-D7C557F529DB}" type="slidenum">
              <a:rPr lang="en-GB"/>
              <a:pPr>
                <a:defRPr/>
              </a:pPr>
              <a:t>‹#›</a:t>
            </a:fld>
            <a:endParaRPr lang="en-GB" dirty="0"/>
          </a:p>
        </p:txBody>
      </p:sp>
    </p:spTree>
    <p:extLst>
      <p:ext uri="{BB962C8B-B14F-4D97-AF65-F5344CB8AC3E}">
        <p14:creationId xmlns:p14="http://schemas.microsoft.com/office/powerpoint/2010/main" val="27756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A20A19D2-198C-46A9-8933-A564E99A271F}" type="slidenum">
              <a:rPr lang="en-GB"/>
              <a:pPr>
                <a:defRPr/>
              </a:pPr>
              <a:t>‹#›</a:t>
            </a:fld>
            <a:endParaRPr lang="en-GB" dirty="0"/>
          </a:p>
        </p:txBody>
      </p:sp>
    </p:spTree>
    <p:extLst>
      <p:ext uri="{BB962C8B-B14F-4D97-AF65-F5344CB8AC3E}">
        <p14:creationId xmlns:p14="http://schemas.microsoft.com/office/powerpoint/2010/main" val="1243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124744"/>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132856"/>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393155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56B85E45-23BC-468C-9535-994D0B90F7A4}" type="slidenum">
              <a:rPr lang="en-GB"/>
              <a:pPr>
                <a:defRPr/>
              </a:pPr>
              <a:t>‹#›</a:t>
            </a:fld>
            <a:endParaRPr lang="en-GB" dirty="0"/>
          </a:p>
        </p:txBody>
      </p:sp>
    </p:spTree>
    <p:extLst>
      <p:ext uri="{BB962C8B-B14F-4D97-AF65-F5344CB8AC3E}">
        <p14:creationId xmlns:p14="http://schemas.microsoft.com/office/powerpoint/2010/main" val="420123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B69C6614-AAF8-4FED-9D22-5E1345D7BC4D}" type="slidenum">
              <a:rPr lang="en-GB"/>
              <a:pPr>
                <a:defRPr/>
              </a:pPr>
              <a:t>‹#›</a:t>
            </a:fld>
            <a:endParaRPr lang="en-GB" dirty="0"/>
          </a:p>
        </p:txBody>
      </p:sp>
    </p:spTree>
    <p:extLst>
      <p:ext uri="{BB962C8B-B14F-4D97-AF65-F5344CB8AC3E}">
        <p14:creationId xmlns:p14="http://schemas.microsoft.com/office/powerpoint/2010/main" val="379966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7A1D0364-FEF8-4A4F-A933-65BC32458990}" type="slidenum">
              <a:rPr lang="en-GB"/>
              <a:pPr>
                <a:defRPr/>
              </a:pPr>
              <a:t>‹#›</a:t>
            </a:fld>
            <a:endParaRPr lang="en-GB" dirty="0"/>
          </a:p>
        </p:txBody>
      </p:sp>
    </p:spTree>
    <p:extLst>
      <p:ext uri="{BB962C8B-B14F-4D97-AF65-F5344CB8AC3E}">
        <p14:creationId xmlns:p14="http://schemas.microsoft.com/office/powerpoint/2010/main" val="354821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4"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5" name="Rectangle 6"/>
          <p:cNvSpPr>
            <a:spLocks noGrp="1" noChangeArrowheads="1"/>
          </p:cNvSpPr>
          <p:nvPr>
            <p:ph type="sldNum" sz="quarter" idx="12"/>
          </p:nvPr>
        </p:nvSpPr>
        <p:spPr/>
        <p:txBody>
          <a:bodyPr/>
          <a:lstStyle>
            <a:lvl1pPr>
              <a:defRPr smtClean="0">
                <a:solidFill>
                  <a:srgbClr val="133176"/>
                </a:solidFill>
              </a:defRPr>
            </a:lvl1pPr>
          </a:lstStyle>
          <a:p>
            <a:pPr>
              <a:defRPr/>
            </a:pPr>
            <a:fld id="{4AF57362-426B-4D31-A60F-1C5B8DF7F894}" type="slidenum">
              <a:rPr lang="en-GB"/>
              <a:pPr>
                <a:defRPr/>
              </a:pPr>
              <a:t>‹#›</a:t>
            </a:fld>
            <a:endParaRPr lang="en-GB" dirty="0"/>
          </a:p>
        </p:txBody>
      </p:sp>
    </p:spTree>
    <p:extLst>
      <p:ext uri="{BB962C8B-B14F-4D97-AF65-F5344CB8AC3E}">
        <p14:creationId xmlns:p14="http://schemas.microsoft.com/office/powerpoint/2010/main" val="35998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3"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4" name="Rectangle 6"/>
          <p:cNvSpPr>
            <a:spLocks noGrp="1" noChangeArrowheads="1"/>
          </p:cNvSpPr>
          <p:nvPr>
            <p:ph type="sldNum" sz="quarter" idx="12"/>
          </p:nvPr>
        </p:nvSpPr>
        <p:spPr/>
        <p:txBody>
          <a:bodyPr/>
          <a:lstStyle>
            <a:lvl1pPr>
              <a:defRPr smtClean="0">
                <a:solidFill>
                  <a:srgbClr val="133176"/>
                </a:solidFill>
              </a:defRPr>
            </a:lvl1pPr>
          </a:lstStyle>
          <a:p>
            <a:pPr>
              <a:defRPr/>
            </a:pPr>
            <a:fld id="{E61EAB17-2512-46E7-AA88-D53CCF2DCA92}" type="slidenum">
              <a:rPr lang="en-GB"/>
              <a:pPr>
                <a:defRPr/>
              </a:pPr>
              <a:t>‹#›</a:t>
            </a:fld>
            <a:endParaRPr lang="en-GB" dirty="0"/>
          </a:p>
        </p:txBody>
      </p:sp>
    </p:spTree>
    <p:extLst>
      <p:ext uri="{BB962C8B-B14F-4D97-AF65-F5344CB8AC3E}">
        <p14:creationId xmlns:p14="http://schemas.microsoft.com/office/powerpoint/2010/main" val="572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B1195FAD-6DC1-4042-9A95-4AEBA220113E}" type="slidenum">
              <a:rPr lang="en-GB"/>
              <a:pPr>
                <a:defRPr/>
              </a:pPr>
              <a:t>‹#›</a:t>
            </a:fld>
            <a:endParaRPr lang="en-GB" dirty="0"/>
          </a:p>
        </p:txBody>
      </p:sp>
    </p:spTree>
    <p:extLst>
      <p:ext uri="{BB962C8B-B14F-4D97-AF65-F5344CB8AC3E}">
        <p14:creationId xmlns:p14="http://schemas.microsoft.com/office/powerpoint/2010/main" val="114983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ACB16CAC-B683-4EF4-B241-D5A81D8F68CA}" type="slidenum">
              <a:rPr lang="en-GB"/>
              <a:pPr>
                <a:defRPr/>
              </a:pPr>
              <a:t>‹#›</a:t>
            </a:fld>
            <a:endParaRPr lang="en-GB" dirty="0"/>
          </a:p>
        </p:txBody>
      </p:sp>
    </p:spTree>
    <p:extLst>
      <p:ext uri="{BB962C8B-B14F-4D97-AF65-F5344CB8AC3E}">
        <p14:creationId xmlns:p14="http://schemas.microsoft.com/office/powerpoint/2010/main" val="404738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rgbClr val="133176"/>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rgbClr val="133176"/>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133176"/>
                </a:solidFill>
                <a:latin typeface="Arial" charset="0"/>
                <a:cs typeface="+mn-cs"/>
              </a:defRPr>
            </a:lvl1pPr>
          </a:lstStyle>
          <a:p>
            <a:pPr>
              <a:defRPr/>
            </a:pPr>
            <a:fld id="{E2F313E5-6C32-4CCC-A291-B01EDBC05B5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ircabc.europa.eu/d/a/workspace/SpacesStore/5e22faee-ad44-4e14-a919-e555615729c3/DMES_2018-06%20Item%2013%20-%20TF%20prices%20and%20volume%20final%20report.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99792" y="1641475"/>
            <a:ext cx="5975896" cy="2089150"/>
          </a:xfrm>
        </p:spPr>
        <p:txBody>
          <a:bodyPr/>
          <a:lstStyle/>
          <a:p>
            <a:r>
              <a:rPr lang="en-GB" sz="3200" dirty="0"/>
              <a:t>Price and Volume Measures for Service Activities</a:t>
            </a:r>
          </a:p>
        </p:txBody>
      </p:sp>
      <p:sp>
        <p:nvSpPr>
          <p:cNvPr id="13315" name="Content Placeholder 2"/>
          <p:cNvSpPr>
            <a:spLocks noGrp="1"/>
          </p:cNvSpPr>
          <p:nvPr>
            <p:ph idx="1"/>
          </p:nvPr>
        </p:nvSpPr>
        <p:spPr>
          <a:xfrm>
            <a:off x="467544" y="4725689"/>
            <a:ext cx="5904656" cy="1871663"/>
          </a:xfrm>
        </p:spPr>
        <p:txBody>
          <a:bodyPr/>
          <a:lstStyle/>
          <a:p>
            <a:r>
              <a:rPr lang="en-GB" sz="2400" dirty="0"/>
              <a:t>12</a:t>
            </a:r>
            <a:r>
              <a:rPr lang="en-GB" sz="2400" baseline="30000" dirty="0"/>
              <a:t>th</a:t>
            </a:r>
            <a:r>
              <a:rPr lang="en-GB" sz="2400" dirty="0"/>
              <a:t> AEG Meeting</a:t>
            </a:r>
            <a:br>
              <a:rPr lang="en-GB" sz="2400" dirty="0"/>
            </a:br>
            <a:r>
              <a:rPr lang="en-GB" sz="2400" dirty="0"/>
              <a:t>Luxembourg</a:t>
            </a:r>
          </a:p>
          <a:p>
            <a:r>
              <a:rPr lang="en-GB" sz="2400" dirty="0"/>
              <a:t>27 – 29 November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 - E-platforms (II)</a:t>
            </a:r>
          </a:p>
        </p:txBody>
      </p:sp>
      <p:sp>
        <p:nvSpPr>
          <p:cNvPr id="3" name="Content Placeholder 2"/>
          <p:cNvSpPr>
            <a:spLocks noGrp="1"/>
          </p:cNvSpPr>
          <p:nvPr>
            <p:ph idx="1"/>
          </p:nvPr>
        </p:nvSpPr>
        <p:spPr>
          <a:xfrm>
            <a:off x="457200" y="1916832"/>
            <a:ext cx="8229600" cy="3633788"/>
          </a:xfrm>
        </p:spPr>
        <p:txBody>
          <a:bodyPr/>
          <a:lstStyle/>
          <a:p>
            <a:pPr>
              <a:spcBef>
                <a:spcPts val="600"/>
              </a:spcBef>
              <a:spcAft>
                <a:spcPts val="600"/>
              </a:spcAft>
            </a:pPr>
            <a:r>
              <a:rPr lang="en-GB" dirty="0"/>
              <a:t>the services produced by the households should be deflated with dedicated price indices for these services (mostly still to be developed), or alternatively, with price indices for taxi and accommodations services, resp., as proxy. </a:t>
            </a:r>
          </a:p>
          <a:p>
            <a:pPr>
              <a:spcBef>
                <a:spcPts val="600"/>
              </a:spcBef>
              <a:spcAft>
                <a:spcPts val="600"/>
              </a:spcAft>
            </a:pPr>
            <a:r>
              <a:rPr lang="en-GB" dirty="0"/>
              <a:t>Online sales: Compilers should be aware of the risk of substitution bias</a:t>
            </a:r>
          </a:p>
          <a:p>
            <a:pPr lvl="1">
              <a:spcBef>
                <a:spcPts val="600"/>
              </a:spcBef>
              <a:spcAft>
                <a:spcPts val="600"/>
              </a:spcAft>
            </a:pPr>
            <a:r>
              <a:rPr lang="en-GB" dirty="0"/>
              <a:t>Movement from physical shops to online shops</a:t>
            </a:r>
          </a:p>
          <a:p>
            <a:pPr lvl="1">
              <a:spcBef>
                <a:spcPts val="600"/>
              </a:spcBef>
              <a:spcAft>
                <a:spcPts val="600"/>
              </a:spcAft>
            </a:pPr>
            <a:r>
              <a:rPr lang="en-GB" dirty="0"/>
              <a:t>price differences = quality differences? = volume effect? (bias?)</a:t>
            </a:r>
          </a:p>
          <a:p>
            <a:pPr lvl="1">
              <a:spcBef>
                <a:spcPts val="600"/>
              </a:spcBef>
              <a:spcAft>
                <a:spcPts val="600"/>
              </a:spcAft>
            </a:pPr>
            <a:endParaRPr lang="en-GB" dirty="0"/>
          </a:p>
        </p:txBody>
      </p:sp>
    </p:spTree>
    <p:extLst>
      <p:ext uri="{BB962C8B-B14F-4D97-AF65-F5344CB8AC3E}">
        <p14:creationId xmlns:p14="http://schemas.microsoft.com/office/powerpoint/2010/main" val="264033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For</a:t>
            </a:r>
            <a:r>
              <a:rPr lang="de-DE" dirty="0"/>
              <a:t> </a:t>
            </a:r>
            <a:r>
              <a:rPr lang="de-DE" dirty="0" err="1"/>
              <a:t>discussion</a:t>
            </a:r>
            <a:endParaRPr lang="en-GB" dirty="0"/>
          </a:p>
        </p:txBody>
      </p:sp>
      <p:sp>
        <p:nvSpPr>
          <p:cNvPr id="3" name="Content Placeholder 2"/>
          <p:cNvSpPr>
            <a:spLocks noGrp="1"/>
          </p:cNvSpPr>
          <p:nvPr>
            <p:ph idx="1"/>
          </p:nvPr>
        </p:nvSpPr>
        <p:spPr/>
        <p:txBody>
          <a:bodyPr/>
          <a:lstStyle/>
          <a:p>
            <a:r>
              <a:rPr lang="en-US" dirty="0"/>
              <a:t>Please provide feedback on the recommendations for </a:t>
            </a:r>
          </a:p>
          <a:p>
            <a:pPr lvl="1"/>
            <a:r>
              <a:rPr lang="en-US" dirty="0"/>
              <a:t>Online streaming</a:t>
            </a:r>
          </a:p>
          <a:p>
            <a:pPr lvl="1"/>
            <a:r>
              <a:rPr lang="en-US" dirty="0"/>
              <a:t>Cloud computing </a:t>
            </a:r>
          </a:p>
          <a:p>
            <a:pPr lvl="1"/>
            <a:r>
              <a:rPr lang="en-US" dirty="0"/>
              <a:t>Bundling of information and communication services</a:t>
            </a:r>
          </a:p>
          <a:p>
            <a:pPr lvl="1"/>
            <a:r>
              <a:rPr lang="en-US" dirty="0"/>
              <a:t>E-platforms</a:t>
            </a:r>
          </a:p>
          <a:p>
            <a:pPr lvl="1"/>
            <a:endParaRPr lang="en-US" dirty="0"/>
          </a:p>
          <a:p>
            <a:r>
              <a:rPr lang="en-US" dirty="0"/>
              <a:t>Does the AEG identify any specific areas with a need for further work on price and volume measures? </a:t>
            </a:r>
          </a:p>
          <a:p>
            <a:endParaRPr lang="en-GB" dirty="0"/>
          </a:p>
        </p:txBody>
      </p:sp>
    </p:spTree>
    <p:extLst>
      <p:ext uri="{BB962C8B-B14F-4D97-AF65-F5344CB8AC3E}">
        <p14:creationId xmlns:p14="http://schemas.microsoft.com/office/powerpoint/2010/main" val="421097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your attention!</a:t>
            </a:r>
          </a:p>
        </p:txBody>
      </p:sp>
      <p:sp>
        <p:nvSpPr>
          <p:cNvPr id="3" name="Content Placeholder 2"/>
          <p:cNvSpPr>
            <a:spLocks noGrp="1"/>
          </p:cNvSpPr>
          <p:nvPr>
            <p:ph idx="1"/>
          </p:nvPr>
        </p:nvSpPr>
        <p:spPr/>
        <p:txBody>
          <a:bodyPr/>
          <a:lstStyle/>
          <a:p>
            <a:pPr marL="0" indent="0">
              <a:buNone/>
            </a:pPr>
            <a:endParaRPr lang="en-GB" b="0" dirty="0"/>
          </a:p>
        </p:txBody>
      </p:sp>
      <p:sp>
        <p:nvSpPr>
          <p:cNvPr id="4" name="Slide Number Placeholder 3"/>
          <p:cNvSpPr>
            <a:spLocks noGrp="1"/>
          </p:cNvSpPr>
          <p:nvPr>
            <p:ph type="sldNum" sz="quarter" idx="12"/>
          </p:nvPr>
        </p:nvSpPr>
        <p:spPr/>
        <p:txBody>
          <a:bodyPr/>
          <a:lstStyle/>
          <a:p>
            <a:pPr>
              <a:defRPr/>
            </a:pPr>
            <a:fld id="{1A35B1E4-DEE4-4159-906E-66501177E1C9}" type="slidenum">
              <a:rPr lang="en-GB" smtClean="0"/>
              <a:pPr>
                <a:defRPr/>
              </a:pPr>
              <a:t>12</a:t>
            </a:fld>
            <a:endParaRPr lang="en-GB" dirty="0"/>
          </a:p>
        </p:txBody>
      </p:sp>
    </p:spTree>
    <p:extLst>
      <p:ext uri="{BB962C8B-B14F-4D97-AF65-F5344CB8AC3E}">
        <p14:creationId xmlns:p14="http://schemas.microsoft.com/office/powerpoint/2010/main" val="55025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191"/>
            <a:ext cx="8229600" cy="936625"/>
          </a:xfrm>
        </p:spPr>
        <p:txBody>
          <a:bodyPr/>
          <a:lstStyle/>
          <a:p>
            <a:pPr lvl="2" eaLnBrk="1" hangingPunct="1">
              <a:lnSpc>
                <a:spcPct val="90000"/>
              </a:lnSpc>
              <a:defRPr/>
            </a:pPr>
            <a:r>
              <a:rPr lang="en-GB" sz="2800" dirty="0"/>
              <a:t>Background</a:t>
            </a:r>
          </a:p>
        </p:txBody>
      </p:sp>
      <p:sp>
        <p:nvSpPr>
          <p:cNvPr id="3" name="Content Placeholder 2"/>
          <p:cNvSpPr>
            <a:spLocks noGrp="1"/>
          </p:cNvSpPr>
          <p:nvPr>
            <p:ph idx="1"/>
          </p:nvPr>
        </p:nvSpPr>
        <p:spPr>
          <a:xfrm>
            <a:off x="457200" y="1648693"/>
            <a:ext cx="8229600" cy="5092675"/>
          </a:xfrm>
        </p:spPr>
        <p:txBody>
          <a:bodyPr/>
          <a:lstStyle/>
          <a:p>
            <a:pPr eaLnBrk="1" hangingPunct="1">
              <a:lnSpc>
                <a:spcPct val="90000"/>
              </a:lnSpc>
              <a:spcBef>
                <a:spcPts val="600"/>
              </a:spcBef>
              <a:spcAft>
                <a:spcPts val="600"/>
              </a:spcAft>
              <a:defRPr/>
            </a:pPr>
            <a:r>
              <a:rPr lang="en-GB" dirty="0"/>
              <a:t>Eurostat TF on “price and volume measures for service activities”, mandate from Sep 2016</a:t>
            </a:r>
          </a:p>
          <a:p>
            <a:pPr eaLnBrk="1" hangingPunct="1">
              <a:lnSpc>
                <a:spcPct val="90000"/>
              </a:lnSpc>
              <a:spcBef>
                <a:spcPts val="600"/>
              </a:spcBef>
              <a:spcAft>
                <a:spcPts val="600"/>
              </a:spcAft>
              <a:defRPr/>
            </a:pPr>
            <a:r>
              <a:rPr lang="en-GB" dirty="0"/>
              <a:t>Final TF report June 2018 </a:t>
            </a:r>
          </a:p>
          <a:p>
            <a:pPr algn="just" eaLnBrk="1" hangingPunct="1">
              <a:lnSpc>
                <a:spcPct val="90000"/>
              </a:lnSpc>
              <a:spcBef>
                <a:spcPts val="600"/>
              </a:spcBef>
              <a:spcAft>
                <a:spcPts val="600"/>
              </a:spcAft>
              <a:defRPr/>
            </a:pPr>
            <a:r>
              <a:rPr lang="en-GB" sz="2200" dirty="0"/>
              <a:t>TF members:</a:t>
            </a:r>
          </a:p>
          <a:p>
            <a:pPr lvl="1" algn="just" eaLnBrk="1" hangingPunct="1">
              <a:lnSpc>
                <a:spcPct val="90000"/>
              </a:lnSpc>
              <a:spcBef>
                <a:spcPts val="600"/>
              </a:spcBef>
              <a:spcAft>
                <a:spcPts val="600"/>
              </a:spcAft>
              <a:defRPr/>
            </a:pPr>
            <a:r>
              <a:rPr lang="en-GB" sz="1800" dirty="0"/>
              <a:t>CZ, DE, DK, FI, NL, NO, RO, SE, SI, UK, ECB, OECD, Eurostat</a:t>
            </a:r>
          </a:p>
          <a:p>
            <a:pPr>
              <a:spcBef>
                <a:spcPts val="600"/>
              </a:spcBef>
              <a:spcAft>
                <a:spcPts val="600"/>
              </a:spcAft>
            </a:pPr>
            <a:r>
              <a:rPr lang="de-DE" dirty="0"/>
              <a:t>Report </a:t>
            </a:r>
            <a:r>
              <a:rPr lang="de-DE" dirty="0" err="1"/>
              <a:t>available</a:t>
            </a:r>
            <a:r>
              <a:rPr lang="de-DE" dirty="0"/>
              <a:t> </a:t>
            </a:r>
            <a:r>
              <a:rPr lang="de-DE" dirty="0" err="1"/>
              <a:t>here</a:t>
            </a:r>
            <a:r>
              <a:rPr lang="de-DE" dirty="0"/>
              <a:t>:</a:t>
            </a:r>
          </a:p>
          <a:p>
            <a:pPr lvl="1">
              <a:spcBef>
                <a:spcPts val="600"/>
              </a:spcBef>
              <a:spcAft>
                <a:spcPts val="600"/>
              </a:spcAft>
            </a:pPr>
            <a:r>
              <a:rPr lang="en-US" dirty="0">
                <a:hlinkClick r:id="rId3"/>
              </a:rPr>
              <a:t>Link to final TF report</a:t>
            </a:r>
            <a:r>
              <a:rPr lang="en-US" dirty="0"/>
              <a:t>  </a:t>
            </a:r>
            <a:r>
              <a:rPr lang="en-GB" dirty="0"/>
              <a:t> </a:t>
            </a:r>
          </a:p>
          <a:p>
            <a:pPr>
              <a:spcBef>
                <a:spcPts val="600"/>
              </a:spcBef>
              <a:spcAft>
                <a:spcPts val="600"/>
              </a:spcAft>
              <a:buFont typeface="Wingdings" panose="05000000000000000000" pitchFamily="2" charset="2"/>
              <a:buChar char="Ø"/>
            </a:pPr>
            <a:r>
              <a:rPr lang="en-US" dirty="0"/>
              <a:t>Recommendations and best practices for P&amp;V measures for selected services</a:t>
            </a:r>
          </a:p>
          <a:p>
            <a:pPr>
              <a:spcBef>
                <a:spcPts val="600"/>
              </a:spcBef>
              <a:spcAft>
                <a:spcPts val="600"/>
              </a:spcAft>
              <a:buFont typeface="Wingdings" panose="05000000000000000000" pitchFamily="2" charset="2"/>
              <a:buChar char="Ø"/>
            </a:pPr>
            <a:r>
              <a:rPr lang="en-US" dirty="0"/>
              <a:t>Intention: trigger the discussion</a:t>
            </a:r>
          </a:p>
          <a:p>
            <a:pPr>
              <a:spcAft>
                <a:spcPts val="600"/>
              </a:spcAft>
              <a:buFont typeface="Wingdings" panose="05000000000000000000" pitchFamily="2" charset="2"/>
              <a:buChar char="Ø"/>
            </a:pP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2</a:t>
            </a:fld>
            <a:endParaRPr lang="en-GB" dirty="0"/>
          </a:p>
        </p:txBody>
      </p:sp>
    </p:spTree>
    <p:extLst>
      <p:ext uri="{BB962C8B-B14F-4D97-AF65-F5344CB8AC3E}">
        <p14:creationId xmlns:p14="http://schemas.microsoft.com/office/powerpoint/2010/main" val="310929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936625"/>
          </a:xfrm>
        </p:spPr>
        <p:txBody>
          <a:bodyPr/>
          <a:lstStyle/>
          <a:p>
            <a:r>
              <a:rPr lang="en-GB" dirty="0"/>
              <a:t>Items selected by the TF</a:t>
            </a:r>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3</a:t>
            </a:fld>
            <a:endParaRPr lang="en-GB"/>
          </a:p>
        </p:txBody>
      </p:sp>
      <p:sp>
        <p:nvSpPr>
          <p:cNvPr id="4" name="Content Placeholder 3"/>
          <p:cNvSpPr>
            <a:spLocks noGrp="1"/>
          </p:cNvSpPr>
          <p:nvPr>
            <p:ph idx="1"/>
          </p:nvPr>
        </p:nvSpPr>
        <p:spPr>
          <a:xfrm>
            <a:off x="457200" y="2205385"/>
            <a:ext cx="8229600" cy="3633788"/>
          </a:xfrm>
        </p:spPr>
        <p:txBody>
          <a:bodyPr/>
          <a:lstStyle/>
          <a:p>
            <a:pPr>
              <a:lnSpc>
                <a:spcPct val="150000"/>
              </a:lnSpc>
            </a:pPr>
            <a:r>
              <a:rPr lang="en-GB" dirty="0"/>
              <a:t>construction and construction works (chapter 2)</a:t>
            </a:r>
          </a:p>
          <a:p>
            <a:pPr>
              <a:lnSpc>
                <a:spcPct val="150000"/>
              </a:lnSpc>
            </a:pPr>
            <a:r>
              <a:rPr lang="en-GB" dirty="0"/>
              <a:t>global production arrangements (chapter 3)</a:t>
            </a:r>
          </a:p>
          <a:p>
            <a:pPr>
              <a:lnSpc>
                <a:spcPct val="150000"/>
              </a:lnSpc>
            </a:pPr>
            <a:r>
              <a:rPr lang="en-GB" b="1" dirty="0"/>
              <a:t>digitalisation issues (chapter 4)</a:t>
            </a:r>
          </a:p>
          <a:p>
            <a:pPr>
              <a:lnSpc>
                <a:spcPct val="150000"/>
              </a:lnSpc>
            </a:pPr>
            <a:r>
              <a:rPr lang="en-GB" dirty="0"/>
              <a:t>non-market education services (chapter 5.2)</a:t>
            </a:r>
          </a:p>
          <a:p>
            <a:pPr>
              <a:lnSpc>
                <a:spcPct val="150000"/>
              </a:lnSpc>
            </a:pPr>
            <a:r>
              <a:rPr lang="en-GB" dirty="0"/>
              <a:t>non-market health services (chapter 5.3)</a:t>
            </a:r>
          </a:p>
          <a:p>
            <a:r>
              <a:rPr lang="en-GB" dirty="0"/>
              <a:t>good practices on co-operation between different statistical domains (chapter 6)</a:t>
            </a:r>
          </a:p>
        </p:txBody>
      </p:sp>
    </p:spTree>
    <p:extLst>
      <p:ext uri="{BB962C8B-B14F-4D97-AF65-F5344CB8AC3E}">
        <p14:creationId xmlns:p14="http://schemas.microsoft.com/office/powerpoint/2010/main" val="350997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223"/>
            <a:ext cx="8229600" cy="936625"/>
          </a:xfrm>
        </p:spPr>
        <p:txBody>
          <a:bodyPr/>
          <a:lstStyle/>
          <a:p>
            <a:r>
              <a:rPr lang="en-GB" dirty="0"/>
              <a:t>Digitalisation issues</a:t>
            </a:r>
          </a:p>
        </p:txBody>
      </p:sp>
      <p:sp>
        <p:nvSpPr>
          <p:cNvPr id="3" name="Content Placeholder 2"/>
          <p:cNvSpPr>
            <a:spLocks noGrp="1"/>
          </p:cNvSpPr>
          <p:nvPr>
            <p:ph idx="1"/>
          </p:nvPr>
        </p:nvSpPr>
        <p:spPr>
          <a:xfrm>
            <a:off x="468313" y="1988840"/>
            <a:ext cx="8229600" cy="3633788"/>
          </a:xfrm>
        </p:spPr>
        <p:txBody>
          <a:bodyPr/>
          <a:lstStyle/>
          <a:p>
            <a:pPr>
              <a:spcBef>
                <a:spcPts val="600"/>
              </a:spcBef>
              <a:spcAft>
                <a:spcPts val="600"/>
              </a:spcAft>
            </a:pPr>
            <a:r>
              <a:rPr lang="en-GB" dirty="0"/>
              <a:t>Impact</a:t>
            </a:r>
            <a:r>
              <a:rPr lang="en-GB" baseline="0" dirty="0"/>
              <a:t> on B2C, B2B transactions; but also C2C – households as producers of services (!) </a:t>
            </a:r>
            <a:endParaRPr lang="en-GB" dirty="0"/>
          </a:p>
          <a:p>
            <a:pPr>
              <a:spcBef>
                <a:spcPts val="600"/>
              </a:spcBef>
              <a:spcAft>
                <a:spcPts val="600"/>
              </a:spcAft>
            </a:pPr>
            <a:r>
              <a:rPr lang="en-GB" dirty="0"/>
              <a:t>New goods and services, considerable</a:t>
            </a:r>
            <a:r>
              <a:rPr lang="en-GB" baseline="0" dirty="0"/>
              <a:t> and fast changes in the quality of the products </a:t>
            </a:r>
            <a:r>
              <a:rPr lang="en-GB" baseline="0" dirty="0">
                <a:sym typeface="Wingdings" panose="05000000000000000000" pitchFamily="2" charset="2"/>
              </a:rPr>
              <a:t> difficult to capture in price statistics </a:t>
            </a:r>
            <a:r>
              <a:rPr lang="en-GB" dirty="0">
                <a:sym typeface="Wingdings" panose="05000000000000000000" pitchFamily="2" charset="2"/>
              </a:rPr>
              <a:t> difficulty with volume measures</a:t>
            </a:r>
            <a:endParaRPr lang="en-GB" dirty="0"/>
          </a:p>
          <a:p>
            <a:pPr>
              <a:spcBef>
                <a:spcPts val="600"/>
              </a:spcBef>
              <a:spcAft>
                <a:spcPts val="600"/>
              </a:spcAft>
            </a:pPr>
            <a:r>
              <a:rPr lang="en-GB" dirty="0"/>
              <a:t>Digital</a:t>
            </a:r>
            <a:r>
              <a:rPr lang="en-GB" baseline="0" dirty="0"/>
              <a:t> platforms generally not yet explicitly estimated. Background: different legal situations</a:t>
            </a:r>
          </a:p>
          <a:p>
            <a:pPr>
              <a:spcBef>
                <a:spcPts val="600"/>
              </a:spcBef>
              <a:spcAft>
                <a:spcPts val="600"/>
              </a:spcAft>
            </a:pPr>
            <a:r>
              <a:rPr lang="en-GB" baseline="0" dirty="0"/>
              <a:t>Examples of Airbnb and Uber in the report, but also other e-platforms or crowdfunding platforms</a:t>
            </a:r>
            <a:endParaRPr lang="en-GB" dirty="0"/>
          </a:p>
        </p:txBody>
      </p:sp>
      <p:sp>
        <p:nvSpPr>
          <p:cNvPr id="4" name="Slide Number Placeholder 3"/>
          <p:cNvSpPr>
            <a:spLocks noGrp="1"/>
          </p:cNvSpPr>
          <p:nvPr>
            <p:ph type="sldNum" sz="quarter" idx="12"/>
          </p:nvPr>
        </p:nvSpPr>
        <p:spPr/>
        <p:txBody>
          <a:bodyPr/>
          <a:lstStyle/>
          <a:p>
            <a:pPr>
              <a:defRPr/>
            </a:pPr>
            <a:fld id="{1A35B1E4-DEE4-4159-906E-66501177E1C9}" type="slidenum">
              <a:rPr lang="en-GB" smtClean="0"/>
              <a:pPr>
                <a:defRPr/>
              </a:pPr>
              <a:t>4</a:t>
            </a:fld>
            <a:endParaRPr lang="en-GB" dirty="0"/>
          </a:p>
        </p:txBody>
      </p:sp>
    </p:spTree>
    <p:extLst>
      <p:ext uri="{BB962C8B-B14F-4D97-AF65-F5344CB8AC3E}">
        <p14:creationId xmlns:p14="http://schemas.microsoft.com/office/powerpoint/2010/main" val="63037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215"/>
            <a:ext cx="8229600" cy="936625"/>
          </a:xfrm>
        </p:spPr>
        <p:txBody>
          <a:bodyPr/>
          <a:lstStyle/>
          <a:p>
            <a:r>
              <a:rPr lang="en-GB" sz="2800" dirty="0"/>
              <a:t>Recommendations – substitution bias</a:t>
            </a:r>
          </a:p>
        </p:txBody>
      </p:sp>
      <p:sp>
        <p:nvSpPr>
          <p:cNvPr id="3" name="Content Placeholder 2"/>
          <p:cNvSpPr>
            <a:spLocks noGrp="1"/>
          </p:cNvSpPr>
          <p:nvPr>
            <p:ph idx="1"/>
          </p:nvPr>
        </p:nvSpPr>
        <p:spPr>
          <a:xfrm>
            <a:off x="457200" y="1883444"/>
            <a:ext cx="8229600" cy="3633788"/>
          </a:xfrm>
        </p:spPr>
        <p:txBody>
          <a:bodyPr/>
          <a:lstStyle/>
          <a:p>
            <a:pPr lvl="0"/>
            <a:r>
              <a:rPr lang="en-GB" dirty="0"/>
              <a:t>It is important to be aware of the risk of substitution bias related to the emergence of new products, the “digitalisation” of existing products or the increase in on-line shopping. In principle, in each case, an evaluation should be made whether new products or outlets constitute quality changes or not. One should be careful with the default assumption that a higher price implies a higher quality.</a:t>
            </a:r>
          </a:p>
        </p:txBody>
      </p:sp>
    </p:spTree>
    <p:extLst>
      <p:ext uri="{BB962C8B-B14F-4D97-AF65-F5344CB8AC3E}">
        <p14:creationId xmlns:p14="http://schemas.microsoft.com/office/powerpoint/2010/main" val="8999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231"/>
            <a:ext cx="8302377" cy="936625"/>
          </a:xfrm>
        </p:spPr>
        <p:txBody>
          <a:bodyPr/>
          <a:lstStyle/>
          <a:p>
            <a:r>
              <a:rPr lang="en-GB" dirty="0"/>
              <a:t>Recommendations – online streaming </a:t>
            </a:r>
          </a:p>
        </p:txBody>
      </p:sp>
      <p:sp>
        <p:nvSpPr>
          <p:cNvPr id="3" name="Content Placeholder 2"/>
          <p:cNvSpPr>
            <a:spLocks noGrp="1"/>
          </p:cNvSpPr>
          <p:nvPr>
            <p:ph idx="1"/>
          </p:nvPr>
        </p:nvSpPr>
        <p:spPr/>
        <p:txBody>
          <a:bodyPr/>
          <a:lstStyle/>
          <a:p>
            <a:pPr lvl="0"/>
            <a:r>
              <a:rPr lang="en-GB" dirty="0"/>
              <a:t>Streaming services are becoming more important and will thus need to be reflected in price indices.</a:t>
            </a:r>
          </a:p>
          <a:p>
            <a:pPr lvl="0"/>
            <a:r>
              <a:rPr lang="en-GB" dirty="0"/>
              <a:t>Normal updates of the offered content are not to be seen as quality changes as they are deemed to be part of the service. On the other hand a significant shift in the offer, for example the number of films or songs available is significantly increased or the speed or quality of streaming is significantly improved, should be considered a quality change.</a:t>
            </a:r>
          </a:p>
        </p:txBody>
      </p:sp>
    </p:spTree>
    <p:extLst>
      <p:ext uri="{BB962C8B-B14F-4D97-AF65-F5344CB8AC3E}">
        <p14:creationId xmlns:p14="http://schemas.microsoft.com/office/powerpoint/2010/main" val="416488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 – cloud computing</a:t>
            </a:r>
          </a:p>
        </p:txBody>
      </p:sp>
      <p:sp>
        <p:nvSpPr>
          <p:cNvPr id="3" name="Content Placeholder 2"/>
          <p:cNvSpPr>
            <a:spLocks noGrp="1"/>
          </p:cNvSpPr>
          <p:nvPr>
            <p:ph idx="1"/>
          </p:nvPr>
        </p:nvSpPr>
        <p:spPr/>
        <p:txBody>
          <a:bodyPr/>
          <a:lstStyle/>
          <a:p>
            <a:pPr lvl="0"/>
            <a:r>
              <a:rPr lang="en-GB" dirty="0"/>
              <a:t>Cloud computing services should, if possible, be separated in the three types </a:t>
            </a:r>
          </a:p>
          <a:p>
            <a:pPr lvl="1"/>
            <a:r>
              <a:rPr lang="en-GB" dirty="0"/>
              <a:t>software-as-a-service (email, applications for end users)</a:t>
            </a:r>
          </a:p>
          <a:p>
            <a:pPr lvl="1"/>
            <a:r>
              <a:rPr lang="en-US" dirty="0"/>
              <a:t>platform-as-a-service (operating systems, application development, web servers)</a:t>
            </a:r>
          </a:p>
          <a:p>
            <a:pPr lvl="1"/>
            <a:r>
              <a:rPr lang="en-US" dirty="0"/>
              <a:t>infrastructure-as-a-service (servers, networking, system management)</a:t>
            </a:r>
            <a:endParaRPr lang="en-GB" dirty="0"/>
          </a:p>
          <a:p>
            <a:pPr lvl="0"/>
            <a:r>
              <a:rPr lang="en-GB" dirty="0"/>
              <a:t>the recording and deflation depends on the type of service</a:t>
            </a:r>
          </a:p>
          <a:p>
            <a:r>
              <a:rPr lang="en-GB" dirty="0"/>
              <a:t>Difficulty: supplier and user of the cloud service can easily be located in different countries</a:t>
            </a:r>
          </a:p>
          <a:p>
            <a:pPr lvl="0"/>
            <a:endParaRPr lang="en-GB" dirty="0"/>
          </a:p>
        </p:txBody>
      </p:sp>
    </p:spTree>
    <p:extLst>
      <p:ext uri="{BB962C8B-B14F-4D97-AF65-F5344CB8AC3E}">
        <p14:creationId xmlns:p14="http://schemas.microsoft.com/office/powerpoint/2010/main" val="125194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196231"/>
            <a:ext cx="8424167" cy="936625"/>
          </a:xfrm>
        </p:spPr>
        <p:txBody>
          <a:bodyPr/>
          <a:lstStyle/>
          <a:p>
            <a:r>
              <a:rPr lang="en-GB" sz="2800" dirty="0"/>
              <a:t>Recommendation – bundling information and communication services </a:t>
            </a:r>
          </a:p>
        </p:txBody>
      </p:sp>
      <p:sp>
        <p:nvSpPr>
          <p:cNvPr id="3" name="Content Placeholder 2"/>
          <p:cNvSpPr>
            <a:spLocks noGrp="1"/>
          </p:cNvSpPr>
          <p:nvPr>
            <p:ph idx="1"/>
          </p:nvPr>
        </p:nvSpPr>
        <p:spPr/>
        <p:txBody>
          <a:bodyPr/>
          <a:lstStyle/>
          <a:p>
            <a:pPr lvl="0"/>
            <a:r>
              <a:rPr lang="en-GB" dirty="0"/>
              <a:t>For the bundling of information and telecommunication services, the principles that were defined for telecommunication services in the harmonised index for consumer prices should be followed.</a:t>
            </a:r>
          </a:p>
          <a:p>
            <a:pPr lvl="1"/>
            <a:r>
              <a:rPr lang="en-US" sz="1600" dirty="0"/>
              <a:t>Pure bundles should be allocated to the COICOP subclass according to the purpose of the main component</a:t>
            </a:r>
          </a:p>
          <a:p>
            <a:pPr lvl="1"/>
            <a:r>
              <a:rPr lang="en-US" sz="1600" dirty="0"/>
              <a:t>Mixed bundles: unless the constituent components can be weighed and </a:t>
            </a:r>
            <a:r>
              <a:rPr lang="en-US" sz="1600" dirty="0" err="1"/>
              <a:t>itemised</a:t>
            </a:r>
            <a:r>
              <a:rPr lang="en-US" sz="1600" dirty="0"/>
              <a:t> easily, the bundle should be allocated to the COICOP subclass according to the purpose of the main component</a:t>
            </a:r>
          </a:p>
          <a:p>
            <a:pPr lvl="1"/>
            <a:r>
              <a:rPr lang="en-GB" sz="1600" dirty="0"/>
              <a:t>Mixed bundles that include combinations of telephony, internet and television are allocated to COICOP 08.3.0.4 ‘Bundled telecommunication services’</a:t>
            </a:r>
          </a:p>
        </p:txBody>
      </p:sp>
    </p:spTree>
    <p:extLst>
      <p:ext uri="{BB962C8B-B14F-4D97-AF65-F5344CB8AC3E}">
        <p14:creationId xmlns:p14="http://schemas.microsoft.com/office/powerpoint/2010/main" val="99445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 - E-platforms</a:t>
            </a:r>
          </a:p>
        </p:txBody>
      </p:sp>
      <p:sp>
        <p:nvSpPr>
          <p:cNvPr id="3" name="Content Placeholder 2"/>
          <p:cNvSpPr>
            <a:spLocks noGrp="1"/>
          </p:cNvSpPr>
          <p:nvPr>
            <p:ph idx="1"/>
          </p:nvPr>
        </p:nvSpPr>
        <p:spPr>
          <a:xfrm>
            <a:off x="457200" y="1916832"/>
            <a:ext cx="8229600" cy="3633788"/>
          </a:xfrm>
        </p:spPr>
        <p:txBody>
          <a:bodyPr/>
          <a:lstStyle/>
          <a:p>
            <a:r>
              <a:rPr lang="en-GB" dirty="0"/>
              <a:t>Examples Uber and Airbnb</a:t>
            </a:r>
          </a:p>
          <a:p>
            <a:r>
              <a:rPr lang="en-GB" dirty="0"/>
              <a:t>should be regarded as providing intermediation services between households as producers and households as consumers </a:t>
            </a:r>
          </a:p>
          <a:p>
            <a:r>
              <a:rPr lang="en-GB" dirty="0"/>
              <a:t>intermediation services to be deflated with price indices combining changes in the fee percentages charged and changes in the prices of the accommodation services</a:t>
            </a:r>
          </a:p>
        </p:txBody>
      </p:sp>
    </p:spTree>
    <p:extLst>
      <p:ext uri="{BB962C8B-B14F-4D97-AF65-F5344CB8AC3E}">
        <p14:creationId xmlns:p14="http://schemas.microsoft.com/office/powerpoint/2010/main" val="4172755970"/>
      </p:ext>
    </p:extLst>
  </p:cSld>
  <p:clrMapOvr>
    <a:masterClrMapping/>
  </p:clrMapOvr>
</p:sld>
</file>

<file path=ppt/theme/theme1.xml><?xml version="1.0" encoding="utf-8"?>
<a:theme xmlns:a="http://schemas.openxmlformats.org/drawingml/2006/main" name="Estat_blu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Estat_blue_EN</Template>
  <TotalTime>2416</TotalTime>
  <Words>1011</Words>
  <Application>Microsoft Office PowerPoint</Application>
  <PresentationFormat>On-screen Show (4:3)</PresentationFormat>
  <Paragraphs>100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Verdana</vt:lpstr>
      <vt:lpstr>Wingdings</vt:lpstr>
      <vt:lpstr>Estat_blue_EN</vt:lpstr>
      <vt:lpstr>Price and Volume Measures for Service Activities</vt:lpstr>
      <vt:lpstr>Background</vt:lpstr>
      <vt:lpstr>Items selected by the TF</vt:lpstr>
      <vt:lpstr>Digitalisation issues</vt:lpstr>
      <vt:lpstr>Recommendations – substitution bias</vt:lpstr>
      <vt:lpstr>Recommendations – online streaming </vt:lpstr>
      <vt:lpstr>Recommendation – cloud computing</vt:lpstr>
      <vt:lpstr>Recommendation – bundling information and communication services </vt:lpstr>
      <vt:lpstr>Recommendations - E-platforms</vt:lpstr>
      <vt:lpstr>Recommendations - E-platforms (II)</vt:lpstr>
      <vt:lpstr>For discussion</vt:lpstr>
      <vt:lpstr>Thank you for your attention!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Report by the Task Force on Price and Volume Measures for Services</dc:title>
  <dc:creator>DOLLT Andreas (ESTAT)</dc:creator>
  <cp:lastModifiedBy>Phyo Ba Kyu</cp:lastModifiedBy>
  <cp:revision>129</cp:revision>
  <dcterms:created xsi:type="dcterms:W3CDTF">2017-10-20T08:42:02Z</dcterms:created>
  <dcterms:modified xsi:type="dcterms:W3CDTF">2018-12-04T19:40:22Z</dcterms:modified>
</cp:coreProperties>
</file>