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29"/>
  </p:notesMasterIdLst>
  <p:handoutMasterIdLst>
    <p:handoutMasterId r:id="rId30"/>
  </p:handoutMasterIdLst>
  <p:sldIdLst>
    <p:sldId id="256" r:id="rId2"/>
    <p:sldId id="282" r:id="rId3"/>
    <p:sldId id="259" r:id="rId4"/>
    <p:sldId id="260" r:id="rId5"/>
    <p:sldId id="268" r:id="rId6"/>
    <p:sldId id="264" r:id="rId7"/>
    <p:sldId id="257" r:id="rId8"/>
    <p:sldId id="258" r:id="rId9"/>
    <p:sldId id="266" r:id="rId10"/>
    <p:sldId id="275" r:id="rId11"/>
    <p:sldId id="262" r:id="rId12"/>
    <p:sldId id="263" r:id="rId13"/>
    <p:sldId id="276" r:id="rId14"/>
    <p:sldId id="279" r:id="rId15"/>
    <p:sldId id="280" r:id="rId16"/>
    <p:sldId id="277" r:id="rId17"/>
    <p:sldId id="278" r:id="rId18"/>
    <p:sldId id="265" r:id="rId19"/>
    <p:sldId id="272" r:id="rId20"/>
    <p:sldId id="271" r:id="rId21"/>
    <p:sldId id="267" r:id="rId22"/>
    <p:sldId id="273" r:id="rId23"/>
    <p:sldId id="274" r:id="rId24"/>
    <p:sldId id="281" r:id="rId25"/>
    <p:sldId id="284" r:id="rId26"/>
    <p:sldId id="285" r:id="rId27"/>
    <p:sldId id="283" r:id="rId28"/>
  </p:sldIdLst>
  <p:sldSz cx="12192000" cy="6858000"/>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96374" autoAdjust="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2B100F69-2BF4-466A-9E65-31DD5710862F}" type="datetimeFigureOut">
              <a:rPr lang="en-GB" smtClean="0"/>
              <a:t>15/11/2018</a:t>
            </a:fld>
            <a:endParaRPr lang="en-GB"/>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BE5306BE-6890-44E0-898C-36F1AACAAE07}" type="slidenum">
              <a:rPr lang="en-GB" smtClean="0"/>
              <a:t>‹#›</a:t>
            </a:fld>
            <a:endParaRPr lang="en-GB"/>
          </a:p>
        </p:txBody>
      </p:sp>
    </p:spTree>
    <p:extLst>
      <p:ext uri="{BB962C8B-B14F-4D97-AF65-F5344CB8AC3E}">
        <p14:creationId xmlns:p14="http://schemas.microsoft.com/office/powerpoint/2010/main" val="3983805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AA974D12-CF90-4EB1-8976-4AFA7792326E}" type="datetimeFigureOut">
              <a:rPr lang="en-GB" smtClean="0"/>
              <a:t>15/11/2018</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8514B8BC-B595-4A5E-88C0-ECDAB831B1A1}" type="slidenum">
              <a:rPr lang="en-GB" smtClean="0"/>
              <a:t>‹#›</a:t>
            </a:fld>
            <a:endParaRPr lang="en-GB"/>
          </a:p>
        </p:txBody>
      </p:sp>
    </p:spTree>
    <p:extLst>
      <p:ext uri="{BB962C8B-B14F-4D97-AF65-F5344CB8AC3E}">
        <p14:creationId xmlns:p14="http://schemas.microsoft.com/office/powerpoint/2010/main" val="404577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14B8BC-B595-4A5E-88C0-ECDAB831B1A1}" type="slidenum">
              <a:rPr lang="en-GB" smtClean="0"/>
              <a:t>1</a:t>
            </a:fld>
            <a:endParaRPr lang="en-GB"/>
          </a:p>
        </p:txBody>
      </p:sp>
    </p:spTree>
    <p:extLst>
      <p:ext uri="{BB962C8B-B14F-4D97-AF65-F5344CB8AC3E}">
        <p14:creationId xmlns:p14="http://schemas.microsoft.com/office/powerpoint/2010/main" val="279686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on Friday was general positive. But was also extensive, reflecting the complexity and</a:t>
            </a:r>
            <a:r>
              <a:rPr lang="en-US" baseline="0" dirty="0"/>
              <a:t> challenges that comes with this work. While the proposal and the framework does not specifically address measurement issues since we were dealing with a group of national statistical offices, these naturally came up. </a:t>
            </a:r>
          </a:p>
          <a:p>
            <a:endParaRPr lang="en-US" baseline="0" dirty="0"/>
          </a:p>
          <a:p>
            <a:r>
              <a:rPr lang="en-US" baseline="0" dirty="0"/>
              <a:t>There was a little concern regarding units that are transacting on multiple platforms that constitutes a large proportion of the business, this highlights the importance of the transaction type data. While we may shift units in the columns based on shared activities, ideally we would be keeping them in the same ISIC columns and separating out the amount of output derived digitally and not digitally based on the transaction. </a:t>
            </a:r>
          </a:p>
          <a:p>
            <a:endParaRPr lang="en-US" baseline="0" dirty="0"/>
          </a:p>
          <a:p>
            <a:r>
              <a:rPr lang="en-US" baseline="0" dirty="0"/>
              <a:t>We are not trying to define new industries and work out what goes in and what goes out. The digital decision tree is more for splitting up the firms involved in production using digital means than trying to pigeon hole a non digital firm into a digital classification. </a:t>
            </a:r>
          </a:p>
          <a:p>
            <a:r>
              <a:rPr lang="en-US" baseline="0" dirty="0"/>
              <a:t> </a:t>
            </a:r>
          </a:p>
          <a:p>
            <a:endParaRPr lang="en-GB" dirty="0"/>
          </a:p>
        </p:txBody>
      </p:sp>
      <p:sp>
        <p:nvSpPr>
          <p:cNvPr id="4" name="Slide Number Placeholder 3"/>
          <p:cNvSpPr>
            <a:spLocks noGrp="1"/>
          </p:cNvSpPr>
          <p:nvPr>
            <p:ph type="sldNum" sz="quarter" idx="10"/>
          </p:nvPr>
        </p:nvSpPr>
        <p:spPr/>
        <p:txBody>
          <a:bodyPr/>
          <a:lstStyle/>
          <a:p>
            <a:fld id="{8514B8BC-B595-4A5E-88C0-ECDAB831B1A1}" type="slidenum">
              <a:rPr lang="en-GB" smtClean="0"/>
              <a:t>25</a:t>
            </a:fld>
            <a:endParaRPr lang="en-GB"/>
          </a:p>
        </p:txBody>
      </p:sp>
    </p:spTree>
    <p:extLst>
      <p:ext uri="{BB962C8B-B14F-4D97-AF65-F5344CB8AC3E}">
        <p14:creationId xmlns:p14="http://schemas.microsoft.com/office/powerpoint/2010/main" val="2063492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14B8BC-B595-4A5E-88C0-ECDAB831B1A1}" type="slidenum">
              <a:rPr lang="en-GB" smtClean="0"/>
              <a:t>26</a:t>
            </a:fld>
            <a:endParaRPr lang="en-GB"/>
          </a:p>
        </p:txBody>
      </p:sp>
    </p:spTree>
    <p:extLst>
      <p:ext uri="{BB962C8B-B14F-4D97-AF65-F5344CB8AC3E}">
        <p14:creationId xmlns:p14="http://schemas.microsoft.com/office/powerpoint/2010/main" val="2145192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a:t>Click to edit Presentation title</a:t>
            </a:r>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Click to </a:t>
            </a:r>
            <a:r>
              <a:rPr kumimoji="0" lang="fr-FR" dirty="0" err="1"/>
              <a:t>edit</a:t>
            </a:r>
            <a:r>
              <a:rPr kumimoji="0" lang="fr-FR" dirty="0"/>
              <a:t> </a:t>
            </a:r>
            <a:r>
              <a:rPr kumimoji="0" lang="fr-FR" dirty="0" err="1"/>
              <a:t>Subtitle</a:t>
            </a:r>
            <a:endParaRPr kumimoji="0" lang="en-US" dirty="0"/>
          </a:p>
        </p:txBody>
      </p:sp>
      <p:pic>
        <p:nvPicPr>
          <p:cNvPr id="37" name="Image 11"/>
          <p:cNvPicPr>
            <a:picLocks noChangeAspect="1"/>
          </p:cNvPicPr>
          <p:nvPr/>
        </p:nvPicPr>
        <p:blipFill>
          <a:blip r:embed="rId3"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4017D409-AADF-4E9C-8EE9-DC551C6B309C}" type="datetimeFigureOut">
              <a:rPr lang="en-GB" smtClean="0"/>
              <a:t>15/11/2018</a:t>
            </a:fld>
            <a:endParaRPr lang="en-GB"/>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6055201"/>
            <a:ext cx="2323200" cy="578821"/>
          </a:xfrm>
          <a:prstGeom prst="rect">
            <a:avLst/>
          </a:prstGeom>
        </p:spPr>
      </p:pic>
    </p:spTree>
    <p:extLst>
      <p:ext uri="{BB962C8B-B14F-4D97-AF65-F5344CB8AC3E}">
        <p14:creationId xmlns:p14="http://schemas.microsoft.com/office/powerpoint/2010/main" val="118514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4017D409-AADF-4E9C-8EE9-DC551C6B309C}" type="datetimeFigureOut">
              <a:rPr lang="en-GB" smtClean="0"/>
              <a:t>15/11/2018</a:t>
            </a:fld>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AC6F329-8340-4C21-B024-1AE724FF48BE}" type="slidenum">
              <a:rPr lang="en-GB" smtClean="0"/>
              <a:t>‹#›</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a:lvl1pPr>
          </a:lstStyle>
          <a:p>
            <a:r>
              <a:rPr lang="en-US" dirty="0"/>
              <a:t>Click to edit Slide title</a:t>
            </a:r>
            <a:br>
              <a:rPr lang="en-US" dirty="0"/>
            </a:br>
            <a:r>
              <a:rPr lang="en-US" dirty="0"/>
              <a:t>Slide title can be extended to two lines</a:t>
            </a:r>
          </a:p>
        </p:txBody>
      </p:sp>
    </p:spTree>
    <p:extLst>
      <p:ext uri="{BB962C8B-B14F-4D97-AF65-F5344CB8AC3E}">
        <p14:creationId xmlns:p14="http://schemas.microsoft.com/office/powerpoint/2010/main" val="814975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en-US" dirty="0"/>
              <a:t>Click to edit Section Header title</a:t>
            </a:r>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4017D409-AADF-4E9C-8EE9-DC551C6B309C}" type="datetimeFigureOut">
              <a:rPr lang="en-GB" smtClean="0"/>
              <a:t>15/11/2018</a:t>
            </a:fld>
            <a:endParaRPr lang="en-GB"/>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FAC6F329-8340-4C21-B024-1AE724FF48BE}" type="slidenum">
              <a:rPr lang="en-GB" smtClean="0"/>
              <a:t>‹#›</a:t>
            </a:fld>
            <a:endParaRPr lang="en-GB"/>
          </a:p>
        </p:txBody>
      </p:sp>
    </p:spTree>
    <p:extLst>
      <p:ext uri="{BB962C8B-B14F-4D97-AF65-F5344CB8AC3E}">
        <p14:creationId xmlns:p14="http://schemas.microsoft.com/office/powerpoint/2010/main" val="1223755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en-US" dirty="0"/>
              <a:t>Click to edit Slide title</a:t>
            </a:r>
            <a:br>
              <a:rPr lang="en-US" dirty="0"/>
            </a:br>
            <a:r>
              <a:rPr lang="en-US" dirty="0"/>
              <a:t>Slide title can be extended to two lines</a:t>
            </a:r>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4017D409-AADF-4E9C-8EE9-DC551C6B309C}" type="datetimeFigureOut">
              <a:rPr lang="en-GB" smtClean="0"/>
              <a:t>15/11/2018</a:t>
            </a:fld>
            <a:endParaRPr lang="en-GB"/>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FAC6F329-8340-4C21-B024-1AE724FF48BE}" type="slidenum">
              <a:rPr lang="en-GB" smtClean="0"/>
              <a:t>‹#›</a:t>
            </a:fld>
            <a:endParaRPr lang="en-GB"/>
          </a:p>
        </p:txBody>
      </p:sp>
    </p:spTree>
    <p:extLst>
      <p:ext uri="{BB962C8B-B14F-4D97-AF65-F5344CB8AC3E}">
        <p14:creationId xmlns:p14="http://schemas.microsoft.com/office/powerpoint/2010/main" val="415196834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4000" y="1924024"/>
            <a:ext cx="8400000" cy="1823576"/>
          </a:xfrm>
        </p:spPr>
        <p:txBody>
          <a:bodyPr/>
          <a:lstStyle/>
          <a:p>
            <a:pPr algn="ctr"/>
            <a:r>
              <a:rPr lang="en-GB" dirty="0"/>
              <a:t>A PROPOSAL FOR A SATELLITE Framework ON THE DIGITAL ECONOMY</a:t>
            </a:r>
          </a:p>
        </p:txBody>
      </p:sp>
      <p:sp>
        <p:nvSpPr>
          <p:cNvPr id="3" name="Subtitle 2"/>
          <p:cNvSpPr>
            <a:spLocks noGrp="1"/>
          </p:cNvSpPr>
          <p:nvPr>
            <p:ph type="subTitle" idx="1"/>
          </p:nvPr>
        </p:nvSpPr>
        <p:spPr>
          <a:xfrm>
            <a:off x="1824000" y="3805200"/>
            <a:ext cx="8208642" cy="861774"/>
          </a:xfrm>
        </p:spPr>
        <p:txBody>
          <a:bodyPr/>
          <a:lstStyle/>
          <a:p>
            <a:pPr algn="ctr"/>
            <a:r>
              <a:rPr lang="en-GB" dirty="0"/>
              <a:t>Twelfth Meeting of the Advisory Expert Group on National Accounts</a:t>
            </a:r>
          </a:p>
          <a:p>
            <a:pPr algn="ctr"/>
            <a:r>
              <a:rPr lang="en-GB" dirty="0"/>
              <a:t>27-29 November 2018</a:t>
            </a:r>
          </a:p>
          <a:p>
            <a:pPr algn="ctr"/>
            <a:r>
              <a:rPr lang="en-GB" dirty="0"/>
              <a:t>Luxembourg</a:t>
            </a:r>
          </a:p>
        </p:txBody>
      </p:sp>
      <p:sp>
        <p:nvSpPr>
          <p:cNvPr id="4" name="TextBox 3"/>
          <p:cNvSpPr txBox="1"/>
          <p:nvPr/>
        </p:nvSpPr>
        <p:spPr>
          <a:xfrm>
            <a:off x="1113905" y="5120640"/>
            <a:ext cx="6703571" cy="646331"/>
          </a:xfrm>
          <a:prstGeom prst="rect">
            <a:avLst/>
          </a:prstGeom>
          <a:noFill/>
        </p:spPr>
        <p:txBody>
          <a:bodyPr wrap="square" rtlCol="0">
            <a:spAutoFit/>
          </a:bodyPr>
          <a:lstStyle/>
          <a:p>
            <a:r>
              <a:rPr lang="en-GB" b="1" dirty="0">
                <a:solidFill>
                  <a:schemeClr val="bg1"/>
                </a:solidFill>
              </a:rPr>
              <a:t>John Mitchell </a:t>
            </a:r>
            <a:r>
              <a:rPr lang="en-GB" dirty="0">
                <a:solidFill>
                  <a:schemeClr val="bg1"/>
                </a:solidFill>
              </a:rPr>
              <a:t>OECD </a:t>
            </a:r>
          </a:p>
          <a:p>
            <a:r>
              <a:rPr lang="en-GB" b="1" dirty="0">
                <a:solidFill>
                  <a:schemeClr val="bg1"/>
                </a:solidFill>
              </a:rPr>
              <a:t>Erich H. Strassner </a:t>
            </a:r>
            <a:r>
              <a:rPr lang="en-GB" dirty="0">
                <a:solidFill>
                  <a:schemeClr val="bg1"/>
                </a:solidFill>
              </a:rPr>
              <a:t>Bureau of Economic Analysis</a:t>
            </a:r>
          </a:p>
        </p:txBody>
      </p:sp>
    </p:spTree>
    <p:extLst>
      <p:ext uri="{BB962C8B-B14F-4D97-AF65-F5344CB8AC3E}">
        <p14:creationId xmlns:p14="http://schemas.microsoft.com/office/powerpoint/2010/main" val="1275836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The </a:t>
            </a:r>
            <a:r>
              <a:rPr lang="en-US" sz="2200" b="1" dirty="0"/>
              <a:t>most significant determinant</a:t>
            </a:r>
            <a:r>
              <a:rPr lang="en-US" sz="2200" dirty="0"/>
              <a:t> of something being considered digital </a:t>
            </a:r>
            <a:r>
              <a:rPr lang="en-US" sz="2200" b="1" dirty="0"/>
              <a:t>is the method of transaction. </a:t>
            </a:r>
          </a:p>
          <a:p>
            <a:r>
              <a:rPr lang="en-US" sz="2200" dirty="0"/>
              <a:t>Various products in the SUTs are further broken down depending on if they were,</a:t>
            </a:r>
            <a:endParaRPr lang="en-US" sz="2200" b="1" dirty="0"/>
          </a:p>
          <a:p>
            <a:pPr marL="285750" indent="-285750" algn="ctr"/>
            <a:r>
              <a:rPr lang="en-US" sz="2800" b="1" dirty="0">
                <a:solidFill>
                  <a:schemeClr val="tx2"/>
                </a:solidFill>
              </a:rPr>
              <a:t>digitally ordered, </a:t>
            </a:r>
          </a:p>
          <a:p>
            <a:pPr marL="285750" indent="-285750" algn="ctr"/>
            <a:r>
              <a:rPr lang="en-US" sz="2800" b="1" dirty="0">
                <a:solidFill>
                  <a:schemeClr val="tx2"/>
                </a:solidFill>
              </a:rPr>
              <a:t>digitally delivered, </a:t>
            </a:r>
          </a:p>
          <a:p>
            <a:pPr marL="285750" indent="-285750" algn="ctr"/>
            <a:r>
              <a:rPr lang="en-US" sz="2800" b="1" dirty="0">
                <a:solidFill>
                  <a:schemeClr val="tx2"/>
                </a:solidFill>
              </a:rPr>
              <a:t>platform enabled,  </a:t>
            </a:r>
          </a:p>
          <a:p>
            <a:pPr marL="285750" indent="-285750" algn="ctr"/>
            <a:r>
              <a:rPr lang="en-US" sz="2800" b="1" dirty="0">
                <a:solidFill>
                  <a:schemeClr val="tx2"/>
                </a:solidFill>
              </a:rPr>
              <a:t>non digitally ordered </a:t>
            </a:r>
          </a:p>
          <a:p>
            <a:pPr marL="285750" indent="-285750"/>
            <a:r>
              <a:rPr lang="en-US" sz="2200" dirty="0"/>
              <a:t>The split of transaction type is </a:t>
            </a:r>
            <a:r>
              <a:rPr lang="en-US" sz="2200" b="1" dirty="0"/>
              <a:t>the most important data requirement </a:t>
            </a:r>
            <a:r>
              <a:rPr lang="en-US" sz="2200" dirty="0"/>
              <a:t>for countries looking to populate the tables. </a:t>
            </a:r>
            <a:r>
              <a:rPr lang="en-US" sz="2200" b="1" dirty="0"/>
              <a:t>  </a:t>
            </a:r>
            <a:endParaRPr lang="en-GB" sz="2200" b="1" dirty="0"/>
          </a:p>
          <a:p>
            <a:endParaRPr lang="en-GB" dirty="0"/>
          </a:p>
        </p:txBody>
      </p:sp>
      <p:sp>
        <p:nvSpPr>
          <p:cNvPr id="3" name="Title 2"/>
          <p:cNvSpPr>
            <a:spLocks noGrp="1"/>
          </p:cNvSpPr>
          <p:nvPr>
            <p:ph type="title"/>
          </p:nvPr>
        </p:nvSpPr>
        <p:spPr/>
        <p:txBody>
          <a:bodyPr/>
          <a:lstStyle/>
          <a:p>
            <a:r>
              <a:rPr lang="en-GB" sz="2400" dirty="0"/>
              <a:t>Digital SUTs- outline</a:t>
            </a:r>
            <a:br>
              <a:rPr lang="en-GB" dirty="0"/>
            </a:br>
            <a:r>
              <a:rPr lang="en-GB" b="1" dirty="0"/>
              <a:t>Transactions type</a:t>
            </a:r>
          </a:p>
        </p:txBody>
      </p:sp>
    </p:spTree>
    <p:extLst>
      <p:ext uri="{BB962C8B-B14F-4D97-AF65-F5344CB8AC3E}">
        <p14:creationId xmlns:p14="http://schemas.microsoft.com/office/powerpoint/2010/main" val="2490679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502" y="3667353"/>
            <a:ext cx="11529752" cy="2218058"/>
          </a:xfrm>
        </p:spPr>
        <p:txBody>
          <a:bodyPr numCol="3">
            <a:noAutofit/>
          </a:bodyPr>
          <a:lstStyle/>
          <a:p>
            <a:pPr marL="1257300" lvl="2" indent="-342900">
              <a:spcBef>
                <a:spcPts val="0"/>
              </a:spcBef>
              <a:buFont typeface="+mj-lt"/>
              <a:buAutoNum type="arabicPeriod"/>
            </a:pPr>
            <a:r>
              <a:rPr lang="en-US" sz="1600" dirty="0">
                <a:solidFill>
                  <a:schemeClr val="tx2"/>
                </a:solidFill>
              </a:rPr>
              <a:t>Digital goods</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Digital services – except cloud computing services and digital intermediary service products </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Digital intermediary service products</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Cloud computing services</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Free digital services </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Accommodation services </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Food and beverage service activities</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Land transport services</a:t>
            </a:r>
          </a:p>
          <a:p>
            <a:pPr marL="1257300" lvl="2" indent="-342900">
              <a:spcBef>
                <a:spcPts val="0"/>
              </a:spcBef>
              <a:buFont typeface="+mj-lt"/>
              <a:buAutoNum type="arabicPeriod"/>
            </a:pPr>
            <a:r>
              <a:rPr lang="en-US" sz="1600" dirty="0">
                <a:solidFill>
                  <a:schemeClr val="tx2"/>
                </a:solidFill>
              </a:rPr>
              <a:t>Travel agent, tour operator, reservation services and related activities </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Advertising and market research services</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Education services</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Motion picture video and TV program production services</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Financial and insurance services </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Gambling and betting activities</a:t>
            </a:r>
            <a:endParaRPr lang="en-GB" sz="1600" dirty="0">
              <a:solidFill>
                <a:schemeClr val="tx2"/>
              </a:solidFill>
            </a:endParaRPr>
          </a:p>
          <a:p>
            <a:pPr marL="1257300" lvl="2" indent="-342900">
              <a:spcBef>
                <a:spcPts val="0"/>
              </a:spcBef>
              <a:buFont typeface="+mj-lt"/>
              <a:buAutoNum type="arabicPeriod"/>
            </a:pPr>
            <a:r>
              <a:rPr lang="en-US" sz="1600" dirty="0">
                <a:solidFill>
                  <a:schemeClr val="tx2"/>
                </a:solidFill>
              </a:rPr>
              <a:t>Retail trade</a:t>
            </a:r>
            <a:endParaRPr lang="en-GB" sz="1600" dirty="0">
              <a:solidFill>
                <a:schemeClr val="tx2"/>
              </a:solidFill>
            </a:endParaRPr>
          </a:p>
          <a:p>
            <a:pPr marL="0" indent="0">
              <a:spcBef>
                <a:spcPts val="0"/>
              </a:spcBef>
              <a:buNone/>
            </a:pPr>
            <a:endParaRPr lang="en-GB" sz="1100" dirty="0"/>
          </a:p>
        </p:txBody>
      </p:sp>
      <p:sp>
        <p:nvSpPr>
          <p:cNvPr id="3" name="Title 2"/>
          <p:cNvSpPr>
            <a:spLocks noGrp="1"/>
          </p:cNvSpPr>
          <p:nvPr>
            <p:ph type="title"/>
          </p:nvPr>
        </p:nvSpPr>
        <p:spPr/>
        <p:txBody>
          <a:bodyPr/>
          <a:lstStyle/>
          <a:p>
            <a:r>
              <a:rPr lang="en-GB" sz="2400" dirty="0"/>
              <a:t>Digital SUTs- outline</a:t>
            </a:r>
            <a:br>
              <a:rPr lang="en-GB" dirty="0"/>
            </a:br>
            <a:r>
              <a:rPr lang="en-GB" b="1" dirty="0"/>
              <a:t>Products</a:t>
            </a:r>
            <a:endParaRPr lang="en-GB" dirty="0"/>
          </a:p>
        </p:txBody>
      </p:sp>
      <p:sp>
        <p:nvSpPr>
          <p:cNvPr id="4" name="TextBox 3"/>
          <p:cNvSpPr txBox="1"/>
          <p:nvPr/>
        </p:nvSpPr>
        <p:spPr>
          <a:xfrm>
            <a:off x="964275" y="1438102"/>
            <a:ext cx="10565477" cy="2154436"/>
          </a:xfrm>
          <a:prstGeom prst="rect">
            <a:avLst/>
          </a:prstGeom>
          <a:noFill/>
        </p:spPr>
        <p:txBody>
          <a:bodyPr wrap="square" rtlCol="0">
            <a:spAutoFit/>
          </a:bodyPr>
          <a:lstStyle/>
          <a:p>
            <a:pPr marL="285750" indent="-285750">
              <a:buFont typeface="Arial" panose="020B0604020202020204" pitchFamily="34" charset="0"/>
              <a:buChar char="•"/>
            </a:pPr>
            <a:r>
              <a:rPr lang="en-GB" sz="2000" dirty="0"/>
              <a:t>The proposal includes </a:t>
            </a:r>
            <a:r>
              <a:rPr lang="en-GB" sz="2000" b="1" dirty="0"/>
              <a:t>5 newly defined products </a:t>
            </a:r>
            <a:r>
              <a:rPr lang="en-GB" sz="2000" dirty="0"/>
              <a:t>as well as </a:t>
            </a:r>
            <a:r>
              <a:rPr lang="en-GB" sz="2000" b="1" dirty="0"/>
              <a:t>10 traditional products </a:t>
            </a:r>
            <a:r>
              <a:rPr lang="en-GB" sz="2000" dirty="0"/>
              <a:t>that are further broken down by this transactional information. </a:t>
            </a:r>
          </a:p>
          <a:p>
            <a:pPr marL="285750" indent="-285750">
              <a:buFont typeface="Arial" panose="020B0604020202020204" pitchFamily="34" charset="0"/>
              <a:buChar char="•"/>
            </a:pPr>
            <a:r>
              <a:rPr lang="en-GB" sz="2000" dirty="0"/>
              <a:t>These are products that have been heavily  impacted by the uptake in digital technology.</a:t>
            </a:r>
          </a:p>
          <a:p>
            <a:pPr marL="285750" indent="-285750">
              <a:buFont typeface="Arial" panose="020B0604020202020204" pitchFamily="34" charset="0"/>
              <a:buChar char="•"/>
            </a:pPr>
            <a:r>
              <a:rPr lang="en-GB" sz="2000" dirty="0"/>
              <a:t>The first 5 on the list are </a:t>
            </a:r>
            <a:r>
              <a:rPr lang="en-GB" sz="2000" b="1" dirty="0"/>
              <a:t>not at CPA division level. </a:t>
            </a:r>
          </a:p>
          <a:p>
            <a:pPr marL="742950" lvl="1" indent="-285750">
              <a:buFont typeface="Arial" panose="020B0604020202020204" pitchFamily="34" charset="0"/>
              <a:buChar char="•"/>
            </a:pPr>
            <a:r>
              <a:rPr lang="en-GB" dirty="0"/>
              <a:t>Digital goods and services include products from a range of product classifications.</a:t>
            </a:r>
          </a:p>
          <a:p>
            <a:pPr marL="742950" lvl="1" indent="-285750">
              <a:buFont typeface="Arial" panose="020B0604020202020204" pitchFamily="34" charset="0"/>
              <a:buChar char="•"/>
            </a:pPr>
            <a:r>
              <a:rPr lang="en-GB" dirty="0"/>
              <a:t>Product 3 &amp; 4 are below CPA level but are key areas of interest for users.</a:t>
            </a:r>
          </a:p>
          <a:p>
            <a:pPr marL="742950" lvl="1" indent="-285750">
              <a:buFont typeface="Arial" panose="020B0604020202020204" pitchFamily="34" charset="0"/>
              <a:buChar char="•"/>
            </a:pPr>
            <a:r>
              <a:rPr lang="en-GB" dirty="0"/>
              <a:t>Product 5 is currently outside of SNA boundary.</a:t>
            </a:r>
          </a:p>
        </p:txBody>
      </p:sp>
      <p:sp>
        <p:nvSpPr>
          <p:cNvPr id="8" name="TextBox 7"/>
          <p:cNvSpPr txBox="1"/>
          <p:nvPr/>
        </p:nvSpPr>
        <p:spPr>
          <a:xfrm>
            <a:off x="739830" y="6118168"/>
            <a:ext cx="10424161" cy="707886"/>
          </a:xfrm>
          <a:prstGeom prst="rect">
            <a:avLst/>
          </a:prstGeom>
          <a:noFill/>
        </p:spPr>
        <p:txBody>
          <a:bodyPr wrap="square" rtlCol="0">
            <a:spAutoFit/>
          </a:bodyPr>
          <a:lstStyle/>
          <a:p>
            <a:r>
              <a:rPr lang="en-GB" sz="2000" dirty="0"/>
              <a:t>Countries are</a:t>
            </a:r>
            <a:r>
              <a:rPr lang="en-GB" sz="2000" b="1" dirty="0"/>
              <a:t> free to further break down additional products </a:t>
            </a:r>
            <a:r>
              <a:rPr lang="en-GB" sz="2000" dirty="0"/>
              <a:t>if they have the data and if they are of importance to their economy.</a:t>
            </a:r>
          </a:p>
        </p:txBody>
      </p:sp>
    </p:spTree>
    <p:extLst>
      <p:ext uri="{BB962C8B-B14F-4D97-AF65-F5344CB8AC3E}">
        <p14:creationId xmlns:p14="http://schemas.microsoft.com/office/powerpoint/2010/main" val="366077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793" y="3363858"/>
            <a:ext cx="10548850" cy="2651759"/>
          </a:xfrm>
        </p:spPr>
        <p:txBody>
          <a:bodyPr numCol="2">
            <a:normAutofit fontScale="85000" lnSpcReduction="20000"/>
          </a:bodyPr>
          <a:lstStyle/>
          <a:p>
            <a:pPr lvl="2"/>
            <a:r>
              <a:rPr lang="en-US" b="1" dirty="0">
                <a:solidFill>
                  <a:schemeClr val="tx2"/>
                </a:solidFill>
              </a:rPr>
              <a:t>Digitally </a:t>
            </a:r>
            <a:r>
              <a:rPr lang="en-GB" b="1" dirty="0">
                <a:solidFill>
                  <a:schemeClr val="tx2"/>
                </a:solidFill>
              </a:rPr>
              <a:t>enabling</a:t>
            </a:r>
            <a:r>
              <a:rPr lang="en-US" b="1" dirty="0">
                <a:solidFill>
                  <a:schemeClr val="tx2"/>
                </a:solidFill>
              </a:rPr>
              <a:t> industries </a:t>
            </a:r>
            <a:endParaRPr lang="en-GB" b="1" dirty="0">
              <a:solidFill>
                <a:schemeClr val="tx2"/>
              </a:solidFill>
            </a:endParaRPr>
          </a:p>
          <a:p>
            <a:pPr lvl="2"/>
            <a:r>
              <a:rPr lang="en-US" b="1" dirty="0">
                <a:solidFill>
                  <a:schemeClr val="tx2"/>
                </a:solidFill>
              </a:rPr>
              <a:t>Digital intermediary platforms </a:t>
            </a:r>
            <a:endParaRPr lang="en-GB" b="1" dirty="0">
              <a:solidFill>
                <a:schemeClr val="tx2"/>
              </a:solidFill>
            </a:endParaRPr>
          </a:p>
          <a:p>
            <a:pPr lvl="2"/>
            <a:r>
              <a:rPr lang="en-US" b="1" dirty="0">
                <a:solidFill>
                  <a:schemeClr val="tx2"/>
                </a:solidFill>
              </a:rPr>
              <a:t>Firms dependent on intermediary platforms </a:t>
            </a:r>
            <a:r>
              <a:rPr lang="en-US" dirty="0">
                <a:solidFill>
                  <a:schemeClr val="tx2"/>
                </a:solidFill>
              </a:rPr>
              <a:t>(further separated into those that are incorporated and unincorporated)</a:t>
            </a:r>
            <a:endParaRPr lang="en-GB" dirty="0">
              <a:solidFill>
                <a:schemeClr val="tx2"/>
              </a:solidFill>
            </a:endParaRPr>
          </a:p>
          <a:p>
            <a:pPr lvl="2"/>
            <a:r>
              <a:rPr lang="en-US" b="1" dirty="0">
                <a:solidFill>
                  <a:schemeClr val="tx2"/>
                </a:solidFill>
              </a:rPr>
              <a:t>E-Sellers</a:t>
            </a:r>
            <a:r>
              <a:rPr lang="en-US" dirty="0">
                <a:solidFill>
                  <a:schemeClr val="tx2"/>
                </a:solidFill>
              </a:rPr>
              <a:t> (split into E-</a:t>
            </a:r>
            <a:r>
              <a:rPr lang="en-US" dirty="0" err="1">
                <a:solidFill>
                  <a:schemeClr val="tx2"/>
                </a:solidFill>
              </a:rPr>
              <a:t>Tailers</a:t>
            </a:r>
            <a:r>
              <a:rPr lang="en-US" dirty="0">
                <a:solidFill>
                  <a:schemeClr val="tx2"/>
                </a:solidFill>
              </a:rPr>
              <a:t> and E-Vendors)</a:t>
            </a:r>
            <a:endParaRPr lang="en-GB" dirty="0">
              <a:solidFill>
                <a:schemeClr val="tx2"/>
              </a:solidFill>
            </a:endParaRPr>
          </a:p>
          <a:p>
            <a:pPr lvl="2"/>
            <a:r>
              <a:rPr lang="en-US" b="1" dirty="0">
                <a:solidFill>
                  <a:schemeClr val="tx2"/>
                </a:solidFill>
              </a:rPr>
              <a:t>Digital only firms providing finance</a:t>
            </a:r>
            <a:endParaRPr lang="en-GB" b="1" dirty="0">
              <a:solidFill>
                <a:schemeClr val="tx2"/>
              </a:solidFill>
            </a:endParaRPr>
          </a:p>
          <a:p>
            <a:pPr lvl="2"/>
            <a:r>
              <a:rPr lang="en-US" b="1" dirty="0">
                <a:solidFill>
                  <a:schemeClr val="tx2"/>
                </a:solidFill>
              </a:rPr>
              <a:t>Other digital businesses</a:t>
            </a:r>
            <a:endParaRPr lang="en-GB" b="1" dirty="0">
              <a:solidFill>
                <a:schemeClr val="tx2"/>
              </a:solidFill>
            </a:endParaRPr>
          </a:p>
          <a:p>
            <a:pPr lvl="2"/>
            <a:r>
              <a:rPr lang="en-US" b="1" dirty="0">
                <a:solidFill>
                  <a:schemeClr val="tx2"/>
                </a:solidFill>
              </a:rPr>
              <a:t>Other industries </a:t>
            </a:r>
            <a:r>
              <a:rPr lang="en-US" dirty="0">
                <a:solidFill>
                  <a:schemeClr val="tx2"/>
                </a:solidFill>
              </a:rPr>
              <a:t>(broken down according to the standard supply and use tables)     </a:t>
            </a:r>
            <a:endParaRPr lang="en-GB" dirty="0">
              <a:solidFill>
                <a:schemeClr val="tx2"/>
              </a:solidFill>
            </a:endParaRPr>
          </a:p>
          <a:p>
            <a:endParaRPr lang="en-GB" dirty="0"/>
          </a:p>
        </p:txBody>
      </p:sp>
      <p:sp>
        <p:nvSpPr>
          <p:cNvPr id="3" name="Title 2"/>
          <p:cNvSpPr>
            <a:spLocks noGrp="1"/>
          </p:cNvSpPr>
          <p:nvPr>
            <p:ph type="title"/>
          </p:nvPr>
        </p:nvSpPr>
        <p:spPr/>
        <p:txBody>
          <a:bodyPr/>
          <a:lstStyle/>
          <a:p>
            <a:r>
              <a:rPr lang="en-GB" sz="2400" dirty="0"/>
              <a:t>Digital SUTs- outline</a:t>
            </a:r>
            <a:br>
              <a:rPr lang="en-GB" dirty="0"/>
            </a:br>
            <a:r>
              <a:rPr lang="en-GB" b="1" dirty="0"/>
              <a:t>Industries </a:t>
            </a:r>
          </a:p>
        </p:txBody>
      </p:sp>
      <p:sp>
        <p:nvSpPr>
          <p:cNvPr id="4" name="TextBox 3"/>
          <p:cNvSpPr txBox="1"/>
          <p:nvPr/>
        </p:nvSpPr>
        <p:spPr>
          <a:xfrm>
            <a:off x="1246909" y="1650209"/>
            <a:ext cx="9800705" cy="1631216"/>
          </a:xfrm>
          <a:prstGeom prst="rect">
            <a:avLst/>
          </a:prstGeom>
          <a:noFill/>
        </p:spPr>
        <p:txBody>
          <a:bodyPr wrap="square" rtlCol="0">
            <a:spAutoFit/>
          </a:bodyPr>
          <a:lstStyle/>
          <a:p>
            <a:pPr marL="342900" indent="-342900">
              <a:buFont typeface="Arial" panose="020B0604020202020204" pitchFamily="34" charset="0"/>
              <a:buChar char="•"/>
            </a:pPr>
            <a:r>
              <a:rPr lang="en-GB" sz="2000" dirty="0"/>
              <a:t>The proposal includes </a:t>
            </a:r>
            <a:r>
              <a:rPr lang="en-GB" sz="2000" b="1" dirty="0"/>
              <a:t>6 “Digital Industries” </a:t>
            </a:r>
            <a:r>
              <a:rPr lang="en-GB" sz="2000" dirty="0"/>
              <a:t>as well as an “other industry” category which includes data split by ISIC and currently provided in the SUTs.</a:t>
            </a:r>
          </a:p>
          <a:p>
            <a:pPr marL="342900" indent="-342900">
              <a:buFont typeface="Arial" panose="020B0604020202020204" pitchFamily="34" charset="0"/>
              <a:buChar char="•"/>
            </a:pPr>
            <a:r>
              <a:rPr lang="en-GB" sz="2000" dirty="0"/>
              <a:t>Units can be placed into these industries based on </a:t>
            </a:r>
            <a:r>
              <a:rPr lang="en-GB" sz="2000" b="1" dirty="0"/>
              <a:t>shared activities / characteristics.</a:t>
            </a:r>
          </a:p>
          <a:p>
            <a:endParaRPr lang="en-GB" sz="2000" dirty="0"/>
          </a:p>
        </p:txBody>
      </p:sp>
    </p:spTree>
    <p:extLst>
      <p:ext uri="{BB962C8B-B14F-4D97-AF65-F5344CB8AC3E}">
        <p14:creationId xmlns:p14="http://schemas.microsoft.com/office/powerpoint/2010/main" val="1726717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2000"/>
            <a:ext cx="10958400" cy="3543578"/>
          </a:xfrm>
        </p:spPr>
        <p:txBody>
          <a:bodyPr>
            <a:normAutofit fontScale="85000" lnSpcReduction="20000"/>
          </a:bodyPr>
          <a:lstStyle/>
          <a:p>
            <a:r>
              <a:rPr lang="en-GB" dirty="0"/>
              <a:t>Digital services </a:t>
            </a:r>
            <a:r>
              <a:rPr lang="en-GB" b="1" dirty="0"/>
              <a:t>does not include </a:t>
            </a:r>
            <a:r>
              <a:rPr lang="en-GB" dirty="0"/>
              <a:t>providing access to non digital services (i.e. Airline tickets).</a:t>
            </a:r>
          </a:p>
          <a:p>
            <a:r>
              <a:rPr lang="en-GB" b="1" dirty="0"/>
              <a:t>Goods can not be delivered digitally</a:t>
            </a:r>
            <a:r>
              <a:rPr lang="en-GB" dirty="0"/>
              <a:t>. (Assumed that 3D printing does not constitute “delivery”).</a:t>
            </a:r>
          </a:p>
          <a:p>
            <a:r>
              <a:rPr lang="en-GB" dirty="0"/>
              <a:t>It’s likely that the definitions or decision tree needs some clarification, a small amount of units may fit into more than one category.</a:t>
            </a:r>
          </a:p>
          <a:p>
            <a:r>
              <a:rPr lang="en-GB" dirty="0"/>
              <a:t>Matching a consumer to advertising is </a:t>
            </a:r>
            <a:r>
              <a:rPr lang="en-GB" b="1" dirty="0"/>
              <a:t>not a transaction</a:t>
            </a:r>
            <a:r>
              <a:rPr lang="en-GB" dirty="0"/>
              <a:t>, even if the viewing of it generates some revenue for the platform.</a:t>
            </a:r>
          </a:p>
          <a:p>
            <a:endParaRPr lang="en-GB" dirty="0"/>
          </a:p>
        </p:txBody>
      </p:sp>
      <p:sp>
        <p:nvSpPr>
          <p:cNvPr id="3" name="Title 2"/>
          <p:cNvSpPr>
            <a:spLocks noGrp="1"/>
          </p:cNvSpPr>
          <p:nvPr>
            <p:ph type="title"/>
          </p:nvPr>
        </p:nvSpPr>
        <p:spPr/>
        <p:txBody>
          <a:bodyPr/>
          <a:lstStyle/>
          <a:p>
            <a:r>
              <a:rPr lang="en-GB" sz="2400" dirty="0"/>
              <a:t>Digital SUTs</a:t>
            </a:r>
            <a:br>
              <a:rPr lang="en-GB" dirty="0"/>
            </a:br>
            <a:r>
              <a:rPr lang="en-GB" b="1" dirty="0"/>
              <a:t>Broad assumptions, clarifications, notes etc</a:t>
            </a:r>
          </a:p>
        </p:txBody>
      </p:sp>
      <p:sp>
        <p:nvSpPr>
          <p:cNvPr id="4" name="TextBox 3"/>
          <p:cNvSpPr txBox="1"/>
          <p:nvPr/>
        </p:nvSpPr>
        <p:spPr>
          <a:xfrm>
            <a:off x="1147156" y="5519651"/>
            <a:ext cx="7373389" cy="707886"/>
          </a:xfrm>
          <a:prstGeom prst="rect">
            <a:avLst/>
          </a:prstGeom>
          <a:noFill/>
        </p:spPr>
        <p:txBody>
          <a:bodyPr wrap="square" rtlCol="0">
            <a:spAutoFit/>
          </a:bodyPr>
          <a:lstStyle/>
          <a:p>
            <a:r>
              <a:rPr lang="en-GB" sz="2000" b="1" dirty="0">
                <a:solidFill>
                  <a:schemeClr val="tx2"/>
                </a:solidFill>
              </a:rPr>
              <a:t>Does the AEG have any clarifying questions on the outline of the digital SUTs? </a:t>
            </a:r>
          </a:p>
        </p:txBody>
      </p:sp>
    </p:spTree>
    <p:extLst>
      <p:ext uri="{BB962C8B-B14F-4D97-AF65-F5344CB8AC3E}">
        <p14:creationId xmlns:p14="http://schemas.microsoft.com/office/powerpoint/2010/main" val="38625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2000"/>
            <a:ext cx="9999665" cy="4525200"/>
          </a:xfrm>
        </p:spPr>
        <p:txBody>
          <a:bodyPr>
            <a:normAutofit lnSpcReduction="10000"/>
          </a:bodyPr>
          <a:lstStyle/>
          <a:p>
            <a:r>
              <a:rPr lang="en-GB" u="sng" dirty="0"/>
              <a:t>Issues that need to be addressed</a:t>
            </a:r>
          </a:p>
          <a:p>
            <a:pPr lvl="1"/>
            <a:r>
              <a:rPr lang="en-GB" dirty="0"/>
              <a:t>The products chosen to be separately identified.</a:t>
            </a:r>
          </a:p>
          <a:p>
            <a:pPr lvl="1"/>
            <a:r>
              <a:rPr lang="en-GB" dirty="0"/>
              <a:t>Where to place units that receive orders via different transaction types.</a:t>
            </a:r>
          </a:p>
          <a:p>
            <a:pPr lvl="1"/>
            <a:r>
              <a:rPr lang="en-GB" dirty="0"/>
              <a:t>Units producing non digital services that are ordered digitally.</a:t>
            </a:r>
          </a:p>
          <a:p>
            <a:pPr lvl="1"/>
            <a:r>
              <a:rPr lang="en-GB" dirty="0"/>
              <a:t>Confirmation of how to treat transactions involving intermediary platforms in the SUTs. </a:t>
            </a:r>
          </a:p>
          <a:p>
            <a:pPr lvl="1"/>
            <a:r>
              <a:rPr lang="en-GB" dirty="0"/>
              <a:t>Further classification of units that are categorised to “other digital businesses.”</a:t>
            </a:r>
          </a:p>
          <a:p>
            <a:pPr lvl="1"/>
            <a:endParaRPr lang="en-GB" dirty="0"/>
          </a:p>
          <a:p>
            <a:endParaRPr lang="en-GB" dirty="0"/>
          </a:p>
        </p:txBody>
      </p:sp>
      <p:sp>
        <p:nvSpPr>
          <p:cNvPr id="3" name="Title 2"/>
          <p:cNvSpPr>
            <a:spLocks noGrp="1"/>
          </p:cNvSpPr>
          <p:nvPr>
            <p:ph type="title"/>
          </p:nvPr>
        </p:nvSpPr>
        <p:spPr/>
        <p:txBody>
          <a:bodyPr/>
          <a:lstStyle/>
          <a:p>
            <a:r>
              <a:rPr lang="en-GB" dirty="0"/>
              <a:t>Digital SUTs</a:t>
            </a:r>
          </a:p>
        </p:txBody>
      </p:sp>
    </p:spTree>
    <p:extLst>
      <p:ext uri="{BB962C8B-B14F-4D97-AF65-F5344CB8AC3E}">
        <p14:creationId xmlns:p14="http://schemas.microsoft.com/office/powerpoint/2010/main" val="779762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2000"/>
            <a:ext cx="10348800" cy="3468764"/>
          </a:xfrm>
        </p:spPr>
        <p:txBody>
          <a:bodyPr>
            <a:normAutofit fontScale="62500" lnSpcReduction="20000"/>
          </a:bodyPr>
          <a:lstStyle/>
          <a:p>
            <a:r>
              <a:rPr lang="en-GB" dirty="0"/>
              <a:t>15 products chosen for initial proposal, the more the better but there is </a:t>
            </a:r>
            <a:r>
              <a:rPr lang="en-GB" b="1" dirty="0"/>
              <a:t>no set number.</a:t>
            </a:r>
          </a:p>
          <a:p>
            <a:r>
              <a:rPr lang="en-GB" b="1" dirty="0"/>
              <a:t>Cloud computing </a:t>
            </a:r>
            <a:r>
              <a:rPr lang="en-GB" dirty="0"/>
              <a:t>identified due to increasing importance in enabling digitalisation. </a:t>
            </a:r>
          </a:p>
          <a:p>
            <a:r>
              <a:rPr lang="en-GB" b="1" dirty="0"/>
              <a:t>Digital intermediary service products </a:t>
            </a:r>
            <a:r>
              <a:rPr lang="en-GB" dirty="0"/>
              <a:t>chosen to assist in measuring the output of the intermediary platforms.</a:t>
            </a:r>
          </a:p>
          <a:p>
            <a:r>
              <a:rPr lang="en-GB" b="1" dirty="0"/>
              <a:t>“Free” digital service </a:t>
            </a:r>
            <a:r>
              <a:rPr lang="en-GB" dirty="0"/>
              <a:t>included to generate an estimate of their value (despite being outside the SNA production boundary).  </a:t>
            </a:r>
          </a:p>
          <a:p>
            <a:r>
              <a:rPr lang="en-GB" dirty="0"/>
              <a:t>Other digital products aggregated into either digital goods or digital services.</a:t>
            </a:r>
          </a:p>
          <a:p>
            <a:r>
              <a:rPr lang="en-GB" dirty="0"/>
              <a:t>It is not suggested that the non-digital products listed are the only ones impacted by the digital economy, rather they provide the opportunity for </a:t>
            </a:r>
            <a:r>
              <a:rPr lang="en-GB" b="1" dirty="0"/>
              <a:t>measurement of the altered production chains.</a:t>
            </a:r>
          </a:p>
        </p:txBody>
      </p:sp>
      <p:sp>
        <p:nvSpPr>
          <p:cNvPr id="3" name="Title 2"/>
          <p:cNvSpPr>
            <a:spLocks noGrp="1"/>
          </p:cNvSpPr>
          <p:nvPr>
            <p:ph type="title"/>
          </p:nvPr>
        </p:nvSpPr>
        <p:spPr/>
        <p:txBody>
          <a:bodyPr/>
          <a:lstStyle/>
          <a:p>
            <a:r>
              <a:rPr lang="en-GB" sz="2400" dirty="0"/>
              <a:t>Digital SUTs</a:t>
            </a:r>
            <a:br>
              <a:rPr lang="en-GB" dirty="0"/>
            </a:br>
            <a:r>
              <a:rPr lang="en-GB" b="1" dirty="0"/>
              <a:t>Separately identified products</a:t>
            </a:r>
            <a:endParaRPr lang="en-GB" dirty="0"/>
          </a:p>
        </p:txBody>
      </p:sp>
      <p:sp>
        <p:nvSpPr>
          <p:cNvPr id="4" name="TextBox 3"/>
          <p:cNvSpPr txBox="1"/>
          <p:nvPr/>
        </p:nvSpPr>
        <p:spPr>
          <a:xfrm>
            <a:off x="1440000" y="5128953"/>
            <a:ext cx="8620298" cy="707886"/>
          </a:xfrm>
          <a:prstGeom prst="rect">
            <a:avLst/>
          </a:prstGeom>
          <a:noFill/>
        </p:spPr>
        <p:txBody>
          <a:bodyPr wrap="square" rtlCol="0">
            <a:spAutoFit/>
          </a:bodyPr>
          <a:lstStyle/>
          <a:p>
            <a:r>
              <a:rPr lang="en-GB" sz="2000" b="1" dirty="0">
                <a:solidFill>
                  <a:schemeClr val="tx2"/>
                </a:solidFill>
              </a:rPr>
              <a:t>Does the AEG agree with the products proposed for separate identification and additional delineation? </a:t>
            </a:r>
          </a:p>
        </p:txBody>
      </p:sp>
    </p:spTree>
    <p:extLst>
      <p:ext uri="{BB962C8B-B14F-4D97-AF65-F5344CB8AC3E}">
        <p14:creationId xmlns:p14="http://schemas.microsoft.com/office/powerpoint/2010/main" val="4242217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24000" y="5527964"/>
            <a:ext cx="10958400" cy="922712"/>
          </a:xfrm>
        </p:spPr>
        <p:txBody>
          <a:bodyPr>
            <a:normAutofit fontScale="70000" lnSpcReduction="20000"/>
          </a:bodyPr>
          <a:lstStyle/>
          <a:p>
            <a:r>
              <a:rPr lang="en-GB" dirty="0"/>
              <a:t>Option 2 is considered reflective of real world activity and the most practical to measure, and was widely endorsed by the OECD informal Advisory Group on Measuring GDP in a Digitalized Economy. </a:t>
            </a:r>
          </a:p>
        </p:txBody>
      </p:sp>
      <p:sp>
        <p:nvSpPr>
          <p:cNvPr id="3" name="Title 2"/>
          <p:cNvSpPr>
            <a:spLocks noGrp="1"/>
          </p:cNvSpPr>
          <p:nvPr>
            <p:ph type="title"/>
          </p:nvPr>
        </p:nvSpPr>
        <p:spPr/>
        <p:txBody>
          <a:bodyPr/>
          <a:lstStyle/>
          <a:p>
            <a:r>
              <a:rPr lang="en-GB" sz="2400" dirty="0"/>
              <a:t>Digital SUTs</a:t>
            </a:r>
            <a:br>
              <a:rPr lang="en-GB" dirty="0"/>
            </a:br>
            <a:r>
              <a:rPr lang="en-GB" b="1" dirty="0"/>
              <a:t>Transactions involving intermediary platforms</a:t>
            </a:r>
            <a:endParaRPr lang="en-GB" dirty="0"/>
          </a:p>
        </p:txBody>
      </p:sp>
      <p:pic>
        <p:nvPicPr>
          <p:cNvPr id="7" name="Picture 6"/>
          <p:cNvPicPr>
            <a:picLocks noChangeAspect="1"/>
          </p:cNvPicPr>
          <p:nvPr/>
        </p:nvPicPr>
        <p:blipFill>
          <a:blip r:embed="rId2"/>
          <a:stretch>
            <a:fillRect/>
          </a:stretch>
        </p:blipFill>
        <p:spPr>
          <a:xfrm>
            <a:off x="1697694" y="1448334"/>
            <a:ext cx="8669579" cy="4013846"/>
          </a:xfrm>
          <a:prstGeom prst="rect">
            <a:avLst/>
          </a:prstGeom>
        </p:spPr>
      </p:pic>
    </p:spTree>
    <p:extLst>
      <p:ext uri="{BB962C8B-B14F-4D97-AF65-F5344CB8AC3E}">
        <p14:creationId xmlns:p14="http://schemas.microsoft.com/office/powerpoint/2010/main" val="3149925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07570" y="237601"/>
            <a:ext cx="11513127" cy="5715012"/>
          </a:xfrm>
          <a:prstGeom prst="rect">
            <a:avLst/>
          </a:prstGeom>
        </p:spPr>
      </p:pic>
      <p:sp>
        <p:nvSpPr>
          <p:cNvPr id="5" name="TextBox 4"/>
          <p:cNvSpPr txBox="1"/>
          <p:nvPr/>
        </p:nvSpPr>
        <p:spPr>
          <a:xfrm>
            <a:off x="781396" y="5974999"/>
            <a:ext cx="9426633" cy="707886"/>
          </a:xfrm>
          <a:prstGeom prst="rect">
            <a:avLst/>
          </a:prstGeom>
          <a:noFill/>
        </p:spPr>
        <p:txBody>
          <a:bodyPr wrap="square" rtlCol="0">
            <a:spAutoFit/>
          </a:bodyPr>
          <a:lstStyle/>
          <a:p>
            <a:r>
              <a:rPr lang="en-GB" sz="2000" b="1" dirty="0">
                <a:solidFill>
                  <a:schemeClr val="tx2"/>
                </a:solidFill>
              </a:rPr>
              <a:t>Does the AEG agree with the proposal to use option 2 as the basis for recording transactions involving intermediary platforms?</a:t>
            </a:r>
          </a:p>
        </p:txBody>
      </p:sp>
    </p:spTree>
    <p:extLst>
      <p:ext uri="{BB962C8B-B14F-4D97-AF65-F5344CB8AC3E}">
        <p14:creationId xmlns:p14="http://schemas.microsoft.com/office/powerpoint/2010/main" val="2358443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3532908" y="216975"/>
            <a:ext cx="7639397" cy="6306736"/>
          </a:xfrm>
          <a:prstGeom prst="rect">
            <a:avLst/>
          </a:prstGeom>
        </p:spPr>
      </p:pic>
      <p:sp>
        <p:nvSpPr>
          <p:cNvPr id="3" name="Title 2"/>
          <p:cNvSpPr>
            <a:spLocks noGrp="1"/>
          </p:cNvSpPr>
          <p:nvPr>
            <p:ph type="title"/>
          </p:nvPr>
        </p:nvSpPr>
        <p:spPr>
          <a:xfrm>
            <a:off x="1439999" y="237600"/>
            <a:ext cx="3456197" cy="1059185"/>
          </a:xfrm>
        </p:spPr>
        <p:txBody>
          <a:bodyPr/>
          <a:lstStyle/>
          <a:p>
            <a:r>
              <a:rPr lang="en-GB" sz="2400" dirty="0"/>
              <a:t>Digital SUTs </a:t>
            </a:r>
            <a:r>
              <a:rPr lang="en-GB" b="1" dirty="0"/>
              <a:t>Decision Tree</a:t>
            </a:r>
          </a:p>
        </p:txBody>
      </p:sp>
      <p:sp>
        <p:nvSpPr>
          <p:cNvPr id="7" name="TextBox 6"/>
          <p:cNvSpPr txBox="1"/>
          <p:nvPr/>
        </p:nvSpPr>
        <p:spPr>
          <a:xfrm>
            <a:off x="557899" y="1616017"/>
            <a:ext cx="2883569" cy="5078313"/>
          </a:xfrm>
          <a:prstGeom prst="rect">
            <a:avLst/>
          </a:prstGeom>
          <a:noFill/>
        </p:spPr>
        <p:txBody>
          <a:bodyPr wrap="square" rtlCol="0">
            <a:spAutoFit/>
          </a:bodyPr>
          <a:lstStyle/>
          <a:p>
            <a:r>
              <a:rPr lang="en-GB" dirty="0"/>
              <a:t>Where would the following units end up?</a:t>
            </a:r>
          </a:p>
          <a:p>
            <a:pPr marL="285750" indent="-285750">
              <a:buFont typeface="Arial" panose="020B0604020202020204" pitchFamily="34" charset="0"/>
              <a:buChar char="•"/>
            </a:pPr>
            <a:r>
              <a:rPr lang="en-GB" b="1" dirty="0"/>
              <a:t>Google</a:t>
            </a:r>
          </a:p>
          <a:p>
            <a:pPr marL="285750" indent="-285750">
              <a:buFont typeface="Arial" panose="020B0604020202020204" pitchFamily="34" charset="0"/>
              <a:buChar char="•"/>
            </a:pPr>
            <a:r>
              <a:rPr lang="en-GB" b="1" dirty="0"/>
              <a:t>The local </a:t>
            </a:r>
            <a:r>
              <a:rPr lang="en-GB" b="1" dirty="0" err="1"/>
              <a:t>boulangerie</a:t>
            </a:r>
            <a:endParaRPr lang="en-GB" b="1" dirty="0"/>
          </a:p>
          <a:p>
            <a:pPr marL="285750" indent="-285750">
              <a:buFont typeface="Arial" panose="020B0604020202020204" pitchFamily="34" charset="0"/>
              <a:buChar char="•"/>
            </a:pPr>
            <a:r>
              <a:rPr lang="en-GB" b="1" dirty="0" err="1"/>
              <a:t>Trivago</a:t>
            </a:r>
            <a:endParaRPr lang="en-GB" b="1" dirty="0"/>
          </a:p>
          <a:p>
            <a:pPr marL="285750" indent="-285750">
              <a:buFont typeface="Arial" panose="020B0604020202020204" pitchFamily="34" charset="0"/>
              <a:buChar char="•"/>
            </a:pPr>
            <a:r>
              <a:rPr lang="en-GB" b="1" dirty="0"/>
              <a:t>Apple</a:t>
            </a:r>
          </a:p>
          <a:p>
            <a:pPr marL="285750" indent="-285750">
              <a:buFont typeface="Arial" panose="020B0604020202020204" pitchFamily="34" charset="0"/>
              <a:buChar char="•"/>
            </a:pPr>
            <a:r>
              <a:rPr lang="en-GB" b="1" dirty="0"/>
              <a:t>KLM</a:t>
            </a:r>
          </a:p>
          <a:p>
            <a:pPr marL="285750" indent="-285750">
              <a:buFont typeface="Arial" panose="020B0604020202020204" pitchFamily="34" charset="0"/>
              <a:buChar char="•"/>
            </a:pPr>
            <a:r>
              <a:rPr lang="en-GB" b="1" dirty="0"/>
              <a:t>Instagram</a:t>
            </a:r>
          </a:p>
          <a:p>
            <a:pPr marL="285750" indent="-285750">
              <a:buFont typeface="Arial" panose="020B0604020202020204" pitchFamily="34" charset="0"/>
              <a:buChar char="•"/>
            </a:pPr>
            <a:r>
              <a:rPr lang="en-GB" b="1" dirty="0" err="1"/>
              <a:t>Paypal</a:t>
            </a:r>
            <a:endParaRPr lang="en-GB" b="1" dirty="0"/>
          </a:p>
          <a:p>
            <a:pPr marL="285750" indent="-285750">
              <a:buFont typeface="Arial" panose="020B0604020202020204" pitchFamily="34" charset="0"/>
              <a:buChar char="•"/>
            </a:pPr>
            <a:r>
              <a:rPr lang="en-GB" b="1" dirty="0"/>
              <a:t>ASOS</a:t>
            </a:r>
          </a:p>
          <a:p>
            <a:pPr marL="285750" indent="-285750">
              <a:buFont typeface="Arial" panose="020B0604020202020204" pitchFamily="34" charset="0"/>
              <a:buChar char="•"/>
            </a:pPr>
            <a:r>
              <a:rPr lang="en-GB" b="1" dirty="0"/>
              <a:t>BET 365</a:t>
            </a:r>
          </a:p>
          <a:p>
            <a:pPr marL="285750" indent="-285750">
              <a:buFont typeface="Arial" panose="020B0604020202020204" pitchFamily="34" charset="0"/>
              <a:buChar char="•"/>
            </a:pPr>
            <a:r>
              <a:rPr lang="en-GB" b="1" dirty="0"/>
              <a:t>CARL (an UBER driver)</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211962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Digital SUTs</a:t>
            </a:r>
            <a:br>
              <a:rPr lang="en-GB" dirty="0"/>
            </a:br>
            <a:r>
              <a:rPr lang="en-GB" b="1" dirty="0"/>
              <a:t>Classification of units</a:t>
            </a:r>
            <a:endParaRPr lang="en-GB" dirty="0"/>
          </a:p>
        </p:txBody>
      </p:sp>
      <p:pic>
        <p:nvPicPr>
          <p:cNvPr id="10" name="Picture 9"/>
          <p:cNvPicPr>
            <a:picLocks noChangeAspect="1"/>
          </p:cNvPicPr>
          <p:nvPr/>
        </p:nvPicPr>
        <p:blipFill>
          <a:blip r:embed="rId2"/>
          <a:stretch>
            <a:fillRect/>
          </a:stretch>
        </p:blipFill>
        <p:spPr>
          <a:xfrm>
            <a:off x="365759" y="1471094"/>
            <a:ext cx="11218075" cy="4954644"/>
          </a:xfrm>
          <a:prstGeom prst="rect">
            <a:avLst/>
          </a:prstGeom>
        </p:spPr>
      </p:pic>
    </p:spTree>
    <p:extLst>
      <p:ext uri="{BB962C8B-B14F-4D97-AF65-F5344CB8AC3E}">
        <p14:creationId xmlns:p14="http://schemas.microsoft.com/office/powerpoint/2010/main" val="901832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1) Present some background</a:t>
            </a:r>
          </a:p>
          <a:p>
            <a:pPr marL="0" indent="0">
              <a:buNone/>
            </a:pPr>
            <a:r>
              <a:rPr lang="en-GB" dirty="0"/>
              <a:t>2) Provide an outline of the digital supply-use tables (SUTs)</a:t>
            </a:r>
          </a:p>
          <a:p>
            <a:pPr marL="0" indent="0">
              <a:buNone/>
            </a:pPr>
            <a:r>
              <a:rPr lang="en-GB" dirty="0"/>
              <a:t>3) Cover some of the specific questions in more detail</a:t>
            </a:r>
          </a:p>
          <a:p>
            <a:pPr marL="0" indent="0">
              <a:buNone/>
            </a:pPr>
            <a:r>
              <a:rPr lang="en-GB" dirty="0"/>
              <a:t>4) AEG input and way forward</a:t>
            </a:r>
          </a:p>
        </p:txBody>
      </p:sp>
      <p:sp>
        <p:nvSpPr>
          <p:cNvPr id="3" name="Title 2"/>
          <p:cNvSpPr>
            <a:spLocks noGrp="1"/>
          </p:cNvSpPr>
          <p:nvPr>
            <p:ph type="title"/>
          </p:nvPr>
        </p:nvSpPr>
        <p:spPr/>
        <p:txBody>
          <a:bodyPr/>
          <a:lstStyle/>
          <a:p>
            <a:br>
              <a:rPr lang="en-GB" sz="2400" dirty="0"/>
            </a:br>
            <a:r>
              <a:rPr lang="en-GB" sz="2400" dirty="0"/>
              <a:t>Supply-Use Tables for the Digital Economy</a:t>
            </a:r>
            <a:br>
              <a:rPr lang="en-GB" dirty="0"/>
            </a:br>
            <a:endParaRPr lang="en-GB" dirty="0"/>
          </a:p>
        </p:txBody>
      </p:sp>
    </p:spTree>
    <p:extLst>
      <p:ext uri="{BB962C8B-B14F-4D97-AF65-F5344CB8AC3E}">
        <p14:creationId xmlns:p14="http://schemas.microsoft.com/office/powerpoint/2010/main" val="330404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a:t>
            </a:r>
            <a:r>
              <a:rPr lang="en-US" b="1" dirty="0"/>
              <a:t>most important delineation </a:t>
            </a:r>
            <a:r>
              <a:rPr lang="en-US" dirty="0"/>
              <a:t>is the transactional split between non-digitally ordered, digitally ordered direct or via platform.</a:t>
            </a:r>
          </a:p>
          <a:p>
            <a:r>
              <a:rPr lang="en-US" dirty="0"/>
              <a:t>When this information is available producers </a:t>
            </a:r>
            <a:r>
              <a:rPr lang="en-US" dirty="0" err="1"/>
              <a:t>utilising</a:t>
            </a:r>
            <a:r>
              <a:rPr lang="en-US" dirty="0"/>
              <a:t> multiple channels </a:t>
            </a:r>
            <a:r>
              <a:rPr lang="en-US" b="1" dirty="0"/>
              <a:t>can remain in the ISIC classification under “other industries”.</a:t>
            </a:r>
            <a:r>
              <a:rPr lang="en-US" dirty="0"/>
              <a:t> The transaction type is used to separate the digital component from the non digital component.</a:t>
            </a:r>
          </a:p>
          <a:p>
            <a:r>
              <a:rPr lang="en-US" dirty="0"/>
              <a:t>What happens when this split is not available and the entire unit needs to be placed in one transaction type? Do we base it on majority?</a:t>
            </a:r>
            <a:endParaRPr lang="en-GB" dirty="0"/>
          </a:p>
        </p:txBody>
      </p:sp>
      <p:sp>
        <p:nvSpPr>
          <p:cNvPr id="3" name="Title 2"/>
          <p:cNvSpPr>
            <a:spLocks noGrp="1"/>
          </p:cNvSpPr>
          <p:nvPr>
            <p:ph type="title"/>
          </p:nvPr>
        </p:nvSpPr>
        <p:spPr/>
        <p:txBody>
          <a:bodyPr/>
          <a:lstStyle/>
          <a:p>
            <a:r>
              <a:rPr lang="en-GB" sz="2400" dirty="0"/>
              <a:t>Digital SUTs</a:t>
            </a:r>
            <a:br>
              <a:rPr lang="en-GB" sz="2400" dirty="0"/>
            </a:br>
            <a:r>
              <a:rPr lang="en-GB" b="1" dirty="0"/>
              <a:t>Classification of mixed businesses</a:t>
            </a:r>
            <a:endParaRPr lang="en-GB" sz="4000" dirty="0"/>
          </a:p>
        </p:txBody>
      </p:sp>
    </p:spTree>
    <p:extLst>
      <p:ext uri="{BB962C8B-B14F-4D97-AF65-F5344CB8AC3E}">
        <p14:creationId xmlns:p14="http://schemas.microsoft.com/office/powerpoint/2010/main" val="1225452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4000" y="1585374"/>
            <a:ext cx="10958400" cy="4525200"/>
          </a:xfrm>
        </p:spPr>
        <p:txBody>
          <a:bodyPr>
            <a:normAutofit/>
          </a:bodyPr>
          <a:lstStyle/>
          <a:p>
            <a:r>
              <a:rPr lang="en-US" dirty="0"/>
              <a:t>When does a retailer become an e-</a:t>
            </a:r>
            <a:r>
              <a:rPr lang="en-US" dirty="0" err="1"/>
              <a:t>tailer</a:t>
            </a:r>
            <a:r>
              <a:rPr lang="en-US" dirty="0"/>
              <a:t> </a:t>
            </a:r>
            <a:r>
              <a:rPr lang="en-US" dirty="0">
                <a:solidFill>
                  <a:schemeClr val="tx2"/>
                </a:solidFill>
              </a:rPr>
              <a:t>1%, 51%, 100%?</a:t>
            </a:r>
          </a:p>
          <a:p>
            <a:r>
              <a:rPr lang="en-US" dirty="0"/>
              <a:t>When does a firm become dependent on platforms </a:t>
            </a:r>
            <a:r>
              <a:rPr lang="en-US" dirty="0">
                <a:solidFill>
                  <a:schemeClr val="tx2"/>
                </a:solidFill>
              </a:rPr>
              <a:t>1%, 51%, 100%? </a:t>
            </a:r>
            <a:r>
              <a:rPr lang="en-US" dirty="0"/>
              <a:t>(What does this mean for hotels?)</a:t>
            </a:r>
          </a:p>
          <a:p>
            <a:r>
              <a:rPr lang="en-US" dirty="0"/>
              <a:t>In the proposed SUTs the majority criterion has been taken for both of these decisions.</a:t>
            </a:r>
          </a:p>
          <a:p>
            <a:r>
              <a:rPr lang="en-US" dirty="0"/>
              <a:t>Is it OK that “the Ritz Paris” and Carl (the UBER driver) may be in the same “digital industry”?</a:t>
            </a:r>
          </a:p>
        </p:txBody>
      </p:sp>
      <p:sp>
        <p:nvSpPr>
          <p:cNvPr id="3" name="Title 2"/>
          <p:cNvSpPr>
            <a:spLocks noGrp="1"/>
          </p:cNvSpPr>
          <p:nvPr>
            <p:ph type="title"/>
          </p:nvPr>
        </p:nvSpPr>
        <p:spPr/>
        <p:txBody>
          <a:bodyPr/>
          <a:lstStyle/>
          <a:p>
            <a:r>
              <a:rPr lang="en-GB" sz="2400" dirty="0"/>
              <a:t>Digital SUTs</a:t>
            </a:r>
            <a:br>
              <a:rPr lang="en-GB" dirty="0"/>
            </a:br>
            <a:r>
              <a:rPr lang="en-GB" b="1" dirty="0"/>
              <a:t>Classification of mixed businesses</a:t>
            </a:r>
            <a:endParaRPr lang="en-GB" dirty="0"/>
          </a:p>
        </p:txBody>
      </p:sp>
      <p:sp>
        <p:nvSpPr>
          <p:cNvPr id="6" name="TextBox 5"/>
          <p:cNvSpPr txBox="1"/>
          <p:nvPr/>
        </p:nvSpPr>
        <p:spPr>
          <a:xfrm>
            <a:off x="1917742" y="5660967"/>
            <a:ext cx="8370916" cy="707886"/>
          </a:xfrm>
          <a:prstGeom prst="rect">
            <a:avLst/>
          </a:prstGeom>
          <a:noFill/>
        </p:spPr>
        <p:txBody>
          <a:bodyPr wrap="square" rtlCol="0">
            <a:spAutoFit/>
          </a:bodyPr>
          <a:lstStyle/>
          <a:p>
            <a:r>
              <a:rPr lang="en-GB" sz="2000" b="1" dirty="0">
                <a:solidFill>
                  <a:schemeClr val="tx2"/>
                </a:solidFill>
              </a:rPr>
              <a:t>Does the AEG agree with the proposal to place units into some categories based on a simple majority?</a:t>
            </a:r>
          </a:p>
        </p:txBody>
      </p:sp>
    </p:spTree>
    <p:extLst>
      <p:ext uri="{BB962C8B-B14F-4D97-AF65-F5344CB8AC3E}">
        <p14:creationId xmlns:p14="http://schemas.microsoft.com/office/powerpoint/2010/main" val="1196538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2000"/>
            <a:ext cx="10958400" cy="3784647"/>
          </a:xfrm>
        </p:spPr>
        <p:txBody>
          <a:bodyPr>
            <a:normAutofit fontScale="92500" lnSpcReduction="20000"/>
          </a:bodyPr>
          <a:lstStyle/>
          <a:p>
            <a:r>
              <a:rPr lang="en-US" dirty="0"/>
              <a:t>However E-Vendor and digital firms providing finance categories </a:t>
            </a:r>
            <a:r>
              <a:rPr lang="en-US" b="1" dirty="0"/>
              <a:t>will be 100% </a:t>
            </a:r>
            <a:r>
              <a:rPr lang="en-US" dirty="0"/>
              <a:t>(otherwise a large portion of the economy would be “digital”)</a:t>
            </a:r>
          </a:p>
          <a:p>
            <a:r>
              <a:rPr lang="en-US" dirty="0"/>
              <a:t>Airlines, live sport, utility companies. Most of these </a:t>
            </a:r>
            <a:r>
              <a:rPr lang="en-US" b="1" dirty="0"/>
              <a:t>receive the majority of orders digitally</a:t>
            </a:r>
            <a:r>
              <a:rPr lang="en-US" dirty="0"/>
              <a:t> but we do not want to treat them as E-Vendors as they are </a:t>
            </a:r>
            <a:r>
              <a:rPr lang="en-US" b="1" dirty="0"/>
              <a:t>providing non digital goods and services.</a:t>
            </a:r>
          </a:p>
          <a:p>
            <a:r>
              <a:rPr lang="en-US" dirty="0"/>
              <a:t>Consumers interact with financial services digitally most of the time.  </a:t>
            </a:r>
            <a:endParaRPr lang="en-GB" dirty="0"/>
          </a:p>
          <a:p>
            <a:endParaRPr lang="en-GB" dirty="0"/>
          </a:p>
        </p:txBody>
      </p:sp>
      <p:sp>
        <p:nvSpPr>
          <p:cNvPr id="3" name="Title 2"/>
          <p:cNvSpPr>
            <a:spLocks noGrp="1"/>
          </p:cNvSpPr>
          <p:nvPr>
            <p:ph type="title"/>
          </p:nvPr>
        </p:nvSpPr>
        <p:spPr/>
        <p:txBody>
          <a:bodyPr/>
          <a:lstStyle/>
          <a:p>
            <a:r>
              <a:rPr lang="en-GB" sz="2400" dirty="0"/>
              <a:t>Digital SUTs</a:t>
            </a:r>
            <a:br>
              <a:rPr lang="en-GB" dirty="0"/>
            </a:br>
            <a:r>
              <a:rPr lang="en-GB" b="1" dirty="0"/>
              <a:t>E-Vendors and </a:t>
            </a:r>
            <a:r>
              <a:rPr lang="en-US" b="1" dirty="0"/>
              <a:t>digital firms providing finance </a:t>
            </a:r>
            <a:endParaRPr lang="en-GB" b="1" dirty="0"/>
          </a:p>
        </p:txBody>
      </p:sp>
      <p:sp>
        <p:nvSpPr>
          <p:cNvPr id="5" name="TextBox 4"/>
          <p:cNvSpPr txBox="1"/>
          <p:nvPr/>
        </p:nvSpPr>
        <p:spPr>
          <a:xfrm>
            <a:off x="1687484" y="5386647"/>
            <a:ext cx="8179724" cy="1200329"/>
          </a:xfrm>
          <a:prstGeom prst="rect">
            <a:avLst/>
          </a:prstGeom>
          <a:noFill/>
        </p:spPr>
        <p:txBody>
          <a:bodyPr wrap="square" rtlCol="0">
            <a:spAutoFit/>
          </a:bodyPr>
          <a:lstStyle/>
          <a:p>
            <a:r>
              <a:rPr lang="en-GB" b="1" dirty="0">
                <a:solidFill>
                  <a:schemeClr val="tx2"/>
                </a:solidFill>
              </a:rPr>
              <a:t>Does the AEG agree with the proposal to separately identify “E-Vendors” and “Units providing finance” and to limit the category to those that operate exclusively digital?</a:t>
            </a:r>
          </a:p>
          <a:p>
            <a:endParaRPr lang="en-GB" dirty="0"/>
          </a:p>
        </p:txBody>
      </p:sp>
    </p:spTree>
    <p:extLst>
      <p:ext uri="{BB962C8B-B14F-4D97-AF65-F5344CB8AC3E}">
        <p14:creationId xmlns:p14="http://schemas.microsoft.com/office/powerpoint/2010/main" val="2514371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2000"/>
            <a:ext cx="10958400" cy="3809585"/>
          </a:xfrm>
        </p:spPr>
        <p:txBody>
          <a:bodyPr>
            <a:normAutofit fontScale="70000" lnSpcReduction="20000"/>
          </a:bodyPr>
          <a:lstStyle/>
          <a:p>
            <a:r>
              <a:rPr lang="en-GB" dirty="0"/>
              <a:t>“Other digital businesses” include units that are </a:t>
            </a:r>
            <a:r>
              <a:rPr lang="en-GB" b="1" dirty="0"/>
              <a:t>not explicitly charging </a:t>
            </a:r>
            <a:r>
              <a:rPr lang="en-GB" b="1" u="sng" dirty="0"/>
              <a:t>consumers</a:t>
            </a:r>
            <a:r>
              <a:rPr lang="en-GB" b="1" dirty="0"/>
              <a:t> </a:t>
            </a:r>
            <a:r>
              <a:rPr lang="en-GB" dirty="0"/>
              <a:t>for their service. </a:t>
            </a:r>
          </a:p>
          <a:p>
            <a:r>
              <a:rPr lang="en-GB" dirty="0"/>
              <a:t>Therefore the service product being produced by these units is likely the </a:t>
            </a:r>
            <a:r>
              <a:rPr lang="en-GB" b="1" dirty="0"/>
              <a:t>free digital service. </a:t>
            </a:r>
          </a:p>
          <a:p>
            <a:r>
              <a:rPr lang="en-GB" dirty="0"/>
              <a:t>The majority of these will be for profit enterprises who generate revenue from advertising, selling data or providing a service outside of the SNA production boundary.</a:t>
            </a:r>
          </a:p>
          <a:p>
            <a:r>
              <a:rPr lang="en-GB" dirty="0"/>
              <a:t>The proposed tables do not stop compilers from further delineating these businesses, rather it creates a grouping of </a:t>
            </a:r>
            <a:r>
              <a:rPr lang="en-GB" b="1" dirty="0"/>
              <a:t>different but broadly similar businesses.</a:t>
            </a:r>
          </a:p>
          <a:p>
            <a:r>
              <a:rPr lang="en-GB" dirty="0"/>
              <a:t>A few will be non profit (do we need to separate out these units?)</a:t>
            </a:r>
          </a:p>
        </p:txBody>
      </p:sp>
      <p:sp>
        <p:nvSpPr>
          <p:cNvPr id="3" name="Title 2"/>
          <p:cNvSpPr>
            <a:spLocks noGrp="1"/>
          </p:cNvSpPr>
          <p:nvPr>
            <p:ph type="title"/>
          </p:nvPr>
        </p:nvSpPr>
        <p:spPr/>
        <p:txBody>
          <a:bodyPr/>
          <a:lstStyle/>
          <a:p>
            <a:r>
              <a:rPr lang="en-GB" sz="2400" dirty="0"/>
              <a:t>Digital SUTs</a:t>
            </a:r>
            <a:br>
              <a:rPr lang="en-GB" dirty="0"/>
            </a:br>
            <a:r>
              <a:rPr lang="en-GB" b="1" dirty="0"/>
              <a:t>Other digital businesses</a:t>
            </a:r>
            <a:endParaRPr lang="en-GB" dirty="0"/>
          </a:p>
        </p:txBody>
      </p:sp>
      <p:sp>
        <p:nvSpPr>
          <p:cNvPr id="4" name="TextBox 3"/>
          <p:cNvSpPr txBox="1"/>
          <p:nvPr/>
        </p:nvSpPr>
        <p:spPr>
          <a:xfrm>
            <a:off x="1197033" y="5561215"/>
            <a:ext cx="8304415" cy="646331"/>
          </a:xfrm>
          <a:prstGeom prst="rect">
            <a:avLst/>
          </a:prstGeom>
          <a:noFill/>
        </p:spPr>
        <p:txBody>
          <a:bodyPr wrap="square" rtlCol="0">
            <a:spAutoFit/>
          </a:bodyPr>
          <a:lstStyle/>
          <a:p>
            <a:r>
              <a:rPr lang="en-GB" b="1" dirty="0">
                <a:solidFill>
                  <a:schemeClr val="tx2"/>
                </a:solidFill>
              </a:rPr>
              <a:t>Does the AEG consider it useful to separately distinguish market and non market units within the “other digital businesses”?</a:t>
            </a:r>
          </a:p>
        </p:txBody>
      </p:sp>
    </p:spTree>
    <p:extLst>
      <p:ext uri="{BB962C8B-B14F-4D97-AF65-F5344CB8AC3E}">
        <p14:creationId xmlns:p14="http://schemas.microsoft.com/office/powerpoint/2010/main" val="2743662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2001"/>
            <a:ext cx="10958400" cy="3019876"/>
          </a:xfrm>
        </p:spPr>
        <p:txBody>
          <a:bodyPr>
            <a:normAutofit fontScale="92500" lnSpcReduction="10000"/>
          </a:bodyPr>
          <a:lstStyle/>
          <a:p>
            <a:r>
              <a:rPr lang="en-GB" dirty="0"/>
              <a:t>It is hoped that agreement on the framework can be had by the end of 2018.</a:t>
            </a:r>
          </a:p>
          <a:p>
            <a:r>
              <a:rPr lang="en-GB" dirty="0"/>
              <a:t>Some countries would be able to begin populating the digital tables (or parts thereof) in 2019.</a:t>
            </a:r>
          </a:p>
          <a:p>
            <a:r>
              <a:rPr lang="en-GB" dirty="0"/>
              <a:t>OECD to produce aggregate estimates of economic indicators based on a set definition relating to the digital economy. </a:t>
            </a:r>
          </a:p>
        </p:txBody>
      </p:sp>
      <p:sp>
        <p:nvSpPr>
          <p:cNvPr id="3" name="Title 2"/>
          <p:cNvSpPr>
            <a:spLocks noGrp="1"/>
          </p:cNvSpPr>
          <p:nvPr>
            <p:ph type="title"/>
          </p:nvPr>
        </p:nvSpPr>
        <p:spPr/>
        <p:txBody>
          <a:bodyPr/>
          <a:lstStyle/>
          <a:p>
            <a:r>
              <a:rPr lang="en-GB" sz="2400" dirty="0"/>
              <a:t>Digital SUTs</a:t>
            </a:r>
            <a:br>
              <a:rPr lang="en-GB" dirty="0"/>
            </a:br>
            <a:r>
              <a:rPr lang="en-GB" b="1" dirty="0"/>
              <a:t>Way forward</a:t>
            </a:r>
          </a:p>
        </p:txBody>
      </p:sp>
      <p:sp>
        <p:nvSpPr>
          <p:cNvPr id="4" name="TextBox 3"/>
          <p:cNvSpPr txBox="1"/>
          <p:nvPr/>
        </p:nvSpPr>
        <p:spPr>
          <a:xfrm>
            <a:off x="939338" y="4480778"/>
            <a:ext cx="8828116" cy="1323439"/>
          </a:xfrm>
          <a:prstGeom prst="rect">
            <a:avLst/>
          </a:prstGeom>
          <a:noFill/>
        </p:spPr>
        <p:txBody>
          <a:bodyPr wrap="square" rtlCol="0">
            <a:spAutoFit/>
          </a:bodyPr>
          <a:lstStyle/>
          <a:p>
            <a:r>
              <a:rPr lang="en-GB" sz="2000" b="1" dirty="0">
                <a:solidFill>
                  <a:schemeClr val="tx2"/>
                </a:solidFill>
              </a:rPr>
              <a:t>Does the AEG agree with the proposed digital unit decision tree?</a:t>
            </a:r>
          </a:p>
          <a:p>
            <a:endParaRPr lang="en-GB" sz="2000" b="1" dirty="0">
              <a:solidFill>
                <a:schemeClr val="tx2"/>
              </a:solidFill>
            </a:endParaRPr>
          </a:p>
          <a:p>
            <a:r>
              <a:rPr lang="en-GB" sz="2000" b="1" dirty="0">
                <a:solidFill>
                  <a:schemeClr val="tx2"/>
                </a:solidFill>
              </a:rPr>
              <a:t>Does the AEG generally agree with the proposed digital SUTs, and the information that can be derived from them?</a:t>
            </a:r>
          </a:p>
        </p:txBody>
      </p:sp>
    </p:spTree>
    <p:extLst>
      <p:ext uri="{BB962C8B-B14F-4D97-AF65-F5344CB8AC3E}">
        <p14:creationId xmlns:p14="http://schemas.microsoft.com/office/powerpoint/2010/main" val="3747273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1999"/>
            <a:ext cx="10398676" cy="4906865"/>
          </a:xfrm>
        </p:spPr>
        <p:txBody>
          <a:bodyPr>
            <a:normAutofit fontScale="92500" lnSpcReduction="20000"/>
          </a:bodyPr>
          <a:lstStyle/>
          <a:p>
            <a:pPr lvl="1"/>
            <a:r>
              <a:rPr lang="en-GB" dirty="0"/>
              <a:t>The products chosen to be separately identified.</a:t>
            </a:r>
          </a:p>
          <a:p>
            <a:pPr lvl="1"/>
            <a:r>
              <a:rPr lang="en-US" dirty="0"/>
              <a:t>Terminology around some of the decision tree, but the need to </a:t>
            </a:r>
            <a:r>
              <a:rPr lang="en-US" b="1" dirty="0"/>
              <a:t>keep definitions a little flexible.</a:t>
            </a:r>
            <a:endParaRPr lang="en-GB" b="1" dirty="0"/>
          </a:p>
          <a:p>
            <a:pPr lvl="1"/>
            <a:r>
              <a:rPr lang="en-GB" dirty="0"/>
              <a:t>The difficulty in classifying units that receive orders via different transaction types, this highlighted the </a:t>
            </a:r>
            <a:r>
              <a:rPr lang="en-GB" b="1" dirty="0"/>
              <a:t>importance of the data on the transaction type.</a:t>
            </a:r>
          </a:p>
          <a:p>
            <a:pPr lvl="1"/>
            <a:r>
              <a:rPr lang="en-US" dirty="0"/>
              <a:t>The policy need for differentiating businesses that leverage of the internet and those that require digital intermediation.</a:t>
            </a:r>
            <a:endParaRPr lang="en-GB" dirty="0"/>
          </a:p>
          <a:p>
            <a:pPr lvl="1"/>
            <a:r>
              <a:rPr lang="en-GB" dirty="0"/>
              <a:t>Units producing non digital services that are ordered digitally.</a:t>
            </a:r>
          </a:p>
          <a:p>
            <a:pPr lvl="1"/>
            <a:r>
              <a:rPr lang="en-GB" dirty="0"/>
              <a:t>Confirmation of how to treat transactions involving intermediary platforms in the supply-use tables. </a:t>
            </a:r>
          </a:p>
          <a:p>
            <a:pPr lvl="1"/>
            <a:r>
              <a:rPr lang="en-GB" dirty="0"/>
              <a:t>Further classification of units that are categorised to “other digital businesses.”</a:t>
            </a:r>
          </a:p>
          <a:p>
            <a:pPr lvl="1"/>
            <a:endParaRPr lang="en-GB" dirty="0"/>
          </a:p>
          <a:p>
            <a:endParaRPr lang="en-GB" dirty="0"/>
          </a:p>
        </p:txBody>
      </p:sp>
      <p:sp>
        <p:nvSpPr>
          <p:cNvPr id="3" name="Title 2"/>
          <p:cNvSpPr>
            <a:spLocks noGrp="1"/>
          </p:cNvSpPr>
          <p:nvPr>
            <p:ph type="title"/>
          </p:nvPr>
        </p:nvSpPr>
        <p:spPr/>
        <p:txBody>
          <a:bodyPr/>
          <a:lstStyle/>
          <a:p>
            <a:r>
              <a:rPr lang="en-GB" dirty="0"/>
              <a:t>Digital SUTs</a:t>
            </a:r>
            <a:br>
              <a:rPr lang="en-GB" dirty="0"/>
            </a:br>
            <a:r>
              <a:rPr lang="en-GB" b="1" dirty="0"/>
              <a:t>Issues discussed at informal advisory group</a:t>
            </a:r>
            <a:endParaRPr lang="en-GB" dirty="0"/>
          </a:p>
        </p:txBody>
      </p:sp>
    </p:spTree>
    <p:extLst>
      <p:ext uri="{BB962C8B-B14F-4D97-AF65-F5344CB8AC3E}">
        <p14:creationId xmlns:p14="http://schemas.microsoft.com/office/powerpoint/2010/main" val="3575767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2000"/>
            <a:ext cx="10958400" cy="4200283"/>
          </a:xfrm>
        </p:spPr>
        <p:txBody>
          <a:bodyPr>
            <a:normAutofit fontScale="92500" lnSpcReduction="20000"/>
          </a:bodyPr>
          <a:lstStyle/>
          <a:p>
            <a:r>
              <a:rPr lang="en-US" dirty="0"/>
              <a:t>Additional feedback will be received when the proposed satellite account will be presented at the Advisory Expert Group on National Accounts in Nov 27 – 29.</a:t>
            </a:r>
          </a:p>
          <a:p>
            <a:r>
              <a:rPr lang="en-GB" dirty="0"/>
              <a:t>It is hoped that following these discussion a final proposal can be sent out to countries by the end of 2018.</a:t>
            </a:r>
          </a:p>
          <a:p>
            <a:r>
              <a:rPr lang="en-GB" dirty="0"/>
              <a:t>Some countries have already indicated that they may be able to begin populating some components of the table in 2019.</a:t>
            </a:r>
          </a:p>
          <a:p>
            <a:r>
              <a:rPr lang="en-GB" dirty="0"/>
              <a:t>It is aimed to present the final template (although not estimates) to the </a:t>
            </a:r>
            <a:r>
              <a:rPr lang="en-US" dirty="0"/>
              <a:t>Committee on Statistics and Statistical Policy in June 2019</a:t>
            </a:r>
            <a:endParaRPr lang="en-GB" dirty="0"/>
          </a:p>
        </p:txBody>
      </p:sp>
      <p:sp>
        <p:nvSpPr>
          <p:cNvPr id="3" name="Title 2"/>
          <p:cNvSpPr>
            <a:spLocks noGrp="1"/>
          </p:cNvSpPr>
          <p:nvPr>
            <p:ph type="title"/>
          </p:nvPr>
        </p:nvSpPr>
        <p:spPr/>
        <p:txBody>
          <a:bodyPr/>
          <a:lstStyle/>
          <a:p>
            <a:r>
              <a:rPr lang="en-GB" sz="2400" dirty="0"/>
              <a:t>Digital SUTs</a:t>
            </a:r>
            <a:br>
              <a:rPr lang="en-GB" dirty="0"/>
            </a:br>
            <a:r>
              <a:rPr lang="en-GB" b="1" dirty="0"/>
              <a:t>Way forward</a:t>
            </a:r>
          </a:p>
        </p:txBody>
      </p:sp>
    </p:spTree>
    <p:extLst>
      <p:ext uri="{BB962C8B-B14F-4D97-AF65-F5344CB8AC3E}">
        <p14:creationId xmlns:p14="http://schemas.microsoft.com/office/powerpoint/2010/main" val="2719570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77738" y="-20184"/>
            <a:ext cx="8400000" cy="1772729"/>
          </a:xfrm>
        </p:spPr>
        <p:txBody>
          <a:bodyPr/>
          <a:lstStyle/>
          <a:p>
            <a:pPr algn="ctr"/>
            <a:r>
              <a:rPr lang="en-GB" sz="2400" dirty="0"/>
              <a:t>A PROPOSAL FOR A SATELLITE Framework ON THE DIGITAL ECONOMY</a:t>
            </a:r>
            <a:br>
              <a:rPr lang="en-GB" dirty="0"/>
            </a:br>
            <a:r>
              <a:rPr lang="en-GB" sz="3200" b="1" dirty="0"/>
              <a:t>Contact details</a:t>
            </a:r>
            <a:endParaRPr lang="en-GB" dirty="0"/>
          </a:p>
        </p:txBody>
      </p:sp>
      <p:sp>
        <p:nvSpPr>
          <p:cNvPr id="2" name="Content Placeholder 1"/>
          <p:cNvSpPr>
            <a:spLocks noGrp="1"/>
          </p:cNvSpPr>
          <p:nvPr>
            <p:ph type="subTitle" idx="1"/>
          </p:nvPr>
        </p:nvSpPr>
        <p:spPr>
          <a:xfrm>
            <a:off x="1616181" y="2525039"/>
            <a:ext cx="8738309" cy="3467552"/>
          </a:xfrm>
        </p:spPr>
        <p:txBody>
          <a:bodyPr/>
          <a:lstStyle/>
          <a:p>
            <a:pPr marL="0" indent="0">
              <a:buNone/>
            </a:pPr>
            <a:endParaRPr lang="en-GB" dirty="0"/>
          </a:p>
          <a:p>
            <a:pPr marL="0" indent="0">
              <a:buNone/>
            </a:pPr>
            <a:r>
              <a:rPr lang="en-GB" dirty="0"/>
              <a:t>John Mitchell</a:t>
            </a:r>
          </a:p>
          <a:p>
            <a:pPr marL="0" indent="0">
              <a:buNone/>
            </a:pPr>
            <a:r>
              <a:rPr lang="en-US" sz="2000" dirty="0"/>
              <a:t>National Accounts Division, </a:t>
            </a:r>
          </a:p>
          <a:p>
            <a:pPr marL="0" indent="0">
              <a:buNone/>
            </a:pPr>
            <a:r>
              <a:rPr lang="en-US" sz="2000" dirty="0"/>
              <a:t>Statistics and Data Directorate.</a:t>
            </a:r>
          </a:p>
          <a:p>
            <a:pPr marL="0" indent="0">
              <a:buNone/>
            </a:pPr>
            <a:endParaRPr lang="en-US" sz="2400" dirty="0"/>
          </a:p>
          <a:p>
            <a:pPr marL="0" indent="0">
              <a:buNone/>
            </a:pPr>
            <a:r>
              <a:rPr lang="en-GB" sz="3600" dirty="0">
                <a:solidFill>
                  <a:schemeClr val="bg1"/>
                </a:solidFill>
              </a:rPr>
              <a:t>John.MITCHELL@oecd.org</a:t>
            </a:r>
          </a:p>
          <a:p>
            <a:pPr marL="0" indent="0">
              <a:buNone/>
            </a:pPr>
            <a:endParaRPr lang="en-GB" sz="3600" dirty="0">
              <a:solidFill>
                <a:schemeClr val="bg1"/>
              </a:solidFill>
            </a:endParaRPr>
          </a:p>
          <a:p>
            <a:pPr marL="0" indent="0">
              <a:buNone/>
            </a:pPr>
            <a:endParaRPr lang="en-GB" dirty="0"/>
          </a:p>
          <a:p>
            <a:r>
              <a:rPr lang="en-GB" dirty="0"/>
              <a:t>Erich H. Strassner</a:t>
            </a:r>
          </a:p>
          <a:p>
            <a:r>
              <a:rPr lang="en-US" dirty="0"/>
              <a:t>Chair, OECD Advisory Group on Measuring GDP in a Digitalized Economy</a:t>
            </a:r>
          </a:p>
          <a:p>
            <a:r>
              <a:rPr lang="en-US" dirty="0"/>
              <a:t>Erich.Strassner@bea.gov</a:t>
            </a:r>
            <a:endParaRPr lang="en-GB" dirty="0"/>
          </a:p>
          <a:p>
            <a:pPr marL="0" indent="0">
              <a:buNone/>
            </a:pPr>
            <a:endParaRPr lang="en-GB" sz="3600" dirty="0"/>
          </a:p>
          <a:p>
            <a:pPr marL="0" indent="0">
              <a:buNone/>
            </a:pPr>
            <a:endParaRPr lang="en-GB" sz="3600" dirty="0">
              <a:solidFill>
                <a:schemeClr val="bg1"/>
              </a:solidFill>
            </a:endParaRPr>
          </a:p>
        </p:txBody>
      </p:sp>
    </p:spTree>
    <p:extLst>
      <p:ext uri="{BB962C8B-B14F-4D97-AF65-F5344CB8AC3E}">
        <p14:creationId xmlns:p14="http://schemas.microsoft.com/office/powerpoint/2010/main" val="2469548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02401" y="2335876"/>
            <a:ext cx="10035833" cy="4405747"/>
          </a:xfrm>
          <a:prstGeom prst="rect">
            <a:avLst/>
          </a:prstGeom>
        </p:spPr>
      </p:pic>
      <p:sp>
        <p:nvSpPr>
          <p:cNvPr id="3" name="Title 2"/>
          <p:cNvSpPr>
            <a:spLocks noGrp="1"/>
          </p:cNvSpPr>
          <p:nvPr>
            <p:ph type="title"/>
          </p:nvPr>
        </p:nvSpPr>
        <p:spPr/>
        <p:txBody>
          <a:bodyPr/>
          <a:lstStyle/>
          <a:p>
            <a:r>
              <a:rPr lang="en-GB" sz="2400" dirty="0"/>
              <a:t>Digital SUTs</a:t>
            </a:r>
            <a:br>
              <a:rPr lang="en-GB" dirty="0"/>
            </a:br>
            <a:r>
              <a:rPr lang="en-GB" b="1" dirty="0"/>
              <a:t>Background</a:t>
            </a:r>
          </a:p>
        </p:txBody>
      </p:sp>
      <p:sp>
        <p:nvSpPr>
          <p:cNvPr id="2" name="TextBox 1"/>
          <p:cNvSpPr txBox="1"/>
          <p:nvPr/>
        </p:nvSpPr>
        <p:spPr>
          <a:xfrm>
            <a:off x="1296787" y="1487978"/>
            <a:ext cx="82961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The basic framework presented last year, the proposal is broadly in line with this but with </a:t>
            </a:r>
            <a:r>
              <a:rPr lang="en-US" b="1" dirty="0"/>
              <a:t>additional clarifications and definitions</a:t>
            </a:r>
            <a:r>
              <a:rPr lang="en-US" dirty="0"/>
              <a:t>. </a:t>
            </a:r>
            <a:endParaRPr lang="en-GB" dirty="0"/>
          </a:p>
        </p:txBody>
      </p:sp>
    </p:spTree>
    <p:extLst>
      <p:ext uri="{BB962C8B-B14F-4D97-AF65-F5344CB8AC3E}">
        <p14:creationId xmlns:p14="http://schemas.microsoft.com/office/powerpoint/2010/main" val="202550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3999" y="1429789"/>
            <a:ext cx="11229949" cy="4697411"/>
          </a:xfrm>
        </p:spPr>
        <p:txBody>
          <a:bodyPr>
            <a:normAutofit fontScale="92500" lnSpcReduction="10000"/>
          </a:bodyPr>
          <a:lstStyle/>
          <a:p>
            <a:r>
              <a:rPr lang="en-GB" dirty="0"/>
              <a:t>This framework has been developed into something that,</a:t>
            </a:r>
          </a:p>
          <a:p>
            <a:pPr lvl="1"/>
            <a:r>
              <a:rPr lang="en-GB" dirty="0"/>
              <a:t>Countries could </a:t>
            </a:r>
            <a:r>
              <a:rPr lang="en-GB" b="1" dirty="0"/>
              <a:t>fit within their current statistical framework </a:t>
            </a:r>
            <a:r>
              <a:rPr lang="en-GB" dirty="0"/>
              <a:t>and measurement processes. </a:t>
            </a:r>
          </a:p>
          <a:p>
            <a:pPr lvl="1"/>
            <a:r>
              <a:rPr lang="en-GB" dirty="0"/>
              <a:t>Found a balance between </a:t>
            </a:r>
            <a:r>
              <a:rPr lang="en-GB" b="1" dirty="0"/>
              <a:t>practically possible and statistically informative.</a:t>
            </a:r>
          </a:p>
          <a:p>
            <a:pPr lvl="1"/>
            <a:r>
              <a:rPr lang="en-GB" b="1" dirty="0"/>
              <a:t>Include definitions </a:t>
            </a:r>
            <a:r>
              <a:rPr lang="en-GB" dirty="0"/>
              <a:t>that could be agreed upon.</a:t>
            </a:r>
          </a:p>
          <a:p>
            <a:pPr lvl="1"/>
            <a:r>
              <a:rPr lang="en-GB" dirty="0"/>
              <a:t>Does not produce “Digital GDP” but provides various indicators that can be internationally compared such as,</a:t>
            </a:r>
          </a:p>
          <a:p>
            <a:pPr lvl="3"/>
            <a:r>
              <a:rPr lang="en-US" dirty="0">
                <a:solidFill>
                  <a:schemeClr val="tx2"/>
                </a:solidFill>
              </a:rPr>
              <a:t>The </a:t>
            </a:r>
            <a:r>
              <a:rPr lang="en-US" b="1" dirty="0">
                <a:solidFill>
                  <a:schemeClr val="tx2"/>
                </a:solidFill>
              </a:rPr>
              <a:t>total output of the digitally enabling industries.</a:t>
            </a:r>
            <a:endParaRPr lang="en-GB" b="1" dirty="0">
              <a:solidFill>
                <a:schemeClr val="tx2"/>
              </a:solidFill>
            </a:endParaRPr>
          </a:p>
          <a:p>
            <a:pPr lvl="3"/>
            <a:r>
              <a:rPr lang="en-GB" dirty="0">
                <a:solidFill>
                  <a:schemeClr val="tx2"/>
                </a:solidFill>
              </a:rPr>
              <a:t>The </a:t>
            </a:r>
            <a:r>
              <a:rPr lang="en-GB" b="1" dirty="0">
                <a:solidFill>
                  <a:schemeClr val="tx2"/>
                </a:solidFill>
              </a:rPr>
              <a:t>total value of e-commerce </a:t>
            </a:r>
            <a:r>
              <a:rPr lang="en-GB" dirty="0">
                <a:solidFill>
                  <a:schemeClr val="tx2"/>
                </a:solidFill>
              </a:rPr>
              <a:t>(i.e. d</a:t>
            </a:r>
            <a:r>
              <a:rPr lang="en-US" dirty="0" err="1">
                <a:solidFill>
                  <a:schemeClr val="tx2"/>
                </a:solidFill>
              </a:rPr>
              <a:t>igitally</a:t>
            </a:r>
            <a:r>
              <a:rPr lang="en-US" dirty="0">
                <a:solidFill>
                  <a:schemeClr val="tx2"/>
                </a:solidFill>
              </a:rPr>
              <a:t> ordered goods and services). </a:t>
            </a:r>
            <a:endParaRPr lang="en-GB" dirty="0">
              <a:solidFill>
                <a:schemeClr val="tx2"/>
              </a:solidFill>
            </a:endParaRPr>
          </a:p>
          <a:p>
            <a:pPr lvl="3"/>
            <a:r>
              <a:rPr lang="en-US" dirty="0">
                <a:solidFill>
                  <a:schemeClr val="tx2"/>
                </a:solidFill>
              </a:rPr>
              <a:t>The </a:t>
            </a:r>
            <a:r>
              <a:rPr lang="en-US" b="1" dirty="0">
                <a:solidFill>
                  <a:schemeClr val="tx2"/>
                </a:solidFill>
              </a:rPr>
              <a:t>total value of services provided by intermediary platforms </a:t>
            </a:r>
            <a:r>
              <a:rPr lang="en-US" dirty="0">
                <a:solidFill>
                  <a:schemeClr val="tx2"/>
                </a:solidFill>
              </a:rPr>
              <a:t>as a separate proportion of the overall value of the goods and services</a:t>
            </a:r>
          </a:p>
          <a:p>
            <a:pPr lvl="3"/>
            <a:endParaRPr lang="en-GB" dirty="0"/>
          </a:p>
          <a:p>
            <a:pPr lvl="1"/>
            <a:endParaRPr lang="en-GB" dirty="0"/>
          </a:p>
          <a:p>
            <a:endParaRPr lang="en-GB" dirty="0"/>
          </a:p>
        </p:txBody>
      </p:sp>
      <p:sp>
        <p:nvSpPr>
          <p:cNvPr id="3" name="Title 2"/>
          <p:cNvSpPr>
            <a:spLocks noGrp="1"/>
          </p:cNvSpPr>
          <p:nvPr>
            <p:ph type="title"/>
          </p:nvPr>
        </p:nvSpPr>
        <p:spPr/>
        <p:txBody>
          <a:bodyPr/>
          <a:lstStyle/>
          <a:p>
            <a:r>
              <a:rPr lang="en-GB" sz="2400" dirty="0"/>
              <a:t>Digital SUTs</a:t>
            </a:r>
            <a:br>
              <a:rPr lang="en-GB" dirty="0"/>
            </a:br>
            <a:r>
              <a:rPr lang="en-GB" b="1" dirty="0"/>
              <a:t>Background</a:t>
            </a:r>
            <a:endParaRPr lang="en-GB" dirty="0"/>
          </a:p>
        </p:txBody>
      </p:sp>
    </p:spTree>
    <p:extLst>
      <p:ext uri="{BB962C8B-B14F-4D97-AF65-F5344CB8AC3E}">
        <p14:creationId xmlns:p14="http://schemas.microsoft.com/office/powerpoint/2010/main" val="603024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2000"/>
            <a:ext cx="10847564" cy="4525200"/>
          </a:xfrm>
        </p:spPr>
        <p:txBody>
          <a:bodyPr>
            <a:normAutofit fontScale="92500" lnSpcReduction="10000"/>
          </a:bodyPr>
          <a:lstStyle/>
          <a:p>
            <a:r>
              <a:rPr lang="en-US" b="1" dirty="0"/>
              <a:t>Supply table: </a:t>
            </a:r>
            <a:r>
              <a:rPr lang="en-US" dirty="0"/>
              <a:t>includes domestic production and imports.</a:t>
            </a:r>
          </a:p>
          <a:p>
            <a:r>
              <a:rPr lang="en-US" b="1" dirty="0"/>
              <a:t>Use table: </a:t>
            </a:r>
            <a:r>
              <a:rPr lang="en-US" dirty="0"/>
              <a:t>includes use by domestic producers (intermediate consumption), final consumption, investments, and exports. </a:t>
            </a:r>
          </a:p>
          <a:p>
            <a:r>
              <a:rPr lang="en-US" dirty="0"/>
              <a:t>This framework was turned into </a:t>
            </a:r>
            <a:r>
              <a:rPr lang="en-US" b="1" dirty="0"/>
              <a:t>digital supply and use tables,</a:t>
            </a:r>
            <a:r>
              <a:rPr lang="en-US" dirty="0"/>
              <a:t> </a:t>
            </a:r>
          </a:p>
          <a:p>
            <a:pPr lvl="1"/>
            <a:r>
              <a:rPr lang="en-US" dirty="0"/>
              <a:t>additional breakdowns of certain digital products, with space for the different digital and non digital margins, and digital producers.</a:t>
            </a:r>
          </a:p>
          <a:p>
            <a:pPr lvl="1"/>
            <a:r>
              <a:rPr lang="en-US" dirty="0"/>
              <a:t>also </a:t>
            </a:r>
            <a:r>
              <a:rPr lang="en-US" b="1" dirty="0"/>
              <a:t>include “free” digital services</a:t>
            </a:r>
            <a:r>
              <a:rPr lang="en-US" dirty="0"/>
              <a:t>, that are not currently in the SNA production boundary.</a:t>
            </a:r>
          </a:p>
          <a:p>
            <a:endParaRPr lang="en-GB" dirty="0"/>
          </a:p>
        </p:txBody>
      </p:sp>
      <p:sp>
        <p:nvSpPr>
          <p:cNvPr id="3" name="Title 2"/>
          <p:cNvSpPr>
            <a:spLocks noGrp="1"/>
          </p:cNvSpPr>
          <p:nvPr>
            <p:ph type="title"/>
          </p:nvPr>
        </p:nvSpPr>
        <p:spPr/>
        <p:txBody>
          <a:bodyPr/>
          <a:lstStyle/>
          <a:p>
            <a:r>
              <a:rPr lang="en-GB" dirty="0"/>
              <a:t>Digital SUTs</a:t>
            </a:r>
            <a:br>
              <a:rPr lang="en-GB" dirty="0"/>
            </a:br>
            <a:r>
              <a:rPr lang="en-GB" b="1" dirty="0"/>
              <a:t>Outline</a:t>
            </a:r>
            <a:endParaRPr lang="en-GB" dirty="0"/>
          </a:p>
        </p:txBody>
      </p:sp>
    </p:spTree>
    <p:extLst>
      <p:ext uri="{BB962C8B-B14F-4D97-AF65-F5344CB8AC3E}">
        <p14:creationId xmlns:p14="http://schemas.microsoft.com/office/powerpoint/2010/main" val="162696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a:t>We didn’t need to create a new table…</a:t>
            </a:r>
            <a:endParaRPr lang="en-GB" u="sng" dirty="0"/>
          </a:p>
          <a:p>
            <a:r>
              <a:rPr lang="en-GB" dirty="0"/>
              <a:t>Current SUTs provided to the OECD includes 98 industries </a:t>
            </a:r>
            <a:r>
              <a:rPr lang="en-GB" sz="2400" dirty="0"/>
              <a:t>(ISIC sub-division level) </a:t>
            </a:r>
            <a:r>
              <a:rPr lang="en-GB" dirty="0"/>
              <a:t>corresponding to 98 products </a:t>
            </a:r>
            <a:r>
              <a:rPr lang="en-GB" sz="2400" dirty="0"/>
              <a:t>(CPA division level).</a:t>
            </a:r>
            <a:r>
              <a:rPr lang="en-GB" dirty="0"/>
              <a:t> </a:t>
            </a:r>
          </a:p>
          <a:p>
            <a:r>
              <a:rPr lang="en-GB" b="1" dirty="0"/>
              <a:t>5 newly defined products</a:t>
            </a:r>
            <a:r>
              <a:rPr lang="en-GB" dirty="0"/>
              <a:t>.</a:t>
            </a:r>
          </a:p>
          <a:p>
            <a:r>
              <a:rPr lang="en-GB" b="1" dirty="0"/>
              <a:t>10 traditional products </a:t>
            </a:r>
            <a:r>
              <a:rPr lang="en-GB" dirty="0"/>
              <a:t>broken down by type of transaction involved.</a:t>
            </a:r>
          </a:p>
          <a:p>
            <a:r>
              <a:rPr lang="en-GB" b="1" dirty="0"/>
              <a:t>6 newly defined “digital industries” </a:t>
            </a:r>
            <a:r>
              <a:rPr lang="en-GB" dirty="0"/>
              <a:t>based on the characteristics of the unit. </a:t>
            </a:r>
          </a:p>
          <a:p>
            <a:endParaRPr lang="en-GB" dirty="0"/>
          </a:p>
        </p:txBody>
      </p:sp>
      <p:sp>
        <p:nvSpPr>
          <p:cNvPr id="3" name="Title 2"/>
          <p:cNvSpPr>
            <a:spLocks noGrp="1"/>
          </p:cNvSpPr>
          <p:nvPr>
            <p:ph type="title"/>
          </p:nvPr>
        </p:nvSpPr>
        <p:spPr/>
        <p:txBody>
          <a:bodyPr/>
          <a:lstStyle/>
          <a:p>
            <a:r>
              <a:rPr lang="en-GB" dirty="0"/>
              <a:t>Digital SUTs</a:t>
            </a:r>
            <a:br>
              <a:rPr lang="en-GB" dirty="0"/>
            </a:br>
            <a:r>
              <a:rPr lang="en-GB" b="1" dirty="0"/>
              <a:t>Outline</a:t>
            </a:r>
            <a:endParaRPr lang="en-GB" dirty="0"/>
          </a:p>
        </p:txBody>
      </p:sp>
    </p:spTree>
    <p:extLst>
      <p:ext uri="{BB962C8B-B14F-4D97-AF65-F5344CB8AC3E}">
        <p14:creationId xmlns:p14="http://schemas.microsoft.com/office/powerpoint/2010/main" val="213868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Content Placeholder 21"/>
          <p:cNvPicPr>
            <a:picLocks noGrp="1" noChangeAspect="1"/>
          </p:cNvPicPr>
          <p:nvPr>
            <p:ph idx="1"/>
          </p:nvPr>
        </p:nvPicPr>
        <p:blipFill>
          <a:blip r:embed="rId2"/>
          <a:stretch>
            <a:fillRect/>
          </a:stretch>
        </p:blipFill>
        <p:spPr>
          <a:xfrm>
            <a:off x="273509" y="1471748"/>
            <a:ext cx="11644981" cy="5054138"/>
          </a:xfrm>
          <a:prstGeom prst="rect">
            <a:avLst/>
          </a:prstGeom>
        </p:spPr>
      </p:pic>
      <p:sp>
        <p:nvSpPr>
          <p:cNvPr id="3" name="Title 2"/>
          <p:cNvSpPr>
            <a:spLocks noGrp="1"/>
          </p:cNvSpPr>
          <p:nvPr>
            <p:ph type="title"/>
          </p:nvPr>
        </p:nvSpPr>
        <p:spPr/>
        <p:txBody>
          <a:bodyPr/>
          <a:lstStyle/>
          <a:p>
            <a:r>
              <a:rPr lang="en-GB" sz="2400" dirty="0"/>
              <a:t>Digital SUTs</a:t>
            </a:r>
            <a:br>
              <a:rPr lang="en-GB" dirty="0"/>
            </a:br>
            <a:r>
              <a:rPr lang="en-GB" b="1" dirty="0"/>
              <a:t>Example</a:t>
            </a:r>
            <a:endParaRPr lang="en-GB" dirty="0"/>
          </a:p>
        </p:txBody>
      </p:sp>
    </p:spTree>
    <p:extLst>
      <p:ext uri="{BB962C8B-B14F-4D97-AF65-F5344CB8AC3E}">
        <p14:creationId xmlns:p14="http://schemas.microsoft.com/office/powerpoint/2010/main" val="2571631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15637" y="1447175"/>
            <a:ext cx="11263745" cy="4968740"/>
          </a:xfrm>
          <a:prstGeom prst="rect">
            <a:avLst/>
          </a:prstGeom>
        </p:spPr>
      </p:pic>
      <p:sp>
        <p:nvSpPr>
          <p:cNvPr id="3" name="Title 2"/>
          <p:cNvSpPr>
            <a:spLocks noGrp="1"/>
          </p:cNvSpPr>
          <p:nvPr>
            <p:ph type="title"/>
          </p:nvPr>
        </p:nvSpPr>
        <p:spPr/>
        <p:txBody>
          <a:bodyPr/>
          <a:lstStyle/>
          <a:p>
            <a:r>
              <a:rPr lang="en-GB" sz="2400" dirty="0"/>
              <a:t>Digital SUTs</a:t>
            </a:r>
            <a:br>
              <a:rPr lang="en-GB" dirty="0"/>
            </a:br>
            <a:r>
              <a:rPr lang="en-GB" b="1" dirty="0"/>
              <a:t>Example</a:t>
            </a:r>
            <a:endParaRPr lang="en-GB" dirty="0"/>
          </a:p>
        </p:txBody>
      </p:sp>
    </p:spTree>
    <p:extLst>
      <p:ext uri="{BB962C8B-B14F-4D97-AF65-F5344CB8AC3E}">
        <p14:creationId xmlns:p14="http://schemas.microsoft.com/office/powerpoint/2010/main" val="120708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Digital SUTs</a:t>
            </a:r>
            <a:br>
              <a:rPr lang="en-GB" dirty="0"/>
            </a:br>
            <a:r>
              <a:rPr lang="en-GB" b="1" dirty="0"/>
              <a:t>Example</a:t>
            </a:r>
            <a:endParaRPr lang="en-GB" dirty="0"/>
          </a:p>
        </p:txBody>
      </p:sp>
      <p:pic>
        <p:nvPicPr>
          <p:cNvPr id="7" name="Picture 6"/>
          <p:cNvPicPr>
            <a:picLocks noChangeAspect="1"/>
          </p:cNvPicPr>
          <p:nvPr/>
        </p:nvPicPr>
        <p:blipFill>
          <a:blip r:embed="rId2"/>
          <a:stretch>
            <a:fillRect/>
          </a:stretch>
        </p:blipFill>
        <p:spPr>
          <a:xfrm>
            <a:off x="923313" y="1581298"/>
            <a:ext cx="10799791" cy="4561807"/>
          </a:xfrm>
          <a:prstGeom prst="rect">
            <a:avLst/>
          </a:prstGeom>
        </p:spPr>
      </p:pic>
    </p:spTree>
    <p:extLst>
      <p:ext uri="{BB962C8B-B14F-4D97-AF65-F5344CB8AC3E}">
        <p14:creationId xmlns:p14="http://schemas.microsoft.com/office/powerpoint/2010/main" val="1549702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OECD_English_white</Template>
  <TotalTime>1185</TotalTime>
  <Words>2026</Words>
  <Application>Microsoft Office PowerPoint</Application>
  <PresentationFormat>Widescreen</PresentationFormat>
  <Paragraphs>181</Paragraphs>
  <Slides>27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Georgia</vt:lpstr>
      <vt:lpstr>Helvetica 65 Medium</vt:lpstr>
      <vt:lpstr>OECD_English_white</vt:lpstr>
      <vt:lpstr>A PROPOSAL FOR A SATELLITE Framework ON THE DIGITAL ECONOMY</vt:lpstr>
      <vt:lpstr> Supply-Use Tables for the Digital Economy </vt:lpstr>
      <vt:lpstr>Digital SUTs Background</vt:lpstr>
      <vt:lpstr>Digital SUTs Background</vt:lpstr>
      <vt:lpstr>Digital SUTs Outline</vt:lpstr>
      <vt:lpstr>Digital SUTs Outline</vt:lpstr>
      <vt:lpstr>Digital SUTs Example</vt:lpstr>
      <vt:lpstr>Digital SUTs Example</vt:lpstr>
      <vt:lpstr>Digital SUTs Example</vt:lpstr>
      <vt:lpstr>Digital SUTs- outline Transactions type</vt:lpstr>
      <vt:lpstr>Digital SUTs- outline Products</vt:lpstr>
      <vt:lpstr>Digital SUTs- outline Industries </vt:lpstr>
      <vt:lpstr>Digital SUTs Broad assumptions, clarifications, notes etc</vt:lpstr>
      <vt:lpstr>Digital SUTs</vt:lpstr>
      <vt:lpstr>Digital SUTs Separately identified products</vt:lpstr>
      <vt:lpstr>Digital SUTs Transactions involving intermediary platforms</vt:lpstr>
      <vt:lpstr>PowerPoint Presentation</vt:lpstr>
      <vt:lpstr>Digital SUTs Decision Tree</vt:lpstr>
      <vt:lpstr>Digital SUTs Classification of units</vt:lpstr>
      <vt:lpstr>Digital SUTs Classification of mixed businesses</vt:lpstr>
      <vt:lpstr>Digital SUTs Classification of mixed businesses</vt:lpstr>
      <vt:lpstr>Digital SUTs E-Vendors and digital firms providing finance </vt:lpstr>
      <vt:lpstr>Digital SUTs Other digital businesses</vt:lpstr>
      <vt:lpstr>Digital SUTs Way forward</vt:lpstr>
      <vt:lpstr>Digital SUTs Issues discussed at informal advisory group</vt:lpstr>
      <vt:lpstr>Digital SUTs Way forward</vt:lpstr>
      <vt:lpstr>A PROPOSAL FOR A SATELLITE Framework ON THE DIGITAL ECONOMY Contact details</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John, SDD/NAD</dc:creator>
  <cp:lastModifiedBy>Strassner, Erich</cp:lastModifiedBy>
  <cp:revision>65</cp:revision>
  <cp:lastPrinted>2018-11-02T09:19:38Z</cp:lastPrinted>
  <dcterms:created xsi:type="dcterms:W3CDTF">2018-10-30T13:24:28Z</dcterms:created>
  <dcterms:modified xsi:type="dcterms:W3CDTF">2018-11-15T21:28:10Z</dcterms:modified>
</cp:coreProperties>
</file>