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4"/>
  </p:notesMasterIdLst>
  <p:handoutMasterIdLst>
    <p:handoutMasterId r:id="rId15"/>
  </p:handoutMasterIdLst>
  <p:sldIdLst>
    <p:sldId id="268" r:id="rId2"/>
    <p:sldId id="257" r:id="rId3"/>
    <p:sldId id="295" r:id="rId4"/>
    <p:sldId id="296" r:id="rId5"/>
    <p:sldId id="279" r:id="rId6"/>
    <p:sldId id="294" r:id="rId7"/>
    <p:sldId id="284" r:id="rId8"/>
    <p:sldId id="281" r:id="rId9"/>
    <p:sldId id="282" r:id="rId10"/>
    <p:sldId id="298" r:id="rId11"/>
    <p:sldId id="293" r:id="rId12"/>
    <p:sldId id="297" r:id="rId13"/>
  </p:sldIdLst>
  <p:sldSz cx="9906000" cy="6858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120" userDrawn="1">
          <p15:clr>
            <a:srgbClr val="A4A3A4"/>
          </p15:clr>
        </p15:guide>
        <p15:guide id="3" orient="horz" pos="218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11843"/>
    <a:srgbClr val="F16A2B"/>
    <a:srgbClr val="C6972D"/>
    <a:srgbClr val="FFFFFF"/>
    <a:srgbClr val="C4202E"/>
    <a:srgbClr val="407F44"/>
    <a:srgbClr val="27BCE1"/>
    <a:srgbClr val="17486A"/>
    <a:srgbClr val="5EBA47"/>
    <a:srgbClr val="3E8E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774" y="102"/>
      </p:cViewPr>
      <p:guideLst>
        <p:guide pos="3120"/>
        <p:guide orient="horz" pos="218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058" cy="4961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530" y="1"/>
            <a:ext cx="2946058" cy="4961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EB0259-8FC2-41A4-BD19-B3ED033A59BD}" type="datetimeFigureOut">
              <a:rPr lang="en-GB" smtClean="0"/>
              <a:t>04/12/2018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221"/>
            <a:ext cx="2946058" cy="4961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530" y="9428221"/>
            <a:ext cx="2946058" cy="4961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66D289-0441-4C59-A415-157DA6FFD0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74415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2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7FDE8E-C9EA-4A43-8789-DFF19C510078}" type="datetimeFigureOut">
              <a:rPr lang="en-US" smtClean="0"/>
              <a:t>04/12/2018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39838"/>
            <a:ext cx="48355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5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5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856F99-1514-4F4B-89CD-D1870C0081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34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D9501-98DF-47EB-BC5C-44DEC5F2B42E}" type="datetime1">
              <a:rPr lang="en-US" smtClean="0"/>
              <a:t>04/12/2018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09506-28EA-4C19-A061-02E7C9DE0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010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AC1AA-21DD-43F7-B21A-DCE63CE5D422}" type="datetime1">
              <a:rPr lang="en-US" smtClean="0"/>
              <a:t>04/12/2018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09506-28EA-4C19-A061-02E7C9DE0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624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E1505-3129-4BFB-AD96-B1DC2E87137F}" type="datetime1">
              <a:rPr lang="en-US" smtClean="0"/>
              <a:t>04/12/2018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09506-28EA-4C19-A061-02E7C9DE0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808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04A8D-5706-4C5D-B4CC-C7ED28354794}" type="datetime1">
              <a:rPr lang="en-US" smtClean="0"/>
              <a:t>04/12/2018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09506-28EA-4C19-A061-02E7C9DE0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192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81BCC-19C4-46A8-9DAA-C2A9DE64B7B0}" type="datetime1">
              <a:rPr lang="en-US" smtClean="0"/>
              <a:t>04/12/2018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09506-28EA-4C19-A061-02E7C9DE0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539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E9465-F3C5-4EA4-A699-684635CE1C04}" type="datetime1">
              <a:rPr lang="en-US" smtClean="0"/>
              <a:t>04/12/2018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09506-28EA-4C19-A061-02E7C9DE0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429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8B301-0B0D-4EB3-9828-A6FA7BC02185}" type="datetime1">
              <a:rPr lang="en-US" smtClean="0"/>
              <a:t>04/12/2018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09506-28EA-4C19-A061-02E7C9DE0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3580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ADD53-4149-4769-88BA-5FBBDCD8E205}" type="datetime1">
              <a:rPr lang="en-US" smtClean="0"/>
              <a:t>04/12/2018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09506-28EA-4C19-A061-02E7C9DE0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41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91A2E-CE52-4538-8272-E2F7238FD7F5}" type="datetime1">
              <a:rPr lang="en-US" smtClean="0"/>
              <a:t>04/12/2018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09506-28EA-4C19-A061-02E7C9DE0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314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86B01-526F-41EA-9ACD-F1963B274E49}" type="datetime1">
              <a:rPr lang="en-US" smtClean="0"/>
              <a:t>04/12/2018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09506-28EA-4C19-A061-02E7C9DE0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631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452EB-A404-427C-962E-69534499A65C}" type="datetime1">
              <a:rPr lang="en-US" smtClean="0"/>
              <a:t>04/12/2018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09506-28EA-4C19-A061-02E7C9DE0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619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AF8622-4FA9-49C0-A83C-41FCE9893E6C}" type="datetime1">
              <a:rPr lang="en-US" smtClean="0"/>
              <a:t>04/12/2018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B09506-28EA-4C19-A061-02E7C9DE0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600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microsoft.com/office/2007/relationships/hdphoto" Target="../media/hdphoto6.wdp"/><Relationship Id="rId18" Type="http://schemas.openxmlformats.org/officeDocument/2006/relationships/image" Target="../media/image9.png"/><Relationship Id="rId3" Type="http://schemas.microsoft.com/office/2007/relationships/hdphoto" Target="../media/hdphoto1.wdp"/><Relationship Id="rId7" Type="http://schemas.microsoft.com/office/2007/relationships/hdphoto" Target="../media/hdphoto3.wdp"/><Relationship Id="rId12" Type="http://schemas.openxmlformats.org/officeDocument/2006/relationships/image" Target="../media/image6.png"/><Relationship Id="rId17" Type="http://schemas.microsoft.com/office/2007/relationships/hdphoto" Target="../media/hdphoto8.wdp"/><Relationship Id="rId2" Type="http://schemas.openxmlformats.org/officeDocument/2006/relationships/image" Target="../media/image1.png"/><Relationship Id="rId16" Type="http://schemas.openxmlformats.org/officeDocument/2006/relationships/image" Target="../media/image8.png"/><Relationship Id="rId20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11" Type="http://schemas.microsoft.com/office/2007/relationships/hdphoto" Target="../media/hdphoto5.wdp"/><Relationship Id="rId5" Type="http://schemas.microsoft.com/office/2007/relationships/hdphoto" Target="../media/hdphoto2.wdp"/><Relationship Id="rId15" Type="http://schemas.microsoft.com/office/2007/relationships/hdphoto" Target="../media/hdphoto7.wdp"/><Relationship Id="rId10" Type="http://schemas.openxmlformats.org/officeDocument/2006/relationships/image" Target="../media/image5.png"/><Relationship Id="rId19" Type="http://schemas.microsoft.com/office/2007/relationships/hdphoto" Target="../media/hdphoto9.wdp"/><Relationship Id="rId4" Type="http://schemas.openxmlformats.org/officeDocument/2006/relationships/image" Target="../media/image2.png"/><Relationship Id="rId9" Type="http://schemas.microsoft.com/office/2007/relationships/hdphoto" Target="../media/hdphoto4.wdp"/><Relationship Id="rId14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4" name="Group 143"/>
          <p:cNvGrpSpPr/>
          <p:nvPr/>
        </p:nvGrpSpPr>
        <p:grpSpPr>
          <a:xfrm>
            <a:off x="413355" y="486641"/>
            <a:ext cx="9159287" cy="6040330"/>
            <a:chOff x="413355" y="486641"/>
            <a:chExt cx="9159287" cy="6040330"/>
          </a:xfrm>
        </p:grpSpPr>
        <p:grpSp>
          <p:nvGrpSpPr>
            <p:cNvPr id="145" name="Group 144"/>
            <p:cNvGrpSpPr/>
            <p:nvPr/>
          </p:nvGrpSpPr>
          <p:grpSpPr>
            <a:xfrm>
              <a:off x="8801387" y="1161709"/>
              <a:ext cx="696748" cy="603621"/>
              <a:chOff x="8259614" y="1445817"/>
              <a:chExt cx="700405" cy="603621"/>
            </a:xfrm>
          </p:grpSpPr>
          <p:sp>
            <p:nvSpPr>
              <p:cNvPr id="171" name="Rectangle 170"/>
              <p:cNvSpPr/>
              <p:nvPr/>
            </p:nvSpPr>
            <p:spPr>
              <a:xfrm flipV="1">
                <a:off x="8259614" y="1445817"/>
                <a:ext cx="700405" cy="603621"/>
              </a:xfrm>
              <a:prstGeom prst="rect">
                <a:avLst/>
              </a:prstGeom>
              <a:solidFill>
                <a:srgbClr val="03699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72" name="Picture 171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rightnessContrast bright="100000" contrast="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259614" y="1810135"/>
                <a:ext cx="698657" cy="233207"/>
              </a:xfrm>
              <a:prstGeom prst="rect">
                <a:avLst/>
              </a:prstGeom>
            </p:spPr>
          </p:pic>
        </p:grpSp>
        <p:grpSp>
          <p:nvGrpSpPr>
            <p:cNvPr id="146" name="Group 145"/>
            <p:cNvGrpSpPr/>
            <p:nvPr/>
          </p:nvGrpSpPr>
          <p:grpSpPr>
            <a:xfrm>
              <a:off x="8798471" y="486641"/>
              <a:ext cx="699663" cy="617187"/>
              <a:chOff x="8336832" y="796602"/>
              <a:chExt cx="699663" cy="617187"/>
            </a:xfrm>
          </p:grpSpPr>
          <p:sp>
            <p:nvSpPr>
              <p:cNvPr id="169" name="Rectangle 168"/>
              <p:cNvSpPr/>
              <p:nvPr/>
            </p:nvSpPr>
            <p:spPr>
              <a:xfrm flipV="1">
                <a:off x="8336832" y="804865"/>
                <a:ext cx="699663" cy="603621"/>
              </a:xfrm>
              <a:prstGeom prst="rect">
                <a:avLst/>
              </a:prstGeom>
              <a:solidFill>
                <a:srgbClr val="5EBA4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70" name="Picture 169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brightnessContrast bright="100000" contrast="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348707" y="796602"/>
                <a:ext cx="680693" cy="617187"/>
              </a:xfrm>
              <a:prstGeom prst="rect">
                <a:avLst/>
              </a:prstGeom>
            </p:spPr>
          </p:pic>
        </p:grpSp>
        <p:grpSp>
          <p:nvGrpSpPr>
            <p:cNvPr id="147" name="Group 146"/>
            <p:cNvGrpSpPr/>
            <p:nvPr/>
          </p:nvGrpSpPr>
          <p:grpSpPr>
            <a:xfrm>
              <a:off x="8805756" y="1827855"/>
              <a:ext cx="695939" cy="616803"/>
              <a:chOff x="8340556" y="2149731"/>
              <a:chExt cx="695939" cy="616803"/>
            </a:xfrm>
          </p:grpSpPr>
          <p:sp>
            <p:nvSpPr>
              <p:cNvPr id="167" name="Rectangle 166"/>
              <p:cNvSpPr/>
              <p:nvPr/>
            </p:nvSpPr>
            <p:spPr>
              <a:xfrm flipV="1">
                <a:off x="8340556" y="2149731"/>
                <a:ext cx="695939" cy="601597"/>
              </a:xfrm>
              <a:prstGeom prst="rect">
                <a:avLst/>
              </a:prstGeom>
              <a:solidFill>
                <a:srgbClr val="17486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68" name="Picture 167"/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BEBA8EAE-BF5A-486C-A8C5-ECC9F3942E4B}">
                    <a14:imgProps xmlns:a14="http://schemas.microsoft.com/office/drawing/2010/main">
                      <a14:imgLayer r:embed="rId7">
                        <a14:imgEffect>
                          <a14:sharpenSoften amount="100000"/>
                        </a14:imgEffect>
                        <a14:imgEffect>
                          <a14:colorTemperature colorTemp="11500"/>
                        </a14:imgEffect>
                        <a14:imgEffect>
                          <a14:saturation sat="0"/>
                        </a14:imgEffect>
                        <a14:imgEffect>
                          <a14:brightnessContrast bright="100000" contrast="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357310" y="2161712"/>
                <a:ext cx="667056" cy="604822"/>
              </a:xfrm>
              <a:prstGeom prst="rect">
                <a:avLst/>
              </a:prstGeom>
            </p:spPr>
          </p:pic>
        </p:grpSp>
        <p:grpSp>
          <p:nvGrpSpPr>
            <p:cNvPr id="148" name="Group 147"/>
            <p:cNvGrpSpPr/>
            <p:nvPr/>
          </p:nvGrpSpPr>
          <p:grpSpPr>
            <a:xfrm>
              <a:off x="8805756" y="2492898"/>
              <a:ext cx="692379" cy="601597"/>
              <a:chOff x="8341618" y="2827400"/>
              <a:chExt cx="692378" cy="601597"/>
            </a:xfrm>
          </p:grpSpPr>
          <p:sp>
            <p:nvSpPr>
              <p:cNvPr id="165" name="Rectangle 164"/>
              <p:cNvSpPr/>
              <p:nvPr/>
            </p:nvSpPr>
            <p:spPr>
              <a:xfrm flipV="1">
                <a:off x="8341618" y="2827400"/>
                <a:ext cx="692378" cy="601597"/>
              </a:xfrm>
              <a:prstGeom prst="rect">
                <a:avLst/>
              </a:prstGeom>
              <a:solidFill>
                <a:srgbClr val="27BCE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66" name="Picture 165"/>
              <p:cNvPicPr>
                <a:picLocks noChangeAspect="1"/>
              </p:cNvPicPr>
              <p:nvPr/>
            </p:nvPicPr>
            <p:blipFill>
              <a:blip r:embed="rId8" cstate="print">
                <a:extLst>
                  <a:ext uri="{BEBA8EAE-BF5A-486C-A8C5-ECC9F3942E4B}">
                    <a14:imgProps xmlns:a14="http://schemas.microsoft.com/office/drawing/2010/main">
                      <a14:imgLayer r:embed="rId9">
                        <a14:imgEffect>
                          <a14:brightnessContrast bright="100000" contrast="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410466" y="2873983"/>
                <a:ext cx="560744" cy="508429"/>
              </a:xfrm>
              <a:prstGeom prst="rect">
                <a:avLst/>
              </a:prstGeom>
            </p:spPr>
          </p:pic>
        </p:grpSp>
        <p:grpSp>
          <p:nvGrpSpPr>
            <p:cNvPr id="149" name="Group 148"/>
            <p:cNvGrpSpPr/>
            <p:nvPr/>
          </p:nvGrpSpPr>
          <p:grpSpPr>
            <a:xfrm>
              <a:off x="8806818" y="3152402"/>
              <a:ext cx="691316" cy="745614"/>
              <a:chOff x="8342680" y="3475474"/>
              <a:chExt cx="691316" cy="745614"/>
            </a:xfrm>
          </p:grpSpPr>
          <p:sp>
            <p:nvSpPr>
              <p:cNvPr id="163" name="Rectangle 162"/>
              <p:cNvSpPr/>
              <p:nvPr/>
            </p:nvSpPr>
            <p:spPr>
              <a:xfrm flipV="1">
                <a:off x="8342680" y="3475474"/>
                <a:ext cx="691316" cy="601597"/>
              </a:xfrm>
              <a:prstGeom prst="rect">
                <a:avLst/>
              </a:prstGeom>
              <a:solidFill>
                <a:srgbClr val="407F4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64" name="Picture 163"/>
              <p:cNvPicPr>
                <a:picLocks noChangeAspect="1"/>
              </p:cNvPicPr>
              <p:nvPr/>
            </p:nvPicPr>
            <p:blipFill>
              <a:blip r:embed="rId10" cstate="print">
                <a:extLst>
                  <a:ext uri="{BEBA8EAE-BF5A-486C-A8C5-ECC9F3942E4B}">
                    <a14:imgProps xmlns:a14="http://schemas.microsoft.com/office/drawing/2010/main">
                      <a14:imgLayer r:embed="rId11">
                        <a14:imgEffect>
                          <a14:brightnessContrast bright="100000" contrast="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373768" y="3638550"/>
                <a:ext cx="642477" cy="582538"/>
              </a:xfrm>
              <a:prstGeom prst="rect">
                <a:avLst/>
              </a:prstGeom>
            </p:spPr>
          </p:pic>
        </p:grpSp>
        <p:grpSp>
          <p:nvGrpSpPr>
            <p:cNvPr id="150" name="Group 149"/>
            <p:cNvGrpSpPr/>
            <p:nvPr/>
          </p:nvGrpSpPr>
          <p:grpSpPr>
            <a:xfrm>
              <a:off x="8806818" y="3797897"/>
              <a:ext cx="765824" cy="676183"/>
              <a:chOff x="8225057" y="3616913"/>
              <a:chExt cx="765824" cy="676183"/>
            </a:xfrm>
          </p:grpSpPr>
          <p:sp>
            <p:nvSpPr>
              <p:cNvPr id="161" name="Rectangle 160"/>
              <p:cNvSpPr/>
              <p:nvPr/>
            </p:nvSpPr>
            <p:spPr>
              <a:xfrm flipV="1">
                <a:off x="8225057" y="3628206"/>
                <a:ext cx="691316" cy="592882"/>
              </a:xfrm>
              <a:prstGeom prst="rect">
                <a:avLst/>
              </a:prstGeom>
              <a:solidFill>
                <a:srgbClr val="C4202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62" name="Picture 161"/>
              <p:cNvPicPr>
                <a:picLocks noChangeAspect="1"/>
              </p:cNvPicPr>
              <p:nvPr/>
            </p:nvPicPr>
            <p:blipFill>
              <a:blip r:embed="rId12" cstate="print">
                <a:extLst>
                  <a:ext uri="{BEBA8EAE-BF5A-486C-A8C5-ECC9F3942E4B}">
                    <a14:imgProps xmlns:a14="http://schemas.microsoft.com/office/drawing/2010/main">
                      <a14:imgLayer r:embed="rId13">
                        <a14:imgEffect>
                          <a14:brightnessContrast bright="100000" contrast="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245124" y="3616913"/>
                <a:ext cx="745757" cy="676183"/>
              </a:xfrm>
              <a:prstGeom prst="rect">
                <a:avLst/>
              </a:prstGeom>
            </p:spPr>
          </p:pic>
        </p:grpSp>
        <p:grpSp>
          <p:nvGrpSpPr>
            <p:cNvPr id="151" name="Group 150"/>
            <p:cNvGrpSpPr/>
            <p:nvPr/>
          </p:nvGrpSpPr>
          <p:grpSpPr>
            <a:xfrm>
              <a:off x="8804694" y="4468376"/>
              <a:ext cx="694156" cy="653776"/>
              <a:chOff x="8242284" y="4791448"/>
              <a:chExt cx="694156" cy="653776"/>
            </a:xfrm>
          </p:grpSpPr>
          <p:sp>
            <p:nvSpPr>
              <p:cNvPr id="159" name="Rectangle 158"/>
              <p:cNvSpPr/>
              <p:nvPr/>
            </p:nvSpPr>
            <p:spPr>
              <a:xfrm flipV="1">
                <a:off x="8245124" y="4791448"/>
                <a:ext cx="691316" cy="591914"/>
              </a:xfrm>
              <a:prstGeom prst="rect">
                <a:avLst/>
              </a:prstGeom>
              <a:solidFill>
                <a:srgbClr val="C6972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60" name="Picture 159"/>
              <p:cNvPicPr>
                <a:picLocks noChangeAspect="1"/>
              </p:cNvPicPr>
              <p:nvPr/>
            </p:nvPicPr>
            <p:blipFill>
              <a:blip r:embed="rId14" cstate="print">
                <a:extLst>
                  <a:ext uri="{BEBA8EAE-BF5A-486C-A8C5-ECC9F3942E4B}">
                    <a14:imgProps xmlns:a14="http://schemas.microsoft.com/office/drawing/2010/main">
                      <a14:imgLayer r:embed="rId15">
                        <a14:imgEffect>
                          <a14:brightnessContrast bright="100000" contrast="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242284" y="4832574"/>
                <a:ext cx="675689" cy="612650"/>
              </a:xfrm>
              <a:prstGeom prst="rect">
                <a:avLst/>
              </a:prstGeom>
            </p:spPr>
          </p:pic>
        </p:grpSp>
        <p:grpSp>
          <p:nvGrpSpPr>
            <p:cNvPr id="152" name="Group 151"/>
            <p:cNvGrpSpPr/>
            <p:nvPr/>
          </p:nvGrpSpPr>
          <p:grpSpPr>
            <a:xfrm>
              <a:off x="8804695" y="5145012"/>
              <a:ext cx="693597" cy="591914"/>
              <a:chOff x="8242285" y="5445224"/>
              <a:chExt cx="693597" cy="591914"/>
            </a:xfrm>
          </p:grpSpPr>
          <p:sp>
            <p:nvSpPr>
              <p:cNvPr id="157" name="Rectangle 156"/>
              <p:cNvSpPr/>
              <p:nvPr/>
            </p:nvSpPr>
            <p:spPr>
              <a:xfrm flipV="1">
                <a:off x="8242285" y="5445224"/>
                <a:ext cx="693597" cy="591914"/>
              </a:xfrm>
              <a:prstGeom prst="rect">
                <a:avLst/>
              </a:prstGeom>
              <a:solidFill>
                <a:srgbClr val="F16A2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58" name="Picture 157"/>
              <p:cNvPicPr>
                <a:picLocks noChangeAspect="1"/>
              </p:cNvPicPr>
              <p:nvPr/>
            </p:nvPicPr>
            <p:blipFill>
              <a:blip r:embed="rId16" cstate="print">
                <a:extLst>
                  <a:ext uri="{BEBA8EAE-BF5A-486C-A8C5-ECC9F3942E4B}">
                    <a14:imgProps xmlns:a14="http://schemas.microsoft.com/office/drawing/2010/main">
                      <a14:imgLayer r:embed="rId17">
                        <a14:imgEffect>
                          <a14:brightnessContrast bright="100000" contrast="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305472" y="5504894"/>
                <a:ext cx="587008" cy="532243"/>
              </a:xfrm>
              <a:prstGeom prst="rect">
                <a:avLst/>
              </a:prstGeom>
            </p:spPr>
          </p:pic>
        </p:grpSp>
        <p:grpSp>
          <p:nvGrpSpPr>
            <p:cNvPr id="153" name="Group 152"/>
            <p:cNvGrpSpPr/>
            <p:nvPr/>
          </p:nvGrpSpPr>
          <p:grpSpPr>
            <a:xfrm>
              <a:off x="413355" y="5806394"/>
              <a:ext cx="9087279" cy="720577"/>
              <a:chOff x="413355" y="5806394"/>
              <a:chExt cx="9087279" cy="720577"/>
            </a:xfrm>
          </p:grpSpPr>
          <p:sp>
            <p:nvSpPr>
              <p:cNvPr id="154" name="Rectangle 153"/>
              <p:cNvSpPr/>
              <p:nvPr/>
            </p:nvSpPr>
            <p:spPr>
              <a:xfrm flipV="1">
                <a:off x="413355" y="5806394"/>
                <a:ext cx="9087279" cy="616611"/>
              </a:xfrm>
              <a:prstGeom prst="rect">
                <a:avLst/>
              </a:prstGeom>
              <a:solidFill>
                <a:srgbClr val="A1184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55" name="Picture 154"/>
              <p:cNvPicPr>
                <a:picLocks noChangeAspect="1"/>
              </p:cNvPicPr>
              <p:nvPr/>
            </p:nvPicPr>
            <p:blipFill>
              <a:blip r:embed="rId18" cstate="print">
                <a:extLst>
                  <a:ext uri="{BEBA8EAE-BF5A-486C-A8C5-ECC9F3942E4B}">
                    <a14:imgProps xmlns:a14="http://schemas.microsoft.com/office/drawing/2010/main">
                      <a14:imgLayer r:embed="rId19">
                        <a14:imgEffect>
                          <a14:brightnessContrast bright="100000" contrast="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554847" y="5840492"/>
                <a:ext cx="731903" cy="663619"/>
              </a:xfrm>
              <a:prstGeom prst="rect">
                <a:avLst/>
              </a:prstGeom>
            </p:spPr>
          </p:pic>
          <p:sp>
            <p:nvSpPr>
              <p:cNvPr id="156" name="Subtitle 5"/>
              <p:cNvSpPr txBox="1">
                <a:spLocks/>
              </p:cNvSpPr>
              <p:nvPr/>
            </p:nvSpPr>
            <p:spPr>
              <a:xfrm>
                <a:off x="5774418" y="6152068"/>
                <a:ext cx="1375965" cy="374903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fr-CH" sz="1600" spc="200" dirty="0">
                    <a:solidFill>
                      <a:schemeClr val="bg1"/>
                    </a:solidFill>
                    <a:latin typeface="Arial Narrow" panose="020B0606020202030204" pitchFamily="34" charset="0"/>
                    <a:cs typeface="Arial" panose="020B0604020202020204" pitchFamily="34" charset="0"/>
                  </a:rPr>
                  <a:t>STATISTICS</a:t>
                </a:r>
                <a:endParaRPr lang="en-US" sz="1600" spc="200" dirty="0">
                  <a:solidFill>
                    <a:schemeClr val="bg1"/>
                  </a:solidFill>
                  <a:latin typeface="Arial Narrow" panose="020B0606020202030204" pitchFamily="34" charset="0"/>
                  <a:cs typeface="Arial" panose="020B0604020202020204" pitchFamily="34" charset="0"/>
                </a:endParaRPr>
              </a:p>
            </p:txBody>
          </p:sp>
        </p:grpSp>
      </p:grpSp>
      <p:sp>
        <p:nvSpPr>
          <p:cNvPr id="7" name="Title 4"/>
          <p:cNvSpPr txBox="1">
            <a:spLocks/>
          </p:cNvSpPr>
          <p:nvPr/>
        </p:nvSpPr>
        <p:spPr>
          <a:xfrm>
            <a:off x="324966" y="2696134"/>
            <a:ext cx="7950354" cy="1097712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spc="50" dirty="0">
                <a:latin typeface="Arial Black" panose="020B0A04020102020204" pitchFamily="34" charset="0"/>
              </a:rPr>
              <a:t>Exchange and Sharing of Economic Data</a:t>
            </a:r>
            <a:endParaRPr lang="en-GB" sz="3200" spc="50" dirty="0">
              <a:latin typeface="Arial Black" panose="020B0A04020102020204" pitchFamily="34" charset="0"/>
            </a:endParaRPr>
          </a:p>
          <a:p>
            <a:pPr algn="l"/>
            <a:endParaRPr lang="en-GB" sz="2400" spc="50" dirty="0">
              <a:solidFill>
                <a:srgbClr val="A1184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it-IT" sz="2400" spc="50" dirty="0">
                <a:solidFill>
                  <a:srgbClr val="A118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Rami Peltola, UNECE Task Force</a:t>
            </a:r>
            <a:endParaRPr lang="en-US" sz="2400" spc="50" dirty="0">
              <a:solidFill>
                <a:srgbClr val="A1184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355" y="486641"/>
            <a:ext cx="2593848" cy="795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04843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839" y="1085848"/>
            <a:ext cx="9918269" cy="1691722"/>
            <a:chOff x="-839" y="1085848"/>
            <a:chExt cx="9918269" cy="1691722"/>
          </a:xfrm>
        </p:grpSpPr>
        <p:sp>
          <p:nvSpPr>
            <p:cNvPr id="31" name="Rectangle 30"/>
            <p:cNvSpPr/>
            <p:nvPr/>
          </p:nvSpPr>
          <p:spPr>
            <a:xfrm flipV="1">
              <a:off x="1948732" y="1393488"/>
              <a:ext cx="7968698" cy="110730"/>
            </a:xfrm>
            <a:prstGeom prst="rect">
              <a:avLst/>
            </a:prstGeom>
            <a:solidFill>
              <a:srgbClr val="A118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Subtitle 5"/>
            <p:cNvSpPr txBox="1">
              <a:spLocks/>
            </p:cNvSpPr>
            <p:nvPr/>
          </p:nvSpPr>
          <p:spPr>
            <a:xfrm>
              <a:off x="461533" y="1310596"/>
              <a:ext cx="1789563" cy="374903"/>
            </a:xfrm>
            <a:prstGeom prst="rect">
              <a:avLst/>
            </a:prstGeom>
            <a:noFill/>
          </p:spPr>
          <p:txBody>
            <a:bodyPr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fr-CH" sz="1400" b="1" spc="100" dirty="0">
                  <a:solidFill>
                    <a:srgbClr val="A11843"/>
                  </a:solidFill>
                  <a:latin typeface="Arial Black" panose="020B0A04020102020204" pitchFamily="34" charset="0"/>
                  <a:cs typeface="Arial" panose="020B0604020202020204" pitchFamily="34" charset="0"/>
                </a:rPr>
                <a:t>STATISTICS</a:t>
              </a:r>
            </a:p>
          </p:txBody>
        </p:sp>
        <p:sp>
          <p:nvSpPr>
            <p:cNvPr id="33" name="Rectangle 32"/>
            <p:cNvSpPr/>
            <p:nvPr/>
          </p:nvSpPr>
          <p:spPr>
            <a:xfrm flipV="1">
              <a:off x="-839" y="1393491"/>
              <a:ext cx="467543" cy="110727"/>
            </a:xfrm>
            <a:prstGeom prst="rect">
              <a:avLst/>
            </a:prstGeom>
            <a:solidFill>
              <a:srgbClr val="A118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 flipV="1">
              <a:off x="420986" y="1393490"/>
              <a:ext cx="45719" cy="1384080"/>
            </a:xfrm>
            <a:prstGeom prst="rect">
              <a:avLst/>
            </a:prstGeom>
            <a:solidFill>
              <a:srgbClr val="A118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5" name="Picture 3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59658" y="1085848"/>
              <a:ext cx="374200" cy="339290"/>
            </a:xfrm>
            <a:prstGeom prst="rect">
              <a:avLst/>
            </a:prstGeom>
          </p:spPr>
        </p:pic>
      </p:grpSp>
      <p:sp>
        <p:nvSpPr>
          <p:cNvPr id="18" name="Title 4"/>
          <p:cNvSpPr txBox="1">
            <a:spLocks/>
          </p:cNvSpPr>
          <p:nvPr/>
        </p:nvSpPr>
        <p:spPr>
          <a:xfrm>
            <a:off x="461542" y="208072"/>
            <a:ext cx="9014056" cy="992195"/>
          </a:xfrm>
          <a:prstGeom prst="rect">
            <a:avLst/>
          </a:prstGeom>
        </p:spPr>
        <p:txBody>
          <a:bodyPr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i-FI" sz="3200" b="1" spc="50" dirty="0">
                <a:latin typeface="Arial Black" panose="020B0A04020102020204" pitchFamily="34" charset="0"/>
                <a:cs typeface="Arial" panose="020B0604020202020204" pitchFamily="34" charset="0"/>
              </a:rPr>
              <a:t>Guidance, tools and principles </a:t>
            </a:r>
            <a:br>
              <a:rPr lang="fi-FI" sz="3200" b="1" spc="50" dirty="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fi-FI" sz="3200" b="1" spc="50" dirty="0">
                <a:latin typeface="Arial Black" panose="020B0A04020102020204" pitchFamily="34" charset="0"/>
                <a:cs typeface="Arial" panose="020B0604020202020204" pitchFamily="34" charset="0"/>
              </a:rPr>
              <a:t>– </a:t>
            </a:r>
            <a:r>
              <a:rPr lang="en-US" sz="3200" b="1" spc="50" dirty="0">
                <a:latin typeface="Arial Black" panose="020B0A04020102020204" pitchFamily="34" charset="0"/>
                <a:cs typeface="Arial" panose="020B0604020202020204" pitchFamily="34" charset="0"/>
              </a:rPr>
              <a:t>classifying data by its sensitivity</a:t>
            </a:r>
            <a:r>
              <a:rPr lang="en-GB" sz="3200" b="1" spc="50" dirty="0">
                <a:latin typeface="Arial Black" panose="020B0A04020102020204" pitchFamily="34" charset="0"/>
                <a:cs typeface="Arial" panose="020B0604020202020204" pitchFamily="34" charset="0"/>
              </a:rPr>
              <a:t> </a:t>
            </a:r>
            <a:endParaRPr lang="en-US" sz="3200" b="1" spc="50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09506-28EA-4C19-A061-02E7C9DE017B}" type="slidenum">
              <a:rPr lang="en-US" smtClean="0"/>
              <a:t>10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841" y="6416352"/>
            <a:ext cx="1333381" cy="408945"/>
          </a:xfrm>
          <a:prstGeom prst="rect">
            <a:avLst/>
          </a:prstGeom>
        </p:spPr>
      </p:pic>
      <p:pic>
        <p:nvPicPr>
          <p:cNvPr id="12" name="Sisällön paikkamerkki 7">
            <a:extLst>
              <a:ext uri="{FF2B5EF4-FFF2-40B4-BE49-F238E27FC236}">
                <a16:creationId xmlns:a16="http://schemas.microsoft.com/office/drawing/2014/main" id="{9B0BAA24-EC6D-4A2C-9084-2A56FF98745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33627" y="1587111"/>
            <a:ext cx="7436753" cy="490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93498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839" y="1085848"/>
            <a:ext cx="9918269" cy="1691722"/>
            <a:chOff x="-839" y="1085848"/>
            <a:chExt cx="9918269" cy="1691722"/>
          </a:xfrm>
        </p:grpSpPr>
        <p:sp>
          <p:nvSpPr>
            <p:cNvPr id="31" name="Rectangle 30"/>
            <p:cNvSpPr/>
            <p:nvPr/>
          </p:nvSpPr>
          <p:spPr>
            <a:xfrm flipV="1">
              <a:off x="1948732" y="1393488"/>
              <a:ext cx="7968698" cy="110730"/>
            </a:xfrm>
            <a:prstGeom prst="rect">
              <a:avLst/>
            </a:prstGeom>
            <a:solidFill>
              <a:srgbClr val="A118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Subtitle 5"/>
            <p:cNvSpPr txBox="1">
              <a:spLocks/>
            </p:cNvSpPr>
            <p:nvPr/>
          </p:nvSpPr>
          <p:spPr>
            <a:xfrm>
              <a:off x="461533" y="1310596"/>
              <a:ext cx="1789563" cy="374903"/>
            </a:xfrm>
            <a:prstGeom prst="rect">
              <a:avLst/>
            </a:prstGeom>
            <a:noFill/>
          </p:spPr>
          <p:txBody>
            <a:bodyPr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fr-CH" sz="1400" b="1" spc="100" dirty="0">
                  <a:solidFill>
                    <a:srgbClr val="A11843"/>
                  </a:solidFill>
                  <a:latin typeface="Arial Black" panose="020B0A04020102020204" pitchFamily="34" charset="0"/>
                  <a:cs typeface="Arial" panose="020B0604020202020204" pitchFamily="34" charset="0"/>
                </a:rPr>
                <a:t>STATISTICS</a:t>
              </a:r>
            </a:p>
          </p:txBody>
        </p:sp>
        <p:sp>
          <p:nvSpPr>
            <p:cNvPr id="33" name="Rectangle 32"/>
            <p:cNvSpPr/>
            <p:nvPr/>
          </p:nvSpPr>
          <p:spPr>
            <a:xfrm flipV="1">
              <a:off x="-839" y="1393491"/>
              <a:ext cx="467543" cy="110727"/>
            </a:xfrm>
            <a:prstGeom prst="rect">
              <a:avLst/>
            </a:prstGeom>
            <a:solidFill>
              <a:srgbClr val="A118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 flipV="1">
              <a:off x="420986" y="1393490"/>
              <a:ext cx="45719" cy="1384080"/>
            </a:xfrm>
            <a:prstGeom prst="rect">
              <a:avLst/>
            </a:prstGeom>
            <a:solidFill>
              <a:srgbClr val="A118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5" name="Picture 3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59658" y="1085848"/>
              <a:ext cx="374200" cy="339290"/>
            </a:xfrm>
            <a:prstGeom prst="rect">
              <a:avLst/>
            </a:prstGeom>
          </p:spPr>
        </p:pic>
      </p:grpSp>
      <p:sp>
        <p:nvSpPr>
          <p:cNvPr id="8" name="Content Placeholder 9"/>
          <p:cNvSpPr txBox="1">
            <a:spLocks/>
          </p:cNvSpPr>
          <p:nvPr/>
        </p:nvSpPr>
        <p:spPr>
          <a:xfrm>
            <a:off x="472841" y="1819637"/>
            <a:ext cx="8972610" cy="4525963"/>
          </a:xfrm>
          <a:prstGeom prst="rect">
            <a:avLst/>
          </a:prstGeom>
          <a:solidFill>
            <a:schemeClr val="bg1">
              <a:lumMod val="85000"/>
              <a:alpha val="15000"/>
            </a:schemeClr>
          </a:solidFill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346075">
              <a:buClr>
                <a:srgbClr val="A11843"/>
              </a:buClr>
              <a:buFont typeface="Wingdings" panose="05000000000000000000" pitchFamily="2" charset="2"/>
              <a:buChar char="§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Status of data exchange in statistics</a:t>
            </a:r>
          </a:p>
          <a:p>
            <a:pPr marL="514350" indent="-346075">
              <a:buClr>
                <a:srgbClr val="A11843"/>
              </a:buClr>
              <a:buFont typeface="Wingdings" panose="05000000000000000000" pitchFamily="2" charset="2"/>
              <a:buChar char="§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Enablers and obstacles of data sharing</a:t>
            </a:r>
          </a:p>
          <a:p>
            <a:pPr marL="514350" indent="-346075">
              <a:buClr>
                <a:srgbClr val="A11843"/>
              </a:buClr>
              <a:buFont typeface="Wingdings" panose="05000000000000000000" pitchFamily="2" charset="2"/>
              <a:buChar char="§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Detecting MNEs and changes in their activities</a:t>
            </a:r>
          </a:p>
          <a:p>
            <a:pPr marL="514350" indent="-346075">
              <a:buClr>
                <a:srgbClr val="A11843"/>
              </a:buClr>
              <a:buFont typeface="Wingdings" panose="05000000000000000000" pitchFamily="2" charset="2"/>
              <a:buChar char="§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Guidance and principles for the exchange of economic data</a:t>
            </a:r>
          </a:p>
          <a:p>
            <a:pPr marL="514350" indent="-346075">
              <a:buClr>
                <a:srgbClr val="A11843"/>
              </a:buClr>
              <a:buFont typeface="Wingdings" panose="05000000000000000000" pitchFamily="2" charset="2"/>
              <a:buChar char="§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Using the exchanged data to analyze MNEs’ activities and improve quality</a:t>
            </a:r>
          </a:p>
          <a:p>
            <a:pPr marL="514350" indent="-346075">
              <a:buClr>
                <a:srgbClr val="A11843"/>
              </a:buClr>
              <a:buFont typeface="Wingdings" panose="05000000000000000000" pitchFamily="2" charset="2"/>
              <a:buChar char="§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Future scenarios for collection and exchange of economic data</a:t>
            </a:r>
          </a:p>
        </p:txBody>
      </p:sp>
      <p:sp>
        <p:nvSpPr>
          <p:cNvPr id="18" name="Title 4"/>
          <p:cNvSpPr txBox="1">
            <a:spLocks/>
          </p:cNvSpPr>
          <p:nvPr/>
        </p:nvSpPr>
        <p:spPr>
          <a:xfrm>
            <a:off x="461542" y="208072"/>
            <a:ext cx="9014056" cy="992195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3200" b="1" spc="50" dirty="0">
                <a:latin typeface="Arial Black" panose="020B0A04020102020204" pitchFamily="34" charset="0"/>
                <a:cs typeface="Arial" panose="020B0604020202020204" pitchFamily="34" charset="0"/>
              </a:rPr>
              <a:t>Tentative structure of the final report</a:t>
            </a:r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09506-28EA-4C19-A061-02E7C9DE017B}" type="slidenum">
              <a:rPr lang="en-US" smtClean="0"/>
              <a:t>11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841" y="6416352"/>
            <a:ext cx="1333381" cy="408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49544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839" y="1085848"/>
            <a:ext cx="9918269" cy="1691722"/>
            <a:chOff x="-839" y="1085848"/>
            <a:chExt cx="9918269" cy="1691722"/>
          </a:xfrm>
        </p:grpSpPr>
        <p:sp>
          <p:nvSpPr>
            <p:cNvPr id="31" name="Rectangle 30"/>
            <p:cNvSpPr/>
            <p:nvPr/>
          </p:nvSpPr>
          <p:spPr>
            <a:xfrm flipV="1">
              <a:off x="1948732" y="1393488"/>
              <a:ext cx="7968698" cy="110730"/>
            </a:xfrm>
            <a:prstGeom prst="rect">
              <a:avLst/>
            </a:prstGeom>
            <a:solidFill>
              <a:srgbClr val="A118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Subtitle 5"/>
            <p:cNvSpPr txBox="1">
              <a:spLocks/>
            </p:cNvSpPr>
            <p:nvPr/>
          </p:nvSpPr>
          <p:spPr>
            <a:xfrm>
              <a:off x="461533" y="1310596"/>
              <a:ext cx="1789563" cy="374903"/>
            </a:xfrm>
            <a:prstGeom prst="rect">
              <a:avLst/>
            </a:prstGeom>
            <a:noFill/>
          </p:spPr>
          <p:txBody>
            <a:bodyPr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fr-CH" sz="1400" b="1" spc="100" dirty="0">
                  <a:solidFill>
                    <a:srgbClr val="A11843"/>
                  </a:solidFill>
                  <a:latin typeface="Arial Black" panose="020B0A04020102020204" pitchFamily="34" charset="0"/>
                  <a:cs typeface="Arial" panose="020B0604020202020204" pitchFamily="34" charset="0"/>
                </a:rPr>
                <a:t>STATISTICS</a:t>
              </a:r>
            </a:p>
          </p:txBody>
        </p:sp>
        <p:sp>
          <p:nvSpPr>
            <p:cNvPr id="33" name="Rectangle 32"/>
            <p:cNvSpPr/>
            <p:nvPr/>
          </p:nvSpPr>
          <p:spPr>
            <a:xfrm flipV="1">
              <a:off x="-839" y="1393491"/>
              <a:ext cx="467543" cy="110727"/>
            </a:xfrm>
            <a:prstGeom prst="rect">
              <a:avLst/>
            </a:prstGeom>
            <a:solidFill>
              <a:srgbClr val="A118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 flipV="1">
              <a:off x="420986" y="1393490"/>
              <a:ext cx="45719" cy="1384080"/>
            </a:xfrm>
            <a:prstGeom prst="rect">
              <a:avLst/>
            </a:prstGeom>
            <a:solidFill>
              <a:srgbClr val="A118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5" name="Picture 3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59658" y="1085848"/>
              <a:ext cx="374200" cy="339290"/>
            </a:xfrm>
            <a:prstGeom prst="rect">
              <a:avLst/>
            </a:prstGeom>
          </p:spPr>
        </p:pic>
      </p:grpSp>
      <p:sp>
        <p:nvSpPr>
          <p:cNvPr id="8" name="Content Placeholder 9"/>
          <p:cNvSpPr txBox="1">
            <a:spLocks/>
          </p:cNvSpPr>
          <p:nvPr/>
        </p:nvSpPr>
        <p:spPr>
          <a:xfrm>
            <a:off x="472841" y="1819637"/>
            <a:ext cx="8972610" cy="4525963"/>
          </a:xfrm>
          <a:prstGeom prst="rect">
            <a:avLst/>
          </a:prstGeom>
          <a:solidFill>
            <a:schemeClr val="bg1">
              <a:lumMod val="85000"/>
              <a:alpha val="15000"/>
            </a:schemeClr>
          </a:solidFill>
        </p:spPr>
        <p:txBody>
          <a:bodyPr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346075">
              <a:buClr>
                <a:srgbClr val="A11843"/>
              </a:buClr>
              <a:buFont typeface="Wingdings" panose="05000000000000000000" pitchFamily="2" charset="2"/>
              <a:buChar char="§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What are the expectations towards the Task Force’s recommendations and outcomes of work?</a:t>
            </a:r>
          </a:p>
          <a:p>
            <a:pPr marL="514350" indent="-346075">
              <a:buClr>
                <a:srgbClr val="A11843"/>
              </a:buClr>
              <a:buFont typeface="Wingdings" panose="05000000000000000000" pitchFamily="2" charset="2"/>
              <a:buChar char="§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Is the AEG aware of innovative practices or success stories related to data sharing in statistics or other domains?</a:t>
            </a:r>
          </a:p>
          <a:p>
            <a:pPr marL="514350" indent="-346075">
              <a:buClr>
                <a:srgbClr val="A11843"/>
              </a:buClr>
              <a:buFont typeface="Wingdings" panose="05000000000000000000" pitchFamily="2" charset="2"/>
              <a:buChar char="§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Does the AEG see links between the Task Force’s work and recent initiatives on the development of national accounts?</a:t>
            </a:r>
          </a:p>
          <a:p>
            <a:pPr marL="514350" indent="-346075">
              <a:buClr>
                <a:srgbClr val="A11843"/>
              </a:buClr>
              <a:buFont typeface="Wingdings" panose="05000000000000000000" pitchFamily="2" charset="2"/>
              <a:buChar char="§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What should be the focus of discussions with Chief Statisticians at a possible side-event on data exchange at the UN Statistical Commission in 2019?</a:t>
            </a:r>
          </a:p>
        </p:txBody>
      </p:sp>
      <p:sp>
        <p:nvSpPr>
          <p:cNvPr id="18" name="Title 4"/>
          <p:cNvSpPr txBox="1">
            <a:spLocks/>
          </p:cNvSpPr>
          <p:nvPr/>
        </p:nvSpPr>
        <p:spPr>
          <a:xfrm>
            <a:off x="461542" y="208072"/>
            <a:ext cx="9014056" cy="992195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3200" b="1" spc="50" dirty="0">
                <a:latin typeface="Arial Black" panose="020B0A04020102020204" pitchFamily="34" charset="0"/>
                <a:cs typeface="Arial" panose="020B0604020202020204" pitchFamily="34" charset="0"/>
              </a:rPr>
              <a:t>Issues for discussion</a:t>
            </a:r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09506-28EA-4C19-A061-02E7C9DE017B}" type="slidenum">
              <a:rPr lang="en-US" smtClean="0"/>
              <a:t>12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841" y="6416352"/>
            <a:ext cx="1333381" cy="408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08570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839" y="1085848"/>
            <a:ext cx="9918269" cy="1691722"/>
            <a:chOff x="-839" y="1085848"/>
            <a:chExt cx="9918269" cy="1691722"/>
          </a:xfrm>
        </p:grpSpPr>
        <p:sp>
          <p:nvSpPr>
            <p:cNvPr id="31" name="Rectangle 30"/>
            <p:cNvSpPr/>
            <p:nvPr/>
          </p:nvSpPr>
          <p:spPr>
            <a:xfrm flipV="1">
              <a:off x="1948732" y="1393488"/>
              <a:ext cx="7968698" cy="110730"/>
            </a:xfrm>
            <a:prstGeom prst="rect">
              <a:avLst/>
            </a:prstGeom>
            <a:solidFill>
              <a:srgbClr val="A118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Subtitle 5"/>
            <p:cNvSpPr txBox="1">
              <a:spLocks/>
            </p:cNvSpPr>
            <p:nvPr/>
          </p:nvSpPr>
          <p:spPr>
            <a:xfrm>
              <a:off x="461533" y="1310596"/>
              <a:ext cx="1789563" cy="374903"/>
            </a:xfrm>
            <a:prstGeom prst="rect">
              <a:avLst/>
            </a:prstGeom>
            <a:noFill/>
          </p:spPr>
          <p:txBody>
            <a:bodyPr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fr-CH" sz="1400" b="1" spc="100" dirty="0">
                  <a:solidFill>
                    <a:srgbClr val="A11843"/>
                  </a:solidFill>
                  <a:latin typeface="Arial Black" panose="020B0A04020102020204" pitchFamily="34" charset="0"/>
                  <a:cs typeface="Arial" panose="020B0604020202020204" pitchFamily="34" charset="0"/>
                </a:rPr>
                <a:t>STATISTICS</a:t>
              </a:r>
            </a:p>
          </p:txBody>
        </p:sp>
        <p:sp>
          <p:nvSpPr>
            <p:cNvPr id="33" name="Rectangle 32"/>
            <p:cNvSpPr/>
            <p:nvPr/>
          </p:nvSpPr>
          <p:spPr>
            <a:xfrm flipV="1">
              <a:off x="-839" y="1393491"/>
              <a:ext cx="467543" cy="110727"/>
            </a:xfrm>
            <a:prstGeom prst="rect">
              <a:avLst/>
            </a:prstGeom>
            <a:solidFill>
              <a:srgbClr val="A118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 flipV="1">
              <a:off x="420986" y="1393490"/>
              <a:ext cx="45719" cy="1384080"/>
            </a:xfrm>
            <a:prstGeom prst="rect">
              <a:avLst/>
            </a:prstGeom>
            <a:solidFill>
              <a:srgbClr val="A118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5" name="Picture 3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59658" y="1085848"/>
              <a:ext cx="374200" cy="339290"/>
            </a:xfrm>
            <a:prstGeom prst="rect">
              <a:avLst/>
            </a:prstGeom>
          </p:spPr>
        </p:pic>
      </p:grpSp>
      <p:sp>
        <p:nvSpPr>
          <p:cNvPr id="8" name="Content Placeholder 9"/>
          <p:cNvSpPr txBox="1">
            <a:spLocks/>
          </p:cNvSpPr>
          <p:nvPr/>
        </p:nvSpPr>
        <p:spPr>
          <a:xfrm>
            <a:off x="472841" y="1819637"/>
            <a:ext cx="8972610" cy="4525963"/>
          </a:xfrm>
          <a:prstGeom prst="rect">
            <a:avLst/>
          </a:prstGeom>
          <a:solidFill>
            <a:schemeClr val="bg1">
              <a:lumMod val="85000"/>
              <a:alpha val="15000"/>
            </a:schemeClr>
          </a:solidFill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346075">
              <a:buClr>
                <a:srgbClr val="A11843"/>
              </a:buClr>
              <a:buFont typeface="Wingdings" panose="05000000000000000000" pitchFamily="2" charset="2"/>
              <a:buChar char="§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The CES Bureau set up a Task Force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(Canada, Denmark, </a:t>
            </a:r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Finland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, Ireland, Italy, Mexico, Poland, the Netherlands, United Kingdom, United States, ECB, Eurostat, IMF, OECD, UNECE, UNSD and WTO):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346075">
              <a:buClr>
                <a:srgbClr val="A11843"/>
              </a:buClr>
              <a:buFont typeface="Wingdings" panose="05000000000000000000" pitchFamily="2" charset="2"/>
              <a:buChar char="§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1. Stage: April 2017 – June 2018:</a:t>
            </a:r>
          </a:p>
          <a:p>
            <a:pPr marL="971550" lvl="1" indent="-346075">
              <a:buClr>
                <a:srgbClr val="A11843"/>
              </a:buClr>
              <a:buFont typeface="Wingdings" panose="05000000000000000000" pitchFamily="2" charset="2"/>
              <a:buChar char="§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Review concrete examples of data exchange</a:t>
            </a:r>
          </a:p>
          <a:p>
            <a:pPr marL="971550" lvl="1" indent="-346075">
              <a:buClr>
                <a:srgbClr val="A11843"/>
              </a:buClr>
              <a:buFont typeface="Wingdings" panose="05000000000000000000" pitchFamily="2" charset="2"/>
              <a:buChar char="§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Identify enablers and obstacles of data sharing</a:t>
            </a:r>
          </a:p>
          <a:p>
            <a:pPr marL="971550" lvl="1" indent="-346075">
              <a:buClr>
                <a:srgbClr val="A11843"/>
              </a:buClr>
              <a:buFont typeface="Wingdings" panose="05000000000000000000" pitchFamily="2" charset="2"/>
              <a:buChar char="§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Propose ways to detect crucial MNEs and changes in their activities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346075">
              <a:buClr>
                <a:srgbClr val="A11843"/>
              </a:buClr>
              <a:buFont typeface="Wingdings" panose="05000000000000000000" pitchFamily="2" charset="2"/>
              <a:buChar char="§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2. Stage: July 2018 – June 2020:</a:t>
            </a:r>
          </a:p>
          <a:p>
            <a:pPr marL="971550" lvl="1" indent="-346075">
              <a:buClr>
                <a:srgbClr val="A11843"/>
              </a:buClr>
              <a:buFont typeface="Wingdings" panose="05000000000000000000" pitchFamily="2" charset="2"/>
              <a:buChar char="§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Identify innovative ways to exchange of economic data</a:t>
            </a:r>
          </a:p>
          <a:p>
            <a:pPr marL="971550" lvl="1" indent="-346075">
              <a:buClr>
                <a:srgbClr val="A11843"/>
              </a:buClr>
              <a:buFont typeface="Wingdings" panose="05000000000000000000" pitchFamily="2" charset="2"/>
              <a:buChar char="§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Provide guidance, tools and principles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346075">
              <a:buClr>
                <a:srgbClr val="A11843"/>
              </a:buClr>
              <a:buFont typeface="Wingdings" panose="05000000000000000000" pitchFamily="2" charset="2"/>
              <a:buChar char="§"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346075">
              <a:buClr>
                <a:srgbClr val="A11843"/>
              </a:buClr>
              <a:buFont typeface="Wingdings" panose="05000000000000000000" pitchFamily="2" charset="2"/>
              <a:buChar char="§"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346075">
              <a:buClr>
                <a:srgbClr val="A11843"/>
              </a:buClr>
              <a:buFont typeface="Wingdings" panose="05000000000000000000" pitchFamily="2" charset="2"/>
              <a:buChar char="§"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itle 4"/>
          <p:cNvSpPr txBox="1">
            <a:spLocks/>
          </p:cNvSpPr>
          <p:nvPr/>
        </p:nvSpPr>
        <p:spPr>
          <a:xfrm>
            <a:off x="461542" y="208072"/>
            <a:ext cx="9014056" cy="992195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3200" b="1" spc="50" dirty="0">
                <a:latin typeface="Arial Black" panose="020B0A04020102020204" pitchFamily="34" charset="0"/>
                <a:cs typeface="Arial" panose="020B0604020202020204" pitchFamily="34" charset="0"/>
              </a:rPr>
              <a:t>Task Force</a:t>
            </a:r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09506-28EA-4C19-A061-02E7C9DE017B}" type="slidenum">
              <a:rPr lang="en-US" smtClean="0"/>
              <a:t>2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841" y="6416352"/>
            <a:ext cx="1333381" cy="408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05230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839" y="1085848"/>
            <a:ext cx="9918269" cy="1691722"/>
            <a:chOff x="-839" y="1085848"/>
            <a:chExt cx="9918269" cy="1691722"/>
          </a:xfrm>
        </p:grpSpPr>
        <p:sp>
          <p:nvSpPr>
            <p:cNvPr id="31" name="Rectangle 30"/>
            <p:cNvSpPr/>
            <p:nvPr/>
          </p:nvSpPr>
          <p:spPr>
            <a:xfrm flipV="1">
              <a:off x="1948732" y="1393488"/>
              <a:ext cx="7968698" cy="110730"/>
            </a:xfrm>
            <a:prstGeom prst="rect">
              <a:avLst/>
            </a:prstGeom>
            <a:solidFill>
              <a:srgbClr val="A118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Subtitle 5"/>
            <p:cNvSpPr txBox="1">
              <a:spLocks/>
            </p:cNvSpPr>
            <p:nvPr/>
          </p:nvSpPr>
          <p:spPr>
            <a:xfrm>
              <a:off x="461533" y="1310596"/>
              <a:ext cx="1789563" cy="374903"/>
            </a:xfrm>
            <a:prstGeom prst="rect">
              <a:avLst/>
            </a:prstGeom>
            <a:noFill/>
          </p:spPr>
          <p:txBody>
            <a:bodyPr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fr-CH" sz="1400" b="1" spc="100" dirty="0">
                  <a:solidFill>
                    <a:srgbClr val="A11843"/>
                  </a:solidFill>
                  <a:latin typeface="Arial Black" panose="020B0A04020102020204" pitchFamily="34" charset="0"/>
                  <a:cs typeface="Arial" panose="020B0604020202020204" pitchFamily="34" charset="0"/>
                </a:rPr>
                <a:t>STATISTICS</a:t>
              </a:r>
            </a:p>
          </p:txBody>
        </p:sp>
        <p:sp>
          <p:nvSpPr>
            <p:cNvPr id="33" name="Rectangle 32"/>
            <p:cNvSpPr/>
            <p:nvPr/>
          </p:nvSpPr>
          <p:spPr>
            <a:xfrm flipV="1">
              <a:off x="-839" y="1393491"/>
              <a:ext cx="467543" cy="110727"/>
            </a:xfrm>
            <a:prstGeom prst="rect">
              <a:avLst/>
            </a:prstGeom>
            <a:solidFill>
              <a:srgbClr val="A118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 flipV="1">
              <a:off x="420986" y="1393490"/>
              <a:ext cx="45719" cy="1384080"/>
            </a:xfrm>
            <a:prstGeom prst="rect">
              <a:avLst/>
            </a:prstGeom>
            <a:solidFill>
              <a:srgbClr val="A118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5" name="Picture 3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59658" y="1085848"/>
              <a:ext cx="374200" cy="339290"/>
            </a:xfrm>
            <a:prstGeom prst="rect">
              <a:avLst/>
            </a:prstGeom>
          </p:spPr>
        </p:pic>
      </p:grpSp>
      <p:sp>
        <p:nvSpPr>
          <p:cNvPr id="8" name="Content Placeholder 9"/>
          <p:cNvSpPr txBox="1">
            <a:spLocks/>
          </p:cNvSpPr>
          <p:nvPr/>
        </p:nvSpPr>
        <p:spPr>
          <a:xfrm>
            <a:off x="472841" y="1819637"/>
            <a:ext cx="8972610" cy="4525963"/>
          </a:xfrm>
          <a:prstGeom prst="rect">
            <a:avLst/>
          </a:prstGeom>
          <a:solidFill>
            <a:schemeClr val="bg1">
              <a:lumMod val="85000"/>
              <a:alpha val="15000"/>
            </a:schemeClr>
          </a:solidFill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346075">
              <a:buClr>
                <a:srgbClr val="A11843"/>
              </a:buClr>
              <a:buFont typeface="Wingdings" panose="05000000000000000000" pitchFamily="2" charset="2"/>
              <a:buChar char="§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Rethink the principle of confidentiality in an environment where micro data may already be publicly available</a:t>
            </a:r>
          </a:p>
          <a:p>
            <a:pPr marL="514350" indent="-346075">
              <a:buClr>
                <a:srgbClr val="A11843"/>
              </a:buClr>
              <a:buFont typeface="Wingdings" panose="05000000000000000000" pitchFamily="2" charset="2"/>
              <a:buChar char="§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Promote establishing large cases units where MNEs are significant</a:t>
            </a:r>
          </a:p>
          <a:p>
            <a:pPr marL="514350" indent="-346075">
              <a:buClr>
                <a:srgbClr val="A11843"/>
              </a:buClr>
              <a:buFont typeface="Wingdings" panose="05000000000000000000" pitchFamily="2" charset="2"/>
              <a:buChar char="§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Coordinate the various work streams to avoid duplication</a:t>
            </a:r>
          </a:p>
          <a:p>
            <a:pPr marL="514350" indent="-346075">
              <a:buClr>
                <a:srgbClr val="A11843"/>
              </a:buClr>
              <a:buFont typeface="Wingdings" panose="05000000000000000000" pitchFamily="2" charset="2"/>
              <a:buChar char="§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Continue advancing research in this area and share the outcomes with the AEG</a:t>
            </a:r>
          </a:p>
        </p:txBody>
      </p:sp>
      <p:sp>
        <p:nvSpPr>
          <p:cNvPr id="18" name="Title 4"/>
          <p:cNvSpPr txBox="1">
            <a:spLocks/>
          </p:cNvSpPr>
          <p:nvPr/>
        </p:nvSpPr>
        <p:spPr>
          <a:xfrm>
            <a:off x="461542" y="208072"/>
            <a:ext cx="9014056" cy="992195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i-FI" sz="3200" b="1" spc="50" dirty="0">
                <a:latin typeface="Arial Black" panose="020B0A04020102020204" pitchFamily="34" charset="0"/>
                <a:cs typeface="Arial" panose="020B0604020202020204" pitchFamily="34" charset="0"/>
              </a:rPr>
              <a:t>Your main conclusions in 2017</a:t>
            </a:r>
            <a:endParaRPr lang="en-US" sz="3200" b="1" spc="50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09506-28EA-4C19-A061-02E7C9DE017B}" type="slidenum">
              <a:rPr lang="en-US" smtClean="0"/>
              <a:t>3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841" y="6416352"/>
            <a:ext cx="1333381" cy="408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85467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839" y="1085848"/>
            <a:ext cx="9918269" cy="1691722"/>
            <a:chOff x="-839" y="1085848"/>
            <a:chExt cx="9918269" cy="1691722"/>
          </a:xfrm>
        </p:grpSpPr>
        <p:sp>
          <p:nvSpPr>
            <p:cNvPr id="31" name="Rectangle 30"/>
            <p:cNvSpPr/>
            <p:nvPr/>
          </p:nvSpPr>
          <p:spPr>
            <a:xfrm flipV="1">
              <a:off x="1948732" y="1393488"/>
              <a:ext cx="7968698" cy="110730"/>
            </a:xfrm>
            <a:prstGeom prst="rect">
              <a:avLst/>
            </a:prstGeom>
            <a:solidFill>
              <a:srgbClr val="A118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Subtitle 5"/>
            <p:cNvSpPr txBox="1">
              <a:spLocks/>
            </p:cNvSpPr>
            <p:nvPr/>
          </p:nvSpPr>
          <p:spPr>
            <a:xfrm>
              <a:off x="461533" y="1310596"/>
              <a:ext cx="1789563" cy="374903"/>
            </a:xfrm>
            <a:prstGeom prst="rect">
              <a:avLst/>
            </a:prstGeom>
            <a:noFill/>
          </p:spPr>
          <p:txBody>
            <a:bodyPr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fr-CH" sz="1400" b="1" spc="100" dirty="0">
                  <a:solidFill>
                    <a:srgbClr val="A11843"/>
                  </a:solidFill>
                  <a:latin typeface="Arial Black" panose="020B0A04020102020204" pitchFamily="34" charset="0"/>
                  <a:cs typeface="Arial" panose="020B0604020202020204" pitchFamily="34" charset="0"/>
                </a:rPr>
                <a:t>STATISTICS</a:t>
              </a:r>
            </a:p>
          </p:txBody>
        </p:sp>
        <p:sp>
          <p:nvSpPr>
            <p:cNvPr id="33" name="Rectangle 32"/>
            <p:cNvSpPr/>
            <p:nvPr/>
          </p:nvSpPr>
          <p:spPr>
            <a:xfrm flipV="1">
              <a:off x="-839" y="1393491"/>
              <a:ext cx="467543" cy="110727"/>
            </a:xfrm>
            <a:prstGeom prst="rect">
              <a:avLst/>
            </a:prstGeom>
            <a:solidFill>
              <a:srgbClr val="A118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 flipV="1">
              <a:off x="420986" y="1393490"/>
              <a:ext cx="45719" cy="1384080"/>
            </a:xfrm>
            <a:prstGeom prst="rect">
              <a:avLst/>
            </a:prstGeom>
            <a:solidFill>
              <a:srgbClr val="A118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5" name="Picture 3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59658" y="1085848"/>
              <a:ext cx="374200" cy="339290"/>
            </a:xfrm>
            <a:prstGeom prst="rect">
              <a:avLst/>
            </a:prstGeom>
          </p:spPr>
        </p:pic>
      </p:grpSp>
      <p:sp>
        <p:nvSpPr>
          <p:cNvPr id="8" name="Content Placeholder 9"/>
          <p:cNvSpPr txBox="1">
            <a:spLocks/>
          </p:cNvSpPr>
          <p:nvPr/>
        </p:nvSpPr>
        <p:spPr>
          <a:xfrm>
            <a:off x="472841" y="1819637"/>
            <a:ext cx="8972610" cy="4525963"/>
          </a:xfrm>
          <a:prstGeom prst="rect">
            <a:avLst/>
          </a:prstGeom>
          <a:solidFill>
            <a:schemeClr val="bg1">
              <a:lumMod val="85000"/>
              <a:alpha val="15000"/>
            </a:schemeClr>
          </a:solidFill>
        </p:spPr>
        <p:txBody>
          <a:bodyPr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346075">
              <a:buClr>
                <a:srgbClr val="A11843"/>
              </a:buClr>
              <a:buFont typeface="Wingdings" panose="05000000000000000000" pitchFamily="2" charset="2"/>
              <a:buChar char="§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CES Bureau in February</a:t>
            </a:r>
          </a:p>
          <a:p>
            <a:pPr marL="971550" lvl="1" indent="-346075">
              <a:buClr>
                <a:srgbClr val="A11843"/>
              </a:buClr>
              <a:buFont typeface="Wingdings" panose="05000000000000000000" pitchFamily="2" charset="2"/>
              <a:buChar char="§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Sharing examples, communication, overcoming legal obstacles, feeding into and benefiting from other groups</a:t>
            </a:r>
          </a:p>
          <a:p>
            <a:pPr marL="514350" indent="-346075">
              <a:buClr>
                <a:srgbClr val="A11843"/>
              </a:buClr>
              <a:buFont typeface="Wingdings" panose="05000000000000000000" pitchFamily="2" charset="2"/>
              <a:buChar char="§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Group of Experts on National Accounts in May</a:t>
            </a:r>
          </a:p>
          <a:p>
            <a:pPr marL="971550" lvl="1" indent="-346075">
              <a:buClr>
                <a:srgbClr val="A11843"/>
              </a:buClr>
              <a:buFont typeface="Wingdings" panose="05000000000000000000" pitchFamily="2" charset="2"/>
              <a:buChar char="§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Already exchanged micro data, elaborating resources, drafting templates, possibilities within current laws, LCUs</a:t>
            </a:r>
          </a:p>
          <a:p>
            <a:pPr marL="514350" indent="-346075">
              <a:buClr>
                <a:srgbClr val="A11843"/>
              </a:buClr>
              <a:buFont typeface="Wingdings" panose="05000000000000000000" pitchFamily="2" charset="2"/>
              <a:buChar char="§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CES plenary session in June</a:t>
            </a:r>
          </a:p>
          <a:p>
            <a:pPr marL="971550" lvl="1" indent="-346075">
              <a:buClr>
                <a:srgbClr val="A11843"/>
              </a:buClr>
              <a:buFont typeface="Wingdings" panose="05000000000000000000" pitchFamily="2" charset="2"/>
              <a:buChar char="§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Iterative approach, legal framework, benefits to MNEs, role of international organizations</a:t>
            </a:r>
          </a:p>
          <a:p>
            <a:pPr marL="514350" indent="-346075">
              <a:buClr>
                <a:srgbClr val="A11843"/>
              </a:buClr>
              <a:buFont typeface="Wingdings" panose="05000000000000000000" pitchFamily="2" charset="2"/>
              <a:buChar char="§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OECD WPFS-WPNA meeting in November</a:t>
            </a:r>
          </a:p>
          <a:p>
            <a:pPr marL="971550" lvl="1" indent="-346075">
              <a:buClr>
                <a:srgbClr val="A11843"/>
              </a:buClr>
              <a:buFont typeface="Wingdings" panose="05000000000000000000" pitchFamily="2" charset="2"/>
              <a:buChar char="§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Reconciliation, LCUs, other domains, communication, publicly available data, real case to show benefits </a:t>
            </a:r>
          </a:p>
        </p:txBody>
      </p:sp>
      <p:sp>
        <p:nvSpPr>
          <p:cNvPr id="18" name="Title 4"/>
          <p:cNvSpPr txBox="1">
            <a:spLocks/>
          </p:cNvSpPr>
          <p:nvPr/>
        </p:nvSpPr>
        <p:spPr>
          <a:xfrm>
            <a:off x="461542" y="208072"/>
            <a:ext cx="9014056" cy="992195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i-FI" sz="3200" b="1" spc="50" dirty="0">
                <a:latin typeface="Arial Black" panose="020B0A04020102020204" pitchFamily="34" charset="0"/>
                <a:cs typeface="Arial" panose="020B0604020202020204" pitchFamily="34" charset="0"/>
              </a:rPr>
              <a:t>Consultations carried out in 2018</a:t>
            </a:r>
            <a:endParaRPr lang="en-US" sz="3200" b="1" spc="50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09506-28EA-4C19-A061-02E7C9DE017B}" type="slidenum">
              <a:rPr lang="en-US" smtClean="0"/>
              <a:t>4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841" y="6416352"/>
            <a:ext cx="1333381" cy="408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2695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839" y="1085848"/>
            <a:ext cx="9918269" cy="1691722"/>
            <a:chOff x="-839" y="1085848"/>
            <a:chExt cx="9918269" cy="1691722"/>
          </a:xfrm>
        </p:grpSpPr>
        <p:sp>
          <p:nvSpPr>
            <p:cNvPr id="31" name="Rectangle 30"/>
            <p:cNvSpPr/>
            <p:nvPr/>
          </p:nvSpPr>
          <p:spPr>
            <a:xfrm flipV="1">
              <a:off x="1948732" y="1393488"/>
              <a:ext cx="7968698" cy="110730"/>
            </a:xfrm>
            <a:prstGeom prst="rect">
              <a:avLst/>
            </a:prstGeom>
            <a:solidFill>
              <a:srgbClr val="A118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Subtitle 5"/>
            <p:cNvSpPr txBox="1">
              <a:spLocks/>
            </p:cNvSpPr>
            <p:nvPr/>
          </p:nvSpPr>
          <p:spPr>
            <a:xfrm>
              <a:off x="461533" y="1310596"/>
              <a:ext cx="1789563" cy="374903"/>
            </a:xfrm>
            <a:prstGeom prst="rect">
              <a:avLst/>
            </a:prstGeom>
            <a:noFill/>
          </p:spPr>
          <p:txBody>
            <a:bodyPr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fr-CH" sz="1400" b="1" spc="100" dirty="0">
                  <a:solidFill>
                    <a:srgbClr val="A11843"/>
                  </a:solidFill>
                  <a:latin typeface="Arial Black" panose="020B0A04020102020204" pitchFamily="34" charset="0"/>
                  <a:cs typeface="Arial" panose="020B0604020202020204" pitchFamily="34" charset="0"/>
                </a:rPr>
                <a:t>STATISTICS</a:t>
              </a:r>
            </a:p>
          </p:txBody>
        </p:sp>
        <p:sp>
          <p:nvSpPr>
            <p:cNvPr id="33" name="Rectangle 32"/>
            <p:cNvSpPr/>
            <p:nvPr/>
          </p:nvSpPr>
          <p:spPr>
            <a:xfrm flipV="1">
              <a:off x="-839" y="1393491"/>
              <a:ext cx="467543" cy="110727"/>
            </a:xfrm>
            <a:prstGeom prst="rect">
              <a:avLst/>
            </a:prstGeom>
            <a:solidFill>
              <a:srgbClr val="A118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 flipV="1">
              <a:off x="420986" y="1393490"/>
              <a:ext cx="45719" cy="1384080"/>
            </a:xfrm>
            <a:prstGeom prst="rect">
              <a:avLst/>
            </a:prstGeom>
            <a:solidFill>
              <a:srgbClr val="A118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5" name="Picture 3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59658" y="1085848"/>
              <a:ext cx="374200" cy="339290"/>
            </a:xfrm>
            <a:prstGeom prst="rect">
              <a:avLst/>
            </a:prstGeom>
          </p:spPr>
        </p:pic>
      </p:grpSp>
      <p:sp>
        <p:nvSpPr>
          <p:cNvPr id="8" name="Content Placeholder 9"/>
          <p:cNvSpPr txBox="1">
            <a:spLocks/>
          </p:cNvSpPr>
          <p:nvPr/>
        </p:nvSpPr>
        <p:spPr>
          <a:xfrm>
            <a:off x="472841" y="1819637"/>
            <a:ext cx="8972610" cy="4525963"/>
          </a:xfrm>
          <a:prstGeom prst="rect">
            <a:avLst/>
          </a:prstGeom>
          <a:solidFill>
            <a:schemeClr val="bg1">
              <a:lumMod val="85000"/>
              <a:alpha val="15000"/>
            </a:schemeClr>
          </a:solidFill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346075">
              <a:buClr>
                <a:srgbClr val="A11843"/>
              </a:buClr>
              <a:buFont typeface="Wingdings" panose="05000000000000000000" pitchFamily="2" charset="2"/>
              <a:buChar char="§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Extend guidance starting from Chapter 6 of the Guide to Measuring Global Production</a:t>
            </a:r>
          </a:p>
          <a:p>
            <a:pPr marL="514350" indent="-346075">
              <a:buClr>
                <a:srgbClr val="A11843"/>
              </a:buClr>
              <a:buFont typeface="Wingdings" panose="05000000000000000000" pitchFamily="2" charset="2"/>
              <a:buChar char="§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Paper: Proposed approach for dealing with MNE groups: Large Cases Unit</a:t>
            </a:r>
          </a:p>
          <a:p>
            <a:pPr marL="514350" indent="-346075">
              <a:buClr>
                <a:srgbClr val="A11843"/>
              </a:buClr>
              <a:buFont typeface="Wingdings" panose="05000000000000000000" pitchFamily="2" charset="2"/>
              <a:buChar char="§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 network of experts on multinational enterprise groups, including experts from LCUs and other units focusing on multinational enterprise groups’ data</a:t>
            </a:r>
          </a:p>
          <a:p>
            <a:pPr marL="971550" lvl="1" indent="-346075">
              <a:buClr>
                <a:srgbClr val="A11843"/>
              </a:buClr>
              <a:buFont typeface="Wingdings" panose="05000000000000000000" pitchFamily="2" charset="2"/>
              <a:buChar char="§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Seminar on LCUs in April 2019</a:t>
            </a:r>
          </a:p>
          <a:p>
            <a:pPr marL="971550" lvl="1" indent="-346075">
              <a:buClr>
                <a:srgbClr val="A11843"/>
              </a:buClr>
              <a:buFont typeface="Wingdings" panose="05000000000000000000" pitchFamily="2" charset="2"/>
              <a:buChar char="§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Eurostat LCU Grant</a:t>
            </a:r>
          </a:p>
          <a:p>
            <a:pPr marL="971550" lvl="1" indent="-346075">
              <a:buClr>
                <a:srgbClr val="A11843"/>
              </a:buClr>
              <a:buFont typeface="Wingdings" panose="05000000000000000000" pitchFamily="2" charset="2"/>
              <a:buChar char="§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ESTP training on LCUs</a:t>
            </a:r>
          </a:p>
        </p:txBody>
      </p:sp>
      <p:sp>
        <p:nvSpPr>
          <p:cNvPr id="18" name="Title 4"/>
          <p:cNvSpPr txBox="1">
            <a:spLocks/>
          </p:cNvSpPr>
          <p:nvPr/>
        </p:nvSpPr>
        <p:spPr>
          <a:xfrm>
            <a:off x="461542" y="208072"/>
            <a:ext cx="9014056" cy="992195"/>
          </a:xfrm>
          <a:prstGeom prst="rect">
            <a:avLst/>
          </a:prstGeom>
        </p:spPr>
        <p:txBody>
          <a:bodyPr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i-FI" sz="3500" b="1" spc="50" dirty="0">
                <a:latin typeface="Arial Black" panose="020B0A04020102020204" pitchFamily="34" charset="0"/>
                <a:cs typeface="Arial" panose="020B0604020202020204" pitchFamily="34" charset="0"/>
              </a:rPr>
              <a:t>Guidance on large cases units (LCUs)</a:t>
            </a:r>
            <a:r>
              <a:rPr lang="fi-FI" sz="3200" b="1" spc="50" dirty="0">
                <a:latin typeface="Arial Black" panose="020B0A04020102020204" pitchFamily="34" charset="0"/>
                <a:cs typeface="Arial" panose="020B0604020202020204" pitchFamily="34" charset="0"/>
              </a:rPr>
              <a:t> </a:t>
            </a:r>
          </a:p>
          <a:p>
            <a:pPr algn="r"/>
            <a:r>
              <a:rPr lang="en-US" sz="2600" b="1" spc="50" dirty="0">
                <a:solidFill>
                  <a:srgbClr val="A118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Stage 1</a:t>
            </a:r>
            <a:r>
              <a:rPr lang="fi-FI" sz="3200" b="1" spc="50" dirty="0">
                <a:latin typeface="Arial Black" panose="020B0A04020102020204" pitchFamily="34" charset="0"/>
                <a:cs typeface="Arial" panose="020B0604020202020204" pitchFamily="34" charset="0"/>
              </a:rPr>
              <a:t>  </a:t>
            </a:r>
            <a:endParaRPr lang="en-US" sz="3200" b="1" spc="50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09506-28EA-4C19-A061-02E7C9DE017B}" type="slidenum">
              <a:rPr lang="en-US" smtClean="0"/>
              <a:t>5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841" y="6416352"/>
            <a:ext cx="1333381" cy="408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32247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839" y="1085848"/>
            <a:ext cx="9918269" cy="1691722"/>
            <a:chOff x="-839" y="1085848"/>
            <a:chExt cx="9918269" cy="1691722"/>
          </a:xfrm>
        </p:grpSpPr>
        <p:sp>
          <p:nvSpPr>
            <p:cNvPr id="31" name="Rectangle 30"/>
            <p:cNvSpPr/>
            <p:nvPr/>
          </p:nvSpPr>
          <p:spPr>
            <a:xfrm flipV="1">
              <a:off x="1948732" y="1393488"/>
              <a:ext cx="7968698" cy="110730"/>
            </a:xfrm>
            <a:prstGeom prst="rect">
              <a:avLst/>
            </a:prstGeom>
            <a:solidFill>
              <a:srgbClr val="A118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Subtitle 5"/>
            <p:cNvSpPr txBox="1">
              <a:spLocks/>
            </p:cNvSpPr>
            <p:nvPr/>
          </p:nvSpPr>
          <p:spPr>
            <a:xfrm>
              <a:off x="461533" y="1310596"/>
              <a:ext cx="1789563" cy="374903"/>
            </a:xfrm>
            <a:prstGeom prst="rect">
              <a:avLst/>
            </a:prstGeom>
            <a:noFill/>
          </p:spPr>
          <p:txBody>
            <a:bodyPr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fr-CH" sz="1400" b="1" spc="100" dirty="0">
                  <a:solidFill>
                    <a:srgbClr val="A11843"/>
                  </a:solidFill>
                  <a:latin typeface="Arial Black" panose="020B0A04020102020204" pitchFamily="34" charset="0"/>
                  <a:cs typeface="Arial" panose="020B0604020202020204" pitchFamily="34" charset="0"/>
                </a:rPr>
                <a:t>STATISTICS</a:t>
              </a:r>
            </a:p>
          </p:txBody>
        </p:sp>
        <p:sp>
          <p:nvSpPr>
            <p:cNvPr id="33" name="Rectangle 32"/>
            <p:cNvSpPr/>
            <p:nvPr/>
          </p:nvSpPr>
          <p:spPr>
            <a:xfrm flipV="1">
              <a:off x="-839" y="1393491"/>
              <a:ext cx="467543" cy="110727"/>
            </a:xfrm>
            <a:prstGeom prst="rect">
              <a:avLst/>
            </a:prstGeom>
            <a:solidFill>
              <a:srgbClr val="A118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 flipV="1">
              <a:off x="420986" y="1393490"/>
              <a:ext cx="45719" cy="1384080"/>
            </a:xfrm>
            <a:prstGeom prst="rect">
              <a:avLst/>
            </a:prstGeom>
            <a:solidFill>
              <a:srgbClr val="A118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5" name="Picture 3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59658" y="1085848"/>
              <a:ext cx="374200" cy="339290"/>
            </a:xfrm>
            <a:prstGeom prst="rect">
              <a:avLst/>
            </a:prstGeom>
          </p:spPr>
        </p:pic>
      </p:grpSp>
      <p:sp>
        <p:nvSpPr>
          <p:cNvPr id="8" name="Content Placeholder 9"/>
          <p:cNvSpPr txBox="1">
            <a:spLocks/>
          </p:cNvSpPr>
          <p:nvPr/>
        </p:nvSpPr>
        <p:spPr>
          <a:xfrm>
            <a:off x="472841" y="1819637"/>
            <a:ext cx="8972610" cy="4525963"/>
          </a:xfrm>
          <a:prstGeom prst="rect">
            <a:avLst/>
          </a:prstGeom>
          <a:solidFill>
            <a:schemeClr val="bg1">
              <a:lumMod val="85000"/>
              <a:alpha val="15000"/>
            </a:schemeClr>
          </a:solidFill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346075">
              <a:buClr>
                <a:srgbClr val="A11843"/>
              </a:buClr>
              <a:buFont typeface="Wingdings" panose="05000000000000000000" pitchFamily="2" charset="2"/>
              <a:buChar char="§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Model templates and agreements for data exchange</a:t>
            </a:r>
          </a:p>
          <a:p>
            <a:pPr marL="514350" indent="-346075">
              <a:buClr>
                <a:srgbClr val="A11843"/>
              </a:buClr>
              <a:buFont typeface="Wingdings" panose="05000000000000000000" pitchFamily="2" charset="2"/>
              <a:buChar char="§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Review of innovative ways to exchange data</a:t>
            </a:r>
          </a:p>
          <a:p>
            <a:pPr marL="514350" indent="-346075">
              <a:buClr>
                <a:srgbClr val="A11843"/>
              </a:buClr>
              <a:buFont typeface="Wingdings" panose="05000000000000000000" pitchFamily="2" charset="2"/>
              <a:buChar char="§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Guidance on the work of LCUs</a:t>
            </a:r>
          </a:p>
          <a:p>
            <a:pPr marL="514350" indent="-346075">
              <a:buClr>
                <a:srgbClr val="A11843"/>
              </a:buClr>
              <a:buFont typeface="Wingdings" panose="05000000000000000000" pitchFamily="2" charset="2"/>
              <a:buChar char="§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Ideas from other industries, e.g. tax authorities’ data exchange, Extractive Industries Transparency Initiative etc.</a:t>
            </a:r>
          </a:p>
          <a:p>
            <a:pPr marL="514350" indent="-346075">
              <a:buClr>
                <a:srgbClr val="A11843"/>
              </a:buClr>
              <a:buFont typeface="Wingdings" panose="05000000000000000000" pitchFamily="2" charset="2"/>
              <a:buChar char="§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Communication and promotion of the idea to exchange economic data</a:t>
            </a:r>
          </a:p>
          <a:p>
            <a:pPr marL="514350" indent="-346075">
              <a:buClr>
                <a:srgbClr val="A11843"/>
              </a:buClr>
              <a:buFont typeface="Wingdings" panose="05000000000000000000" pitchFamily="2" charset="2"/>
              <a:buChar char="§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Final report</a:t>
            </a:r>
          </a:p>
        </p:txBody>
      </p:sp>
      <p:sp>
        <p:nvSpPr>
          <p:cNvPr id="18" name="Title 4"/>
          <p:cNvSpPr txBox="1">
            <a:spLocks/>
          </p:cNvSpPr>
          <p:nvPr/>
        </p:nvSpPr>
        <p:spPr>
          <a:xfrm>
            <a:off x="461542" y="208072"/>
            <a:ext cx="9014056" cy="992195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i-FI" sz="3200" b="1" spc="50" dirty="0">
                <a:latin typeface="Arial Black" panose="020B0A04020102020204" pitchFamily="34" charset="0"/>
                <a:cs typeface="Arial" panose="020B0604020202020204" pitchFamily="34" charset="0"/>
              </a:rPr>
              <a:t>Next steps</a:t>
            </a:r>
            <a:endParaRPr lang="en-US" sz="3200" b="1" spc="50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09506-28EA-4C19-A061-02E7C9DE017B}" type="slidenum">
              <a:rPr lang="en-US" smtClean="0"/>
              <a:t>6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841" y="6416352"/>
            <a:ext cx="1333381" cy="408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2526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839" y="1085848"/>
            <a:ext cx="9918269" cy="1691722"/>
            <a:chOff x="-839" y="1085848"/>
            <a:chExt cx="9918269" cy="1691722"/>
          </a:xfrm>
        </p:grpSpPr>
        <p:sp>
          <p:nvSpPr>
            <p:cNvPr id="31" name="Rectangle 30"/>
            <p:cNvSpPr/>
            <p:nvPr/>
          </p:nvSpPr>
          <p:spPr>
            <a:xfrm flipV="1">
              <a:off x="1948732" y="1393488"/>
              <a:ext cx="7968698" cy="110730"/>
            </a:xfrm>
            <a:prstGeom prst="rect">
              <a:avLst/>
            </a:prstGeom>
            <a:solidFill>
              <a:srgbClr val="A118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Subtitle 5"/>
            <p:cNvSpPr txBox="1">
              <a:spLocks/>
            </p:cNvSpPr>
            <p:nvPr/>
          </p:nvSpPr>
          <p:spPr>
            <a:xfrm>
              <a:off x="461533" y="1310596"/>
              <a:ext cx="1789563" cy="374903"/>
            </a:xfrm>
            <a:prstGeom prst="rect">
              <a:avLst/>
            </a:prstGeom>
            <a:noFill/>
          </p:spPr>
          <p:txBody>
            <a:bodyPr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fr-CH" sz="1400" b="1" spc="100" dirty="0">
                  <a:solidFill>
                    <a:srgbClr val="A11843"/>
                  </a:solidFill>
                  <a:latin typeface="Arial Black" panose="020B0A04020102020204" pitchFamily="34" charset="0"/>
                  <a:cs typeface="Arial" panose="020B0604020202020204" pitchFamily="34" charset="0"/>
                </a:rPr>
                <a:t>STATISTICS</a:t>
              </a:r>
            </a:p>
          </p:txBody>
        </p:sp>
        <p:sp>
          <p:nvSpPr>
            <p:cNvPr id="33" name="Rectangle 32"/>
            <p:cNvSpPr/>
            <p:nvPr/>
          </p:nvSpPr>
          <p:spPr>
            <a:xfrm flipV="1">
              <a:off x="-839" y="1393491"/>
              <a:ext cx="467543" cy="110727"/>
            </a:xfrm>
            <a:prstGeom prst="rect">
              <a:avLst/>
            </a:prstGeom>
            <a:solidFill>
              <a:srgbClr val="A118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 flipV="1">
              <a:off x="420986" y="1393490"/>
              <a:ext cx="45719" cy="1384080"/>
            </a:xfrm>
            <a:prstGeom prst="rect">
              <a:avLst/>
            </a:prstGeom>
            <a:solidFill>
              <a:srgbClr val="A118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5" name="Picture 3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59658" y="1085848"/>
              <a:ext cx="374200" cy="339290"/>
            </a:xfrm>
            <a:prstGeom prst="rect">
              <a:avLst/>
            </a:prstGeom>
          </p:spPr>
        </p:pic>
      </p:grpSp>
      <p:sp>
        <p:nvSpPr>
          <p:cNvPr id="8" name="Content Placeholder 9"/>
          <p:cNvSpPr txBox="1">
            <a:spLocks/>
          </p:cNvSpPr>
          <p:nvPr/>
        </p:nvSpPr>
        <p:spPr>
          <a:xfrm>
            <a:off x="472841" y="1819637"/>
            <a:ext cx="8972610" cy="4525963"/>
          </a:xfrm>
          <a:prstGeom prst="rect">
            <a:avLst/>
          </a:prstGeom>
          <a:solidFill>
            <a:schemeClr val="bg1">
              <a:lumMod val="85000"/>
              <a:alpha val="15000"/>
            </a:schemeClr>
          </a:solidFill>
        </p:spPr>
        <p:txBody>
          <a:bodyPr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346075">
              <a:buClr>
                <a:srgbClr val="A11843"/>
              </a:buClr>
              <a:buFont typeface="Wingdings" panose="05000000000000000000" pitchFamily="2" charset="2"/>
              <a:buChar char="§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Innovative approaches encourage countries and international organizations to be involved</a:t>
            </a:r>
          </a:p>
          <a:p>
            <a:pPr marL="971550" lvl="1" indent="-346075">
              <a:buClr>
                <a:srgbClr val="A11843"/>
              </a:buClr>
              <a:buFont typeface="Wingdings" panose="05000000000000000000" pitchFamily="2" charset="2"/>
              <a:buChar char="§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Innovative organizational structures and business models</a:t>
            </a:r>
          </a:p>
          <a:p>
            <a:pPr marL="971550" lvl="1" indent="-346075">
              <a:buClr>
                <a:srgbClr val="A11843"/>
              </a:buClr>
              <a:buFont typeface="Wingdings" panose="05000000000000000000" pitchFamily="2" charset="2"/>
              <a:buChar char="§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Secure, easy to use and state of the art technical infrastructure</a:t>
            </a:r>
          </a:p>
          <a:p>
            <a:pPr marL="514350" indent="-346075">
              <a:buClr>
                <a:srgbClr val="A11843"/>
              </a:buClr>
              <a:buFont typeface="Wingdings" panose="05000000000000000000" pitchFamily="2" charset="2"/>
              <a:buChar char="§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Data exchange aspects: Purpose, type of data, regularity</a:t>
            </a:r>
          </a:p>
          <a:p>
            <a:pPr marL="514350" indent="-346075">
              <a:buClr>
                <a:srgbClr val="A11843"/>
              </a:buClr>
              <a:buFont typeface="Wingdings" panose="05000000000000000000" pitchFamily="2" charset="2"/>
              <a:buChar char="§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Technical considerations and innovations in the structure of data and sharing data, algorithms, services or computation</a:t>
            </a:r>
          </a:p>
          <a:p>
            <a:pPr marL="514350" indent="-346075">
              <a:buClr>
                <a:srgbClr val="A11843"/>
              </a:buClr>
              <a:buFont typeface="Wingdings" panose="05000000000000000000" pitchFamily="2" charset="2"/>
              <a:buChar char="§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Examples categorized by the above-mentioned aspects and technical solutions</a:t>
            </a:r>
          </a:p>
        </p:txBody>
      </p:sp>
      <p:sp>
        <p:nvSpPr>
          <p:cNvPr id="18" name="Title 4"/>
          <p:cNvSpPr txBox="1">
            <a:spLocks/>
          </p:cNvSpPr>
          <p:nvPr/>
        </p:nvSpPr>
        <p:spPr>
          <a:xfrm>
            <a:off x="461542" y="208072"/>
            <a:ext cx="9014056" cy="992195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3200" b="1" spc="50" dirty="0">
                <a:latin typeface="Arial Black" panose="020B0A04020102020204" pitchFamily="34" charset="0"/>
                <a:cs typeface="Arial" panose="020B0604020202020204" pitchFamily="34" charset="0"/>
              </a:rPr>
              <a:t>Innovative ways to exchange data</a:t>
            </a:r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09506-28EA-4C19-A061-02E7C9DE017B}" type="slidenum">
              <a:rPr lang="en-US" smtClean="0"/>
              <a:t>7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841" y="6416352"/>
            <a:ext cx="1333381" cy="408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90912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839" y="1085848"/>
            <a:ext cx="9918269" cy="1691722"/>
            <a:chOff x="-839" y="1085848"/>
            <a:chExt cx="9918269" cy="1691722"/>
          </a:xfrm>
        </p:grpSpPr>
        <p:sp>
          <p:nvSpPr>
            <p:cNvPr id="31" name="Rectangle 30"/>
            <p:cNvSpPr/>
            <p:nvPr/>
          </p:nvSpPr>
          <p:spPr>
            <a:xfrm flipV="1">
              <a:off x="1948732" y="1393488"/>
              <a:ext cx="7968698" cy="110730"/>
            </a:xfrm>
            <a:prstGeom prst="rect">
              <a:avLst/>
            </a:prstGeom>
            <a:solidFill>
              <a:srgbClr val="A118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Subtitle 5"/>
            <p:cNvSpPr txBox="1">
              <a:spLocks/>
            </p:cNvSpPr>
            <p:nvPr/>
          </p:nvSpPr>
          <p:spPr>
            <a:xfrm>
              <a:off x="461533" y="1310596"/>
              <a:ext cx="1789563" cy="374903"/>
            </a:xfrm>
            <a:prstGeom prst="rect">
              <a:avLst/>
            </a:prstGeom>
            <a:noFill/>
          </p:spPr>
          <p:txBody>
            <a:bodyPr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fr-CH" sz="1400" b="1" spc="100" dirty="0">
                  <a:solidFill>
                    <a:srgbClr val="A11843"/>
                  </a:solidFill>
                  <a:latin typeface="Arial Black" panose="020B0A04020102020204" pitchFamily="34" charset="0"/>
                  <a:cs typeface="Arial" panose="020B0604020202020204" pitchFamily="34" charset="0"/>
                </a:rPr>
                <a:t>STATISTICS</a:t>
              </a:r>
            </a:p>
          </p:txBody>
        </p:sp>
        <p:sp>
          <p:nvSpPr>
            <p:cNvPr id="33" name="Rectangle 32"/>
            <p:cNvSpPr/>
            <p:nvPr/>
          </p:nvSpPr>
          <p:spPr>
            <a:xfrm flipV="1">
              <a:off x="-839" y="1393491"/>
              <a:ext cx="467543" cy="110727"/>
            </a:xfrm>
            <a:prstGeom prst="rect">
              <a:avLst/>
            </a:prstGeom>
            <a:solidFill>
              <a:srgbClr val="A118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 flipV="1">
              <a:off x="420986" y="1393490"/>
              <a:ext cx="45719" cy="1384080"/>
            </a:xfrm>
            <a:prstGeom prst="rect">
              <a:avLst/>
            </a:prstGeom>
            <a:solidFill>
              <a:srgbClr val="A118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5" name="Picture 3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59658" y="1085848"/>
              <a:ext cx="374200" cy="339290"/>
            </a:xfrm>
            <a:prstGeom prst="rect">
              <a:avLst/>
            </a:prstGeom>
          </p:spPr>
        </p:pic>
      </p:grpSp>
      <p:sp>
        <p:nvSpPr>
          <p:cNvPr id="8" name="Content Placeholder 9"/>
          <p:cNvSpPr txBox="1">
            <a:spLocks/>
          </p:cNvSpPr>
          <p:nvPr/>
        </p:nvSpPr>
        <p:spPr>
          <a:xfrm>
            <a:off x="472841" y="1819637"/>
            <a:ext cx="8972610" cy="4525963"/>
          </a:xfrm>
          <a:prstGeom prst="rect">
            <a:avLst/>
          </a:prstGeom>
          <a:solidFill>
            <a:schemeClr val="bg1">
              <a:lumMod val="85000"/>
              <a:alpha val="15000"/>
            </a:schemeClr>
          </a:solidFill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346075">
              <a:buClr>
                <a:srgbClr val="A11843"/>
              </a:buClr>
              <a:buFont typeface="Wingdings" panose="05000000000000000000" pitchFamily="2" charset="2"/>
              <a:buChar char="§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Concerns both ad-hoc and small-scale exchange of unit-level data</a:t>
            </a:r>
          </a:p>
          <a:p>
            <a:pPr marL="514350" indent="-346075">
              <a:buClr>
                <a:srgbClr val="A11843"/>
              </a:buClr>
              <a:buFont typeface="Wingdings" panose="05000000000000000000" pitchFamily="2" charset="2"/>
              <a:buChar char="§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Can be applied both in bilateral discussions and in data exchange over encrypted systems</a:t>
            </a:r>
          </a:p>
          <a:p>
            <a:pPr marL="514350" indent="-346075">
              <a:buClr>
                <a:srgbClr val="A11843"/>
              </a:buClr>
              <a:buFont typeface="Wingdings" panose="05000000000000000000" pitchFamily="2" charset="2"/>
              <a:buChar char="§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Describe decision making procedures, documentation requirements and agreements related to data exchange</a:t>
            </a:r>
          </a:p>
          <a:p>
            <a:pPr marL="514350" indent="-346075">
              <a:buClr>
                <a:srgbClr val="A11843"/>
              </a:buClr>
              <a:buFont typeface="Wingdings" panose="05000000000000000000" pitchFamily="2" charset="2"/>
              <a:buChar char="§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Distinguish data exchange between EU authorities and authorities outside the EU</a:t>
            </a:r>
          </a:p>
        </p:txBody>
      </p:sp>
      <p:sp>
        <p:nvSpPr>
          <p:cNvPr id="18" name="Title 4"/>
          <p:cNvSpPr txBox="1">
            <a:spLocks/>
          </p:cNvSpPr>
          <p:nvPr/>
        </p:nvSpPr>
        <p:spPr>
          <a:xfrm>
            <a:off x="461542" y="208072"/>
            <a:ext cx="9014056" cy="992195"/>
          </a:xfrm>
          <a:prstGeom prst="rect">
            <a:avLst/>
          </a:prstGeom>
        </p:spPr>
        <p:txBody>
          <a:bodyPr anchor="ctr">
            <a:normAutofit fontScale="85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3200" b="1" spc="50" dirty="0">
                <a:latin typeface="Arial Black" panose="020B0A04020102020204" pitchFamily="34" charset="0"/>
                <a:cs typeface="Arial" panose="020B0604020202020204" pitchFamily="34" charset="0"/>
              </a:rPr>
              <a:t>Guidance, tools and principles </a:t>
            </a:r>
          </a:p>
          <a:p>
            <a:pPr algn="r"/>
            <a:r>
              <a:rPr lang="en-US" sz="3200" b="1" spc="50" dirty="0">
                <a:latin typeface="Arial Black" panose="020B0A04020102020204" pitchFamily="34" charset="0"/>
                <a:cs typeface="Arial" panose="020B0604020202020204" pitchFamily="34" charset="0"/>
              </a:rPr>
              <a:t>– data exchange template with instructions </a:t>
            </a:r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09506-28EA-4C19-A061-02E7C9DE017B}" type="slidenum">
              <a:rPr lang="en-US" smtClean="0"/>
              <a:t>8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841" y="6416352"/>
            <a:ext cx="1333381" cy="408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21816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839" y="1085848"/>
            <a:ext cx="9918269" cy="1691722"/>
            <a:chOff x="-839" y="1085848"/>
            <a:chExt cx="9918269" cy="1691722"/>
          </a:xfrm>
        </p:grpSpPr>
        <p:sp>
          <p:nvSpPr>
            <p:cNvPr id="31" name="Rectangle 30"/>
            <p:cNvSpPr/>
            <p:nvPr/>
          </p:nvSpPr>
          <p:spPr>
            <a:xfrm flipV="1">
              <a:off x="1948732" y="1393488"/>
              <a:ext cx="7968698" cy="110730"/>
            </a:xfrm>
            <a:prstGeom prst="rect">
              <a:avLst/>
            </a:prstGeom>
            <a:solidFill>
              <a:srgbClr val="A118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Subtitle 5"/>
            <p:cNvSpPr txBox="1">
              <a:spLocks/>
            </p:cNvSpPr>
            <p:nvPr/>
          </p:nvSpPr>
          <p:spPr>
            <a:xfrm>
              <a:off x="461533" y="1310596"/>
              <a:ext cx="1789563" cy="374903"/>
            </a:xfrm>
            <a:prstGeom prst="rect">
              <a:avLst/>
            </a:prstGeom>
            <a:noFill/>
          </p:spPr>
          <p:txBody>
            <a:bodyPr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fr-CH" sz="1400" b="1" spc="100" dirty="0">
                  <a:solidFill>
                    <a:srgbClr val="A11843"/>
                  </a:solidFill>
                  <a:latin typeface="Arial Black" panose="020B0A04020102020204" pitchFamily="34" charset="0"/>
                  <a:cs typeface="Arial" panose="020B0604020202020204" pitchFamily="34" charset="0"/>
                </a:rPr>
                <a:t>STATISTICS</a:t>
              </a:r>
            </a:p>
          </p:txBody>
        </p:sp>
        <p:sp>
          <p:nvSpPr>
            <p:cNvPr id="33" name="Rectangle 32"/>
            <p:cNvSpPr/>
            <p:nvPr/>
          </p:nvSpPr>
          <p:spPr>
            <a:xfrm flipV="1">
              <a:off x="-839" y="1393491"/>
              <a:ext cx="467543" cy="110727"/>
            </a:xfrm>
            <a:prstGeom prst="rect">
              <a:avLst/>
            </a:prstGeom>
            <a:solidFill>
              <a:srgbClr val="A118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 flipV="1">
              <a:off x="420986" y="1393490"/>
              <a:ext cx="45719" cy="1384080"/>
            </a:xfrm>
            <a:prstGeom prst="rect">
              <a:avLst/>
            </a:prstGeom>
            <a:solidFill>
              <a:srgbClr val="A118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5" name="Picture 3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59658" y="1085848"/>
              <a:ext cx="374200" cy="339290"/>
            </a:xfrm>
            <a:prstGeom prst="rect">
              <a:avLst/>
            </a:prstGeom>
          </p:spPr>
        </p:pic>
      </p:grpSp>
      <p:sp>
        <p:nvSpPr>
          <p:cNvPr id="8" name="Content Placeholder 9"/>
          <p:cNvSpPr txBox="1">
            <a:spLocks/>
          </p:cNvSpPr>
          <p:nvPr/>
        </p:nvSpPr>
        <p:spPr>
          <a:xfrm>
            <a:off x="472841" y="1819637"/>
            <a:ext cx="8972610" cy="4525963"/>
          </a:xfrm>
          <a:prstGeom prst="rect">
            <a:avLst/>
          </a:prstGeom>
          <a:solidFill>
            <a:schemeClr val="bg1">
              <a:lumMod val="85000"/>
              <a:alpha val="15000"/>
            </a:schemeClr>
          </a:solidFill>
        </p:spPr>
        <p:txBody>
          <a:bodyPr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346075">
              <a:lnSpc>
                <a:spcPct val="110000"/>
              </a:lnSpc>
              <a:buClr>
                <a:srgbClr val="A11843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Data are used for statistical purposes only</a:t>
            </a:r>
          </a:p>
          <a:p>
            <a:pPr marL="514350" indent="-346075">
              <a:lnSpc>
                <a:spcPct val="110000"/>
              </a:lnSpc>
              <a:buClr>
                <a:srgbClr val="A11843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Enterprises cannot be contacted on the basis of data received</a:t>
            </a:r>
          </a:p>
          <a:p>
            <a:pPr marL="514350" indent="-346075">
              <a:lnSpc>
                <a:spcPct val="110000"/>
              </a:lnSpc>
              <a:buClr>
                <a:srgbClr val="A11843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Data shall not be provided to any third parties</a:t>
            </a:r>
          </a:p>
          <a:p>
            <a:pPr marL="514350" indent="-346075">
              <a:lnSpc>
                <a:spcPct val="110000"/>
              </a:lnSpc>
              <a:buClr>
                <a:srgbClr val="A11843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Strict disclosure control must be used when publishing statistics from the received data. Published data shall not enable identification of a statistical unit</a:t>
            </a:r>
          </a:p>
          <a:p>
            <a:pPr marL="514350" indent="-346075">
              <a:lnSpc>
                <a:spcPct val="110000"/>
              </a:lnSpc>
              <a:buClr>
                <a:srgbClr val="A11843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Data shall be stored in a secure environment and access to data shall be limited to persons in charge of tasks for which data were received</a:t>
            </a:r>
          </a:p>
          <a:p>
            <a:pPr marL="514350" indent="-346075">
              <a:lnSpc>
                <a:spcPct val="110000"/>
              </a:lnSpc>
              <a:buClr>
                <a:srgbClr val="A11843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data received shall be deleted when they are not needed anymore or after a pre-agreed period of time</a:t>
            </a:r>
          </a:p>
        </p:txBody>
      </p:sp>
      <p:sp>
        <p:nvSpPr>
          <p:cNvPr id="18" name="Title 4"/>
          <p:cNvSpPr txBox="1">
            <a:spLocks/>
          </p:cNvSpPr>
          <p:nvPr/>
        </p:nvSpPr>
        <p:spPr>
          <a:xfrm>
            <a:off x="461542" y="208072"/>
            <a:ext cx="9014056" cy="992195"/>
          </a:xfrm>
          <a:prstGeom prst="rect">
            <a:avLst/>
          </a:prstGeom>
        </p:spPr>
        <p:txBody>
          <a:bodyPr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i-FI" sz="3200" b="1" spc="50" dirty="0">
                <a:latin typeface="Arial Black" panose="020B0A04020102020204" pitchFamily="34" charset="0"/>
                <a:cs typeface="Arial" panose="020B0604020202020204" pitchFamily="34" charset="0"/>
              </a:rPr>
              <a:t>Guidance, tools and principles </a:t>
            </a:r>
          </a:p>
          <a:p>
            <a:pPr algn="r"/>
            <a:r>
              <a:rPr lang="fi-FI" sz="3200" b="1" spc="50" dirty="0">
                <a:latin typeface="Arial Black" panose="020B0A04020102020204" pitchFamily="34" charset="0"/>
                <a:cs typeface="Arial" panose="020B0604020202020204" pitchFamily="34" charset="0"/>
              </a:rPr>
              <a:t>– data confidentiality</a:t>
            </a:r>
            <a:r>
              <a:rPr lang="en-US" sz="3200" b="1" spc="50" dirty="0">
                <a:latin typeface="Arial Black" panose="020B0A04020102020204" pitchFamily="34" charset="0"/>
                <a:cs typeface="Arial" panose="020B0604020202020204" pitchFamily="34" charset="0"/>
              </a:rPr>
              <a:t> agreement</a:t>
            </a:r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09506-28EA-4C19-A061-02E7C9DE017B}" type="slidenum">
              <a:rPr lang="en-US" smtClean="0"/>
              <a:t>9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841" y="6416352"/>
            <a:ext cx="1333381" cy="408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24505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2515</TotalTime>
  <Words>786</Words>
  <Application>Microsoft Office PowerPoint</Application>
  <PresentationFormat>A4 Paper (210x297 mm)</PresentationFormat>
  <Paragraphs>99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Arial Black</vt:lpstr>
      <vt:lpstr>Arial Narrow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UNECE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Lucica Matei</dc:creator>
  <cp:lastModifiedBy>Phyo Ba Kyu</cp:lastModifiedBy>
  <cp:revision>172</cp:revision>
  <cp:lastPrinted>2018-05-17T15:10:25Z</cp:lastPrinted>
  <dcterms:created xsi:type="dcterms:W3CDTF">2016-07-29T13:01:46Z</dcterms:created>
  <dcterms:modified xsi:type="dcterms:W3CDTF">2018-12-04T19:39:50Z</dcterms:modified>
</cp:coreProperties>
</file>