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279" r:id="rId4"/>
    <p:sldId id="281" r:id="rId5"/>
    <p:sldId id="283" r:id="rId6"/>
    <p:sldId id="286" r:id="rId7"/>
    <p:sldId id="287" r:id="rId8"/>
    <p:sldId id="290" r:id="rId9"/>
    <p:sldId id="291" r:id="rId10"/>
    <p:sldId id="288" r:id="rId11"/>
    <p:sldId id="300" r:id="rId12"/>
    <p:sldId id="289" r:id="rId13"/>
    <p:sldId id="301" r:id="rId14"/>
  </p:sldIdLst>
  <p:sldSz cx="9144000" cy="6858000" type="screen4x3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45E"/>
    <a:srgbClr val="000000"/>
    <a:srgbClr val="4BD58D"/>
    <a:srgbClr val="271D6C"/>
    <a:srgbClr val="56CA85"/>
    <a:srgbClr val="A0E0B1"/>
    <a:srgbClr val="A8D8AA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74" autoAdjust="0"/>
  </p:normalViewPr>
  <p:slideViewPr>
    <p:cSldViewPr>
      <p:cViewPr varScale="1">
        <p:scale>
          <a:sx n="93" d="100"/>
          <a:sy n="93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71C3676-8911-4AC4-90DA-39935953C6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0AFA34-8F9F-4D24-B4AA-A7E89BDDD2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9C59446-75A7-4ADC-9B71-F1F6EE1A7639}" type="datetimeFigureOut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3FB718-9F77-42F6-BD02-ED7119C9A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368F4-8D6C-4D08-9B2D-F3ECDAB7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3C09F5-8BA9-4488-9EBD-EEA3120D399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625879-9A14-483E-955A-FCBD7D559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C20A6C-D610-4A08-B44B-8E5DA43E58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2B1380-5015-4A1E-B4EF-3AB5EF759C92}" type="datetimeFigureOut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7470DE4-26BB-4730-878A-1F59CA1BE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9F3E675A-43FF-490C-A858-83EADAB1B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2479F1-22D6-4837-A3F7-C903F3E37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7B1D5C-8E24-4031-A37E-59FE1E37D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26362-0F30-4FD6-8259-C1C1343176E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>
            <a:extLst>
              <a:ext uri="{FF2B5EF4-FFF2-40B4-BE49-F238E27FC236}">
                <a16:creationId xmlns:a16="http://schemas.microsoft.com/office/drawing/2014/main" id="{650665BB-7DC4-4045-8282-83E6F35E6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>
            <a:extLst>
              <a:ext uri="{FF2B5EF4-FFF2-40B4-BE49-F238E27FC236}">
                <a16:creationId xmlns:a16="http://schemas.microsoft.com/office/drawing/2014/main" id="{B6BDA38B-0328-450F-9D11-00C62989D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nl-NL" altLang="nl-NL"/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2E5AE30D-636D-4F85-B6C2-4F776BCFB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2E2519-37A7-4E4B-A0B9-D1A181B0D524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>
            <a:extLst>
              <a:ext uri="{FF2B5EF4-FFF2-40B4-BE49-F238E27FC236}">
                <a16:creationId xmlns:a16="http://schemas.microsoft.com/office/drawing/2014/main" id="{4F33D691-0287-4211-8C37-B79BAAC1C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>
            <a:extLst>
              <a:ext uri="{FF2B5EF4-FFF2-40B4-BE49-F238E27FC236}">
                <a16:creationId xmlns:a16="http://schemas.microsoft.com/office/drawing/2014/main" id="{496BB29A-19A2-4837-96CB-29BD10801E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7535219E-2922-478D-B463-F7C909CAF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B2ADB9-E4F5-4A2A-86F3-8580498B7890}" type="slidenum">
              <a:rPr lang="nl-NL" altLang="nl-NL" smtClean="0"/>
              <a:pPr>
                <a:spcBef>
                  <a:spcPct val="0"/>
                </a:spcBef>
              </a:pPr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>
            <a:extLst>
              <a:ext uri="{FF2B5EF4-FFF2-40B4-BE49-F238E27FC236}">
                <a16:creationId xmlns:a16="http://schemas.microsoft.com/office/drawing/2014/main" id="{A2C3BEFE-9ACD-4EF3-A8A8-02EA65DE2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>
            <a:extLst>
              <a:ext uri="{FF2B5EF4-FFF2-40B4-BE49-F238E27FC236}">
                <a16:creationId xmlns:a16="http://schemas.microsoft.com/office/drawing/2014/main" id="{600157C1-7704-4A28-8D10-B7F21FD053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C9F74FC0-2A80-4B5B-ABFE-030D7D016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D77E39-2DB1-4B92-823C-C4924EA8B8D0}" type="slidenum">
              <a:rPr lang="nl-NL" altLang="nl-NL" smtClean="0"/>
              <a:pPr>
                <a:spcBef>
                  <a:spcPct val="0"/>
                </a:spcBef>
              </a:pPr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2709CD55-125A-4B47-9F18-589695B55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>
            <a:extLst>
              <a:ext uri="{FF2B5EF4-FFF2-40B4-BE49-F238E27FC236}">
                <a16:creationId xmlns:a16="http://schemas.microsoft.com/office/drawing/2014/main" id="{6D48DE10-88DD-4F8E-8200-CA8DC94A2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2C5ACDF8-DB79-4529-9558-15BE2038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156F7D7-D23A-4557-B42A-FFDF2C2F4E3C}" type="slidenum">
              <a:rPr lang="nl-NL" altLang="nl-NL" smtClean="0">
                <a:latin typeface="Calibri" panose="020F0502020204030204" pitchFamily="34" charset="0"/>
              </a:rPr>
              <a:pPr/>
              <a:t>12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AC308DEF-C7B7-4B50-9B3B-DE4333D55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>
            <a:extLst>
              <a:ext uri="{FF2B5EF4-FFF2-40B4-BE49-F238E27FC236}">
                <a16:creationId xmlns:a16="http://schemas.microsoft.com/office/drawing/2014/main" id="{52CF3508-C8B6-4065-A1A8-EABF23B22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37892" name="Tijdelijke aanduiding voor dianummer 3">
            <a:extLst>
              <a:ext uri="{FF2B5EF4-FFF2-40B4-BE49-F238E27FC236}">
                <a16:creationId xmlns:a16="http://schemas.microsoft.com/office/drawing/2014/main" id="{312E64C5-9457-44B5-B899-E1FA4C393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315D6A1-8538-425B-95B1-DAFCEBC118ED}" type="slidenum">
              <a:rPr lang="nl-NL" altLang="nl-NL" smtClean="0">
                <a:latin typeface="Calibri" panose="020F0502020204030204" pitchFamily="34" charset="0"/>
              </a:rPr>
              <a:pPr/>
              <a:t>13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>
            <a:extLst>
              <a:ext uri="{FF2B5EF4-FFF2-40B4-BE49-F238E27FC236}">
                <a16:creationId xmlns:a16="http://schemas.microsoft.com/office/drawing/2014/main" id="{3ADCACB8-1272-4248-A0A0-58A6556D7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>
            <a:extLst>
              <a:ext uri="{FF2B5EF4-FFF2-40B4-BE49-F238E27FC236}">
                <a16:creationId xmlns:a16="http://schemas.microsoft.com/office/drawing/2014/main" id="{064D3BDE-E3D7-4959-9457-22F41ECB5F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01F19BBA-76F7-4A9E-90F9-0015EA7DA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46545-4541-447E-94FC-5A15BA7A1D43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>
            <a:extLst>
              <a:ext uri="{FF2B5EF4-FFF2-40B4-BE49-F238E27FC236}">
                <a16:creationId xmlns:a16="http://schemas.microsoft.com/office/drawing/2014/main" id="{5B4633B9-2918-46AA-9A17-9ED974902B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>
            <a:extLst>
              <a:ext uri="{FF2B5EF4-FFF2-40B4-BE49-F238E27FC236}">
                <a16:creationId xmlns:a16="http://schemas.microsoft.com/office/drawing/2014/main" id="{3365A787-CD6D-4011-B8AA-A2E4D51C4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17412" name="Tijdelijke aanduiding voor dianummer 3">
            <a:extLst>
              <a:ext uri="{FF2B5EF4-FFF2-40B4-BE49-F238E27FC236}">
                <a16:creationId xmlns:a16="http://schemas.microsoft.com/office/drawing/2014/main" id="{404F6613-240C-49C6-8661-988AC67DE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BF8E8-A658-4822-93D3-E6D71AD0DC73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5D7B240C-7B9F-4D35-86C2-A2518798F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0FC4918C-1F75-4316-A460-D978A9B4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7DE1CB72-56B6-42A7-8FC6-889652A25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5AA9B-B965-4D57-B45F-0E3D39928757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E34D9D24-67FA-4E9C-974F-B2AA88A1D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A10509C6-48E1-4ACC-81D2-441769C5D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0CC9F3D9-D4A3-412A-843A-AF650587E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3F34-DA03-4BE2-BC10-44D97F6B279F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id="{88C3EAEE-F3BE-40B5-946E-30BA18CB55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id="{C48BC185-1841-4745-9CCB-683BA8C61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l-NL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9CC35BD4-DF7B-4C63-920F-C6AA5A69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F51813-005E-48DB-BEBB-935C6B95235C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>
            <a:extLst>
              <a:ext uri="{FF2B5EF4-FFF2-40B4-BE49-F238E27FC236}">
                <a16:creationId xmlns:a16="http://schemas.microsoft.com/office/drawing/2014/main" id="{496F40BC-79C5-4F6D-8A1B-FA11593B9D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>
            <a:extLst>
              <a:ext uri="{FF2B5EF4-FFF2-40B4-BE49-F238E27FC236}">
                <a16:creationId xmlns:a16="http://schemas.microsoft.com/office/drawing/2014/main" id="{E478150A-DA0D-43ED-BB0C-98FBA46ED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GB" altLang="nl-NL"/>
          </a:p>
        </p:txBody>
      </p:sp>
      <p:sp>
        <p:nvSpPr>
          <p:cNvPr id="25604" name="Tijdelijke aanduiding voor dianummer 3">
            <a:extLst>
              <a:ext uri="{FF2B5EF4-FFF2-40B4-BE49-F238E27FC236}">
                <a16:creationId xmlns:a16="http://schemas.microsoft.com/office/drawing/2014/main" id="{919B4A13-6E04-4D18-8307-947F3FAF3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6FE15-5294-47AB-91DE-3AE375A5C8F1}" type="slidenum">
              <a:rPr lang="nl-NL" altLang="nl-NL" smtClean="0"/>
              <a:pPr>
                <a:spcBef>
                  <a:spcPct val="0"/>
                </a:spcBef>
              </a:pPr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>
            <a:extLst>
              <a:ext uri="{FF2B5EF4-FFF2-40B4-BE49-F238E27FC236}">
                <a16:creationId xmlns:a16="http://schemas.microsoft.com/office/drawing/2014/main" id="{976FEC24-3239-42AD-AC0E-B26F37738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>
            <a:extLst>
              <a:ext uri="{FF2B5EF4-FFF2-40B4-BE49-F238E27FC236}">
                <a16:creationId xmlns:a16="http://schemas.microsoft.com/office/drawing/2014/main" id="{757D3570-614C-4C8B-9F43-CC1A222D48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7652" name="Tijdelijke aanduiding voor dianummer 3">
            <a:extLst>
              <a:ext uri="{FF2B5EF4-FFF2-40B4-BE49-F238E27FC236}">
                <a16:creationId xmlns:a16="http://schemas.microsoft.com/office/drawing/2014/main" id="{8629AF87-D353-491E-B01F-8483D10F1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79548ED-A7A5-434F-8BBD-32ACF8ECE496}" type="slidenum">
              <a:rPr lang="nl-NL" altLang="nl-NL" smtClean="0">
                <a:latin typeface="Calibri" panose="020F0502020204030204" pitchFamily="34" charset="0"/>
              </a:rPr>
              <a:pPr/>
              <a:t>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id="{B6602BB7-FF5F-4A3A-8715-6DF628E3AC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id="{226AA09A-6258-4E99-985D-A2B9C5C9C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9700" name="Tijdelijke aanduiding voor dianummer 3">
            <a:extLst>
              <a:ext uri="{FF2B5EF4-FFF2-40B4-BE49-F238E27FC236}">
                <a16:creationId xmlns:a16="http://schemas.microsoft.com/office/drawing/2014/main" id="{DD7045AD-99C7-4B2C-A3ED-69CF5A346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5F4B4718-313A-4AAB-B3A9-4C4679788A38}" type="slidenum">
              <a:rPr lang="nl-NL" altLang="nl-NL" smtClean="0">
                <a:latin typeface="Calibri" panose="020F0502020204030204" pitchFamily="34" charset="0"/>
              </a:rPr>
              <a:pPr/>
              <a:t>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5">
            <a:extLst>
              <a:ext uri="{FF2B5EF4-FFF2-40B4-BE49-F238E27FC236}">
                <a16:creationId xmlns:a16="http://schemas.microsoft.com/office/drawing/2014/main" id="{4A902571-38BE-4919-8164-40A859047C2C}"/>
              </a:ext>
            </a:extLst>
          </p:cNvPr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" name="Groep 20">
            <a:extLst>
              <a:ext uri="{FF2B5EF4-FFF2-40B4-BE49-F238E27FC236}">
                <a16:creationId xmlns:a16="http://schemas.microsoft.com/office/drawing/2014/main" id="{4893A205-06C3-45B8-805F-CBCD7D5D20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21">
              <a:extLst>
                <a:ext uri="{FF2B5EF4-FFF2-40B4-BE49-F238E27FC236}">
                  <a16:creationId xmlns:a16="http://schemas.microsoft.com/office/drawing/2014/main" id="{E12C0D56-837D-4333-A755-B54AC1150FDD}"/>
                </a:ext>
              </a:extLst>
            </p:cNvPr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22">
              <a:extLst>
                <a:ext uri="{FF2B5EF4-FFF2-40B4-BE49-F238E27FC236}">
                  <a16:creationId xmlns:a16="http://schemas.microsoft.com/office/drawing/2014/main" id="{B86D879C-1593-4B52-AD76-405A4D97F83B}"/>
                </a:ext>
              </a:extLst>
            </p:cNvPr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23">
              <a:extLst>
                <a:ext uri="{FF2B5EF4-FFF2-40B4-BE49-F238E27FC236}">
                  <a16:creationId xmlns:a16="http://schemas.microsoft.com/office/drawing/2014/main" id="{482754F9-2C00-4069-B8FA-2A2DCEA5A814}"/>
                </a:ext>
              </a:extLst>
            </p:cNvPr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4">
            <a:extLst>
              <a:ext uri="{FF2B5EF4-FFF2-40B4-BE49-F238E27FC236}">
                <a16:creationId xmlns:a16="http://schemas.microsoft.com/office/drawing/2014/main" id="{E971BFBE-375D-4580-B181-B9DAA594B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402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5">
            <a:extLst>
              <a:ext uri="{FF2B5EF4-FFF2-40B4-BE49-F238E27FC236}">
                <a16:creationId xmlns:a16="http://schemas.microsoft.com/office/drawing/2014/main" id="{C4679D18-2113-4D3F-BC3D-B547AA8E57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5" name="Rond hoek zelfde zijde rechthoek 20">
              <a:extLst>
                <a:ext uri="{FF2B5EF4-FFF2-40B4-BE49-F238E27FC236}">
                  <a16:creationId xmlns:a16="http://schemas.microsoft.com/office/drawing/2014/main" id="{8B68ACCC-B56D-405A-8A87-9E5CC6BED949}"/>
                </a:ext>
              </a:extLst>
            </p:cNvPr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ond hoek zelfde zijde rechthoek 21">
              <a:extLst>
                <a:ext uri="{FF2B5EF4-FFF2-40B4-BE49-F238E27FC236}">
                  <a16:creationId xmlns:a16="http://schemas.microsoft.com/office/drawing/2014/main" id="{A88CDCDE-7475-463D-9051-166292BF0DE6}"/>
                </a:ext>
              </a:extLst>
            </p:cNvPr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22">
              <a:extLst>
                <a:ext uri="{FF2B5EF4-FFF2-40B4-BE49-F238E27FC236}">
                  <a16:creationId xmlns:a16="http://schemas.microsoft.com/office/drawing/2014/main" id="{C09B07AA-0219-40D3-8E95-4B01B87000B0}"/>
                </a:ext>
              </a:extLst>
            </p:cNvPr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Afbeelding 23">
            <a:extLst>
              <a:ext uri="{FF2B5EF4-FFF2-40B4-BE49-F238E27FC236}">
                <a16:creationId xmlns:a16="http://schemas.microsoft.com/office/drawing/2014/main" id="{2E2FBC3F-8678-4BC4-9799-FDFFDA2F8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4">
            <a:extLst>
              <a:ext uri="{FF2B5EF4-FFF2-40B4-BE49-F238E27FC236}">
                <a16:creationId xmlns:a16="http://schemas.microsoft.com/office/drawing/2014/main" id="{87D37F66-A6A4-4DB8-8903-DEA134E94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305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15">
            <a:extLst>
              <a:ext uri="{FF2B5EF4-FFF2-40B4-BE49-F238E27FC236}">
                <a16:creationId xmlns:a16="http://schemas.microsoft.com/office/drawing/2014/main" id="{4BA01EC4-3A63-4E84-9BD8-840D2170F30F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992EC063-608E-4518-88AB-DB9A6269EF8D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21">
            <a:extLst>
              <a:ext uri="{FF2B5EF4-FFF2-40B4-BE49-F238E27FC236}">
                <a16:creationId xmlns:a16="http://schemas.microsoft.com/office/drawing/2014/main" id="{334E7C41-F964-451C-9409-3D59B846F515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22">
            <a:extLst>
              <a:ext uri="{FF2B5EF4-FFF2-40B4-BE49-F238E27FC236}">
                <a16:creationId xmlns:a16="http://schemas.microsoft.com/office/drawing/2014/main" id="{71CFB3C5-00FD-4685-8977-2C29EA154594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23">
            <a:extLst>
              <a:ext uri="{FF2B5EF4-FFF2-40B4-BE49-F238E27FC236}">
                <a16:creationId xmlns:a16="http://schemas.microsoft.com/office/drawing/2014/main" id="{53ED686A-8A9D-4E2C-AAE1-C7F9003D11FE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24">
            <a:extLst>
              <a:ext uri="{FF2B5EF4-FFF2-40B4-BE49-F238E27FC236}">
                <a16:creationId xmlns:a16="http://schemas.microsoft.com/office/drawing/2014/main" id="{76349619-7004-43CF-A7CE-90330D34CBE3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25">
            <a:extLst>
              <a:ext uri="{FF2B5EF4-FFF2-40B4-BE49-F238E27FC236}">
                <a16:creationId xmlns:a16="http://schemas.microsoft.com/office/drawing/2014/main" id="{93CDAC54-4D44-4ED1-8028-65D5BB2F2861}"/>
              </a:ext>
            </a:extLst>
          </p:cNvPr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34894AD-F101-4CB8-9843-7129AA95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BA1453-F451-4183-83FC-925C377E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866C8C8-61FB-4107-B5CF-7FF7F5DF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6BF5-D442-48EE-9600-11AE674D9A9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55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15">
            <a:extLst>
              <a:ext uri="{FF2B5EF4-FFF2-40B4-BE49-F238E27FC236}">
                <a16:creationId xmlns:a16="http://schemas.microsoft.com/office/drawing/2014/main" id="{02B09964-7B51-4C11-89DC-091B76864B2C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4A46D6A2-2FA8-4BC4-A448-E13D68DA2873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21">
            <a:extLst>
              <a:ext uri="{FF2B5EF4-FFF2-40B4-BE49-F238E27FC236}">
                <a16:creationId xmlns:a16="http://schemas.microsoft.com/office/drawing/2014/main" id="{D99D6A08-94A7-4455-8B6A-E680FB822DA7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22">
            <a:extLst>
              <a:ext uri="{FF2B5EF4-FFF2-40B4-BE49-F238E27FC236}">
                <a16:creationId xmlns:a16="http://schemas.microsoft.com/office/drawing/2014/main" id="{40F911FA-FA1C-4C36-BC7D-3AB92E08C9B5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23">
            <a:extLst>
              <a:ext uri="{FF2B5EF4-FFF2-40B4-BE49-F238E27FC236}">
                <a16:creationId xmlns:a16="http://schemas.microsoft.com/office/drawing/2014/main" id="{20CC390A-E580-482F-8A98-F0847638E9DE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24">
            <a:extLst>
              <a:ext uri="{FF2B5EF4-FFF2-40B4-BE49-F238E27FC236}">
                <a16:creationId xmlns:a16="http://schemas.microsoft.com/office/drawing/2014/main" id="{55F43929-7E47-4FEE-B1F5-5AA55BD89008}"/>
              </a:ext>
            </a:extLst>
          </p:cNvPr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25">
            <a:extLst>
              <a:ext uri="{FF2B5EF4-FFF2-40B4-BE49-F238E27FC236}">
                <a16:creationId xmlns:a16="http://schemas.microsoft.com/office/drawing/2014/main" id="{D02E85E1-3BEB-40BC-A18A-13C975EE8FA3}"/>
              </a:ext>
            </a:extLst>
          </p:cNvPr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E7F3FE9-C6C4-42ED-9E5F-7974C6A2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381FC1-56F3-4C43-9C80-7CEE02FC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A898A93-E285-4405-9518-CBB075E0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E0D2-56C0-43D9-B3AE-37083F2C908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04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15">
            <a:extLst>
              <a:ext uri="{FF2B5EF4-FFF2-40B4-BE49-F238E27FC236}">
                <a16:creationId xmlns:a16="http://schemas.microsoft.com/office/drawing/2014/main" id="{EED3E82C-F630-45D7-BC80-7391CF5F0F19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F3E90708-0B61-4069-AB23-90460FBB21E1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21">
            <a:extLst>
              <a:ext uri="{FF2B5EF4-FFF2-40B4-BE49-F238E27FC236}">
                <a16:creationId xmlns:a16="http://schemas.microsoft.com/office/drawing/2014/main" id="{A180890D-A8DC-4953-A99D-08FA7554A68A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A537649C-47C3-45E0-B50E-5D418E3C521E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23">
            <a:extLst>
              <a:ext uri="{FF2B5EF4-FFF2-40B4-BE49-F238E27FC236}">
                <a16:creationId xmlns:a16="http://schemas.microsoft.com/office/drawing/2014/main" id="{CB29977A-E4D3-47F5-9E57-ABD088349441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24">
            <a:extLst>
              <a:ext uri="{FF2B5EF4-FFF2-40B4-BE49-F238E27FC236}">
                <a16:creationId xmlns:a16="http://schemas.microsoft.com/office/drawing/2014/main" id="{D1726253-654E-47D2-AA5A-7C3ADC2FF5CC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25">
            <a:extLst>
              <a:ext uri="{FF2B5EF4-FFF2-40B4-BE49-F238E27FC236}">
                <a16:creationId xmlns:a16="http://schemas.microsoft.com/office/drawing/2014/main" id="{0C5F35EB-4431-43DC-8AD6-EFC9D2A5A2A8}"/>
              </a:ext>
            </a:extLst>
          </p:cNvPr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55C7606-35D6-4F11-B23C-EDD4A367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BB9DA9E-47C2-4B7A-86AD-0D9423DC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F8F742-E7A4-49AF-98F3-25C29F6D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1446-661A-4146-90C9-752D4346763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09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5">
            <a:extLst>
              <a:ext uri="{FF2B5EF4-FFF2-40B4-BE49-F238E27FC236}">
                <a16:creationId xmlns:a16="http://schemas.microsoft.com/office/drawing/2014/main" id="{8F7D4154-850E-4FEB-A566-6D2C6F156774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8F30FC2-739D-466D-AC8E-E1115BE04E84}"/>
              </a:ext>
            </a:extLst>
          </p:cNvPr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D1200BE4-A9B5-4EAE-980C-F587C66D26FC}"/>
              </a:ext>
            </a:extLst>
          </p:cNvPr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22">
            <a:extLst>
              <a:ext uri="{FF2B5EF4-FFF2-40B4-BE49-F238E27FC236}">
                <a16:creationId xmlns:a16="http://schemas.microsoft.com/office/drawing/2014/main" id="{9962A1D7-DC8E-46CE-9B39-EB88EC1AAD82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23">
            <a:extLst>
              <a:ext uri="{FF2B5EF4-FFF2-40B4-BE49-F238E27FC236}">
                <a16:creationId xmlns:a16="http://schemas.microsoft.com/office/drawing/2014/main" id="{D155F2B9-D6B3-4543-8E49-1554BF2D7750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Afgeronde rechthoek 24">
            <a:extLst>
              <a:ext uri="{FF2B5EF4-FFF2-40B4-BE49-F238E27FC236}">
                <a16:creationId xmlns:a16="http://schemas.microsoft.com/office/drawing/2014/main" id="{7ACE8CEA-30BA-4198-91F7-CE99D785BB7B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276BC02C-BC3A-43B0-8F4B-C6E94D249A6C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Afgeronde rechthoek 26">
            <a:extLst>
              <a:ext uri="{FF2B5EF4-FFF2-40B4-BE49-F238E27FC236}">
                <a16:creationId xmlns:a16="http://schemas.microsoft.com/office/drawing/2014/main" id="{345A5422-CB18-4D42-A1A4-0485844A6310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27">
            <a:extLst>
              <a:ext uri="{FF2B5EF4-FFF2-40B4-BE49-F238E27FC236}">
                <a16:creationId xmlns:a16="http://schemas.microsoft.com/office/drawing/2014/main" id="{8C8DEBBF-9069-43F1-B73D-36B073893732}"/>
              </a:ext>
            </a:extLst>
          </p:cNvPr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9CEE854-96FE-450B-B364-57F32AB0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7DDBA12-60F1-4C6E-901F-15B593FC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35024E1-E615-4E02-BCFC-7419CEE8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69A4-39A7-4990-A98D-F14F5217796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56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15">
            <a:extLst>
              <a:ext uri="{FF2B5EF4-FFF2-40B4-BE49-F238E27FC236}">
                <a16:creationId xmlns:a16="http://schemas.microsoft.com/office/drawing/2014/main" id="{5CFA3143-A0F6-408B-918E-898D197025A2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CA3025E1-F6FF-41FD-AA98-07D3D87CCAA2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21">
            <a:extLst>
              <a:ext uri="{FF2B5EF4-FFF2-40B4-BE49-F238E27FC236}">
                <a16:creationId xmlns:a16="http://schemas.microsoft.com/office/drawing/2014/main" id="{9F5B9D9A-33EE-425B-83A9-59998C049219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22">
            <a:extLst>
              <a:ext uri="{FF2B5EF4-FFF2-40B4-BE49-F238E27FC236}">
                <a16:creationId xmlns:a16="http://schemas.microsoft.com/office/drawing/2014/main" id="{15CBCC64-C063-470E-9764-7592AF5327B9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23">
            <a:extLst>
              <a:ext uri="{FF2B5EF4-FFF2-40B4-BE49-F238E27FC236}">
                <a16:creationId xmlns:a16="http://schemas.microsoft.com/office/drawing/2014/main" id="{A6D867D3-CCDC-41D5-BFD5-0987A46C08E4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24">
            <a:extLst>
              <a:ext uri="{FF2B5EF4-FFF2-40B4-BE49-F238E27FC236}">
                <a16:creationId xmlns:a16="http://schemas.microsoft.com/office/drawing/2014/main" id="{EDD732F0-49AC-4D9B-8C58-8B55358BE7BD}"/>
              </a:ext>
            </a:extLst>
          </p:cNvPr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A34ADF3-368B-485C-B037-5BB7144324CF}"/>
              </a:ext>
            </a:extLst>
          </p:cNvPr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8A21991-4FD2-41AC-A0BE-84698AF1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7B7C95-E39A-496F-986C-0301598D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F89DD2-7E24-4D72-9F0E-21195A93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B7F4-4EEE-4A34-92EE-D5648E66084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870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C7BD67-1FE7-483F-9B5A-D861725A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E5F620-2372-4AC5-927D-4A9C9FA4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BDAFC6-0B13-42D6-8F18-49407C84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30EE-C3DB-4C6D-A956-1A2748C8057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59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>
            <a:extLst>
              <a:ext uri="{FF2B5EF4-FFF2-40B4-BE49-F238E27FC236}">
                <a16:creationId xmlns:a16="http://schemas.microsoft.com/office/drawing/2014/main" id="{B456B3DF-FB59-4726-8B05-FEC6F43C7284}"/>
              </a:ext>
            </a:extLst>
          </p:cNvPr>
          <p:cNvSpPr/>
          <p:nvPr/>
        </p:nvSpPr>
        <p:spPr>
          <a:xfrm rot="16200000">
            <a:off x="8099426" y="5903912"/>
            <a:ext cx="684212" cy="684213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39D3E07-F7A2-43A9-9F98-9C7EBFCE4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stijl te bewerken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4E4EECC-46C4-4C3A-A456-53CDB0DFB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modelstijlen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  <a:p>
            <a:pPr lvl="4"/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2EF1-8620-45A2-86D6-391100341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11863" y="6065838"/>
            <a:ext cx="124777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C253C-349E-4F97-A668-4C183E262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7575" y="6065838"/>
            <a:ext cx="634206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A8B4E-4523-40DD-9623-0BA3476BF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977F4FF6-7A60-4A75-8BC0-63E4CC535C7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6509EC-B047-4201-A518-67B0FF6462BF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D4C1F6F-1D62-4193-9815-3AC390FB7AC4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3">
            <a:extLst>
              <a:ext uri="{FF2B5EF4-FFF2-40B4-BE49-F238E27FC236}">
                <a16:creationId xmlns:a16="http://schemas.microsoft.com/office/drawing/2014/main" id="{98110995-A772-454D-8ECE-04D3755A21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243888" y="5983288"/>
            <a:ext cx="317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C022EE6C-53A0-462D-B1CC-C4EC483CD8E6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9C6A520-F370-4E79-99A1-0C87EE35A290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F4BC295-2595-4290-AE4A-7A71EE585A1A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217367F-6D13-4909-914B-A095458CA708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C5FEC5C-2B9B-4AE6-A0C0-9F569A4FBF8F}"/>
              </a:ext>
            </a:extLst>
          </p:cNvPr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anose="020B0503020204020204" pitchFamily="34" charset="0"/>
        <a:buChar char="–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anose="020B0503020204020204" pitchFamily="34" charset="0"/>
        <a:buChar char="‐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lang="nl-NL"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1578C4FC-998E-4A5E-ABDF-4C034EECA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688" y="4725988"/>
            <a:ext cx="8137525" cy="863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/>
              <a:t>Mark de Haan &amp; Joseph Haynes</a:t>
            </a:r>
            <a:endParaRPr lang="nl-NL" sz="2400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981783-0661-463B-BA3A-CF6305274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325" y="3284538"/>
            <a:ext cx="7743825" cy="1474787"/>
          </a:xfrm>
        </p:spPr>
        <p:txBody>
          <a:bodyPr rtlCol="0"/>
          <a:lstStyle/>
          <a:p>
            <a:pPr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R&amp;D Capitalization: Where did we go wrong?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hthoek 1">
            <a:extLst>
              <a:ext uri="{FF2B5EF4-FFF2-40B4-BE49-F238E27FC236}">
                <a16:creationId xmlns:a16="http://schemas.microsoft.com/office/drawing/2014/main" id="{730B6E27-7C0A-4F3E-89F5-426363864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nl-NL">
                <a:solidFill>
                  <a:schemeClr val="bg1"/>
                </a:solidFill>
                <a:latin typeface="Cambria" panose="02040503050406030204" pitchFamily="18" charset="0"/>
              </a:rPr>
              <a:t>12</a:t>
            </a:r>
            <a:r>
              <a:rPr lang="en-US" altLang="nl-NL" baseline="3000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US" altLang="nl-NL">
                <a:solidFill>
                  <a:schemeClr val="bg1"/>
                </a:solidFill>
                <a:latin typeface="Cambria" panose="02040503050406030204" pitchFamily="18" charset="0"/>
              </a:rPr>
              <a:t> Meeting of the Advisory Expert Group on National Accounts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nl-NL">
                <a:solidFill>
                  <a:schemeClr val="bg1"/>
                </a:solidFill>
                <a:latin typeface="Cambria" panose="02040503050406030204" pitchFamily="18" charset="0"/>
              </a:rPr>
              <a:t>27-29 November 2018, Luxembourg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nummer 3">
            <a:extLst>
              <a:ext uri="{FF2B5EF4-FFF2-40B4-BE49-F238E27FC236}">
                <a16:creationId xmlns:a16="http://schemas.microsoft.com/office/drawing/2014/main" id="{F94DB8CA-4372-4204-BB52-275A02BA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A0067240-909A-4ABD-BB21-FBFB58F45371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10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30723" name="Titel 1">
            <a:extLst>
              <a:ext uri="{FF2B5EF4-FFF2-40B4-BE49-F238E27FC236}">
                <a16:creationId xmlns:a16="http://schemas.microsoft.com/office/drawing/2014/main" id="{7E7B48F7-4210-4763-9AF2-7E0FC1D8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3. IP driven tax planning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E982D792-DA00-4B06-A757-A464DB62DB69}"/>
              </a:ext>
            </a:extLst>
          </p:cNvPr>
          <p:cNvSpPr txBox="1">
            <a:spLocks/>
          </p:cNvSpPr>
          <p:nvPr/>
        </p:nvSpPr>
        <p:spPr bwMode="auto">
          <a:xfrm>
            <a:off x="323850" y="1341438"/>
            <a:ext cx="5705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Accounting implications: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IP assets and transactions may not show up in the accounts of any country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25" name="Afbeelding 1">
            <a:extLst>
              <a:ext uri="{FF2B5EF4-FFF2-40B4-BE49-F238E27FC236}">
                <a16:creationId xmlns:a16="http://schemas.microsoft.com/office/drawing/2014/main" id="{070D0BDF-4EB5-43D0-9C6C-D6DE030C6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96975"/>
            <a:ext cx="2740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B3EEFBC-286D-42C0-A0BC-697DC001BDBE}"/>
              </a:ext>
            </a:extLst>
          </p:cNvPr>
          <p:cNvSpPr txBox="1">
            <a:spLocks/>
          </p:cNvSpPr>
          <p:nvPr/>
        </p:nvSpPr>
        <p:spPr bwMode="auto">
          <a:xfrm>
            <a:off x="323850" y="2924175"/>
            <a:ext cx="77771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Royalties on non-produced assets (marketing)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The Bermuda triangle sink cannot be ignored, neither the Dutch Polder.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-&gt; Bermuda GDP is 4.9 billion US $ while the Google R&amp;L income is 14.9 billion €.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nummer 3">
            <a:extLst>
              <a:ext uri="{FF2B5EF4-FFF2-40B4-BE49-F238E27FC236}">
                <a16:creationId xmlns:a16="http://schemas.microsoft.com/office/drawing/2014/main" id="{EB05529B-E07A-4A61-9301-2A195E1D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20C03E15-18DD-4A6F-8249-C94FE138592D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11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32771" name="Titel 1">
            <a:extLst>
              <a:ext uri="{FF2B5EF4-FFF2-40B4-BE49-F238E27FC236}">
                <a16:creationId xmlns:a16="http://schemas.microsoft.com/office/drawing/2014/main" id="{AEE7BB14-CAE9-4365-8F87-32B7DB4D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3. IP driven tax planning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7C84FD15-B5A0-413D-B615-20F7661F0CF7}"/>
              </a:ext>
            </a:extLst>
          </p:cNvPr>
          <p:cNvSpPr txBox="1">
            <a:spLocks/>
          </p:cNvSpPr>
          <p:nvPr/>
        </p:nvSpPr>
        <p:spPr bwMode="auto">
          <a:xfrm>
            <a:off x="323850" y="1341438"/>
            <a:ext cx="5705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Accounting implications: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IP assets and transactions may not show up in the accounts of any country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2773" name="Afbeelding 1">
            <a:extLst>
              <a:ext uri="{FF2B5EF4-FFF2-40B4-BE49-F238E27FC236}">
                <a16:creationId xmlns:a16="http://schemas.microsoft.com/office/drawing/2014/main" id="{875C908D-50DB-4E3B-9D0A-D47BD2E4F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96975"/>
            <a:ext cx="2740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71F0F3E-58E6-4124-B945-46CC8067FF8B}"/>
              </a:ext>
            </a:extLst>
          </p:cNvPr>
          <p:cNvSpPr txBox="1">
            <a:spLocks/>
          </p:cNvSpPr>
          <p:nvPr/>
        </p:nvSpPr>
        <p:spPr bwMode="auto">
          <a:xfrm>
            <a:off x="323850" y="2924175"/>
            <a:ext cx="77771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Royalties on non-produced assets (marketing)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The Bermuda triangle sink cannot be ignored, neither the Dutch Polder.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-&gt; Bermuda GDP is 4.9 billion US $ while the Google R&amp;L income is 14.9 billion €.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8069661-DB57-4165-AB19-24EE28D78149}"/>
              </a:ext>
            </a:extLst>
          </p:cNvPr>
          <p:cNvSpPr/>
          <p:nvPr/>
        </p:nvSpPr>
        <p:spPr>
          <a:xfrm>
            <a:off x="6228184" y="1334378"/>
            <a:ext cx="27363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defRPr/>
            </a:pPr>
            <a:r>
              <a:rPr lang="nl-NL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GDP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388ECD1-1C95-472D-B30D-7D220C435DB0}"/>
              </a:ext>
            </a:extLst>
          </p:cNvPr>
          <p:cNvCxnSpPr/>
          <p:nvPr/>
        </p:nvCxnSpPr>
        <p:spPr>
          <a:xfrm>
            <a:off x="6588125" y="1335088"/>
            <a:ext cx="287338" cy="36512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6B66DD8-356A-400A-A7DB-DF5E32767EE6}"/>
              </a:ext>
            </a:extLst>
          </p:cNvPr>
          <p:cNvCxnSpPr/>
          <p:nvPr/>
        </p:nvCxnSpPr>
        <p:spPr>
          <a:xfrm>
            <a:off x="6948488" y="1268413"/>
            <a:ext cx="287337" cy="366712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8445E70-A9A5-4D40-BA02-8B74D1791C25}"/>
              </a:ext>
            </a:extLst>
          </p:cNvPr>
          <p:cNvCxnSpPr>
            <a:stCxn id="32773" idx="0"/>
          </p:cNvCxnSpPr>
          <p:nvPr/>
        </p:nvCxnSpPr>
        <p:spPr>
          <a:xfrm>
            <a:off x="7450138" y="1196975"/>
            <a:ext cx="74612" cy="438150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6D70467-3C12-46A4-B226-9EE0641812FC}"/>
              </a:ext>
            </a:extLst>
          </p:cNvPr>
          <p:cNvCxnSpPr/>
          <p:nvPr/>
        </p:nvCxnSpPr>
        <p:spPr>
          <a:xfrm flipH="1">
            <a:off x="7812088" y="908050"/>
            <a:ext cx="136525" cy="51117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9CE5F15-05E6-44B9-B66F-492FF139BC8F}"/>
              </a:ext>
            </a:extLst>
          </p:cNvPr>
          <p:cNvCxnSpPr/>
          <p:nvPr/>
        </p:nvCxnSpPr>
        <p:spPr>
          <a:xfrm flipH="1">
            <a:off x="8316913" y="830263"/>
            <a:ext cx="215900" cy="51117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FE568F2-F8FB-4D71-B51E-E070289B2B46}"/>
              </a:ext>
            </a:extLst>
          </p:cNvPr>
          <p:cNvCxnSpPr/>
          <p:nvPr/>
        </p:nvCxnSpPr>
        <p:spPr>
          <a:xfrm flipH="1">
            <a:off x="8467725" y="1419225"/>
            <a:ext cx="496888" cy="138113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9A6B600-711C-47EC-9125-448D123996A2}"/>
              </a:ext>
            </a:extLst>
          </p:cNvPr>
          <p:cNvCxnSpPr/>
          <p:nvPr/>
        </p:nvCxnSpPr>
        <p:spPr>
          <a:xfrm flipH="1" flipV="1">
            <a:off x="8459788" y="1773238"/>
            <a:ext cx="360362" cy="14287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D5211E8-7C73-42FF-9D40-D897133215FB}"/>
              </a:ext>
            </a:extLst>
          </p:cNvPr>
          <p:cNvCxnSpPr/>
          <p:nvPr/>
        </p:nvCxnSpPr>
        <p:spPr>
          <a:xfrm flipH="1" flipV="1">
            <a:off x="8316913" y="2133600"/>
            <a:ext cx="287337" cy="287338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137CA43-B368-4E36-B112-2A44918E1DD9}"/>
              </a:ext>
            </a:extLst>
          </p:cNvPr>
          <p:cNvCxnSpPr/>
          <p:nvPr/>
        </p:nvCxnSpPr>
        <p:spPr>
          <a:xfrm flipH="1" flipV="1">
            <a:off x="7956550" y="2349500"/>
            <a:ext cx="287338" cy="287338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65876867-97D2-4BB6-994D-182620BCDA6C}"/>
              </a:ext>
            </a:extLst>
          </p:cNvPr>
          <p:cNvCxnSpPr/>
          <p:nvPr/>
        </p:nvCxnSpPr>
        <p:spPr>
          <a:xfrm flipH="1" flipV="1">
            <a:off x="7596188" y="2501900"/>
            <a:ext cx="288925" cy="350838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70A7749C-CCC3-42F0-BF99-D97901BE3051}"/>
              </a:ext>
            </a:extLst>
          </p:cNvPr>
          <p:cNvCxnSpPr/>
          <p:nvPr/>
        </p:nvCxnSpPr>
        <p:spPr>
          <a:xfrm flipV="1">
            <a:off x="7308850" y="2717800"/>
            <a:ext cx="71438" cy="423863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4EFE747F-7DCE-4D2B-92C9-858F93D9EE22}"/>
              </a:ext>
            </a:extLst>
          </p:cNvPr>
          <p:cNvCxnSpPr/>
          <p:nvPr/>
        </p:nvCxnSpPr>
        <p:spPr>
          <a:xfrm flipV="1">
            <a:off x="6804025" y="2852738"/>
            <a:ext cx="144463" cy="360362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F591565-A22D-4234-990A-7047B627F368}"/>
              </a:ext>
            </a:extLst>
          </p:cNvPr>
          <p:cNvCxnSpPr/>
          <p:nvPr/>
        </p:nvCxnSpPr>
        <p:spPr>
          <a:xfrm>
            <a:off x="6227763" y="1773238"/>
            <a:ext cx="504825" cy="14287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258B240-E652-4C77-8C6B-C85727894364}"/>
              </a:ext>
            </a:extLst>
          </p:cNvPr>
          <p:cNvCxnSpPr/>
          <p:nvPr/>
        </p:nvCxnSpPr>
        <p:spPr>
          <a:xfrm>
            <a:off x="6227763" y="2133600"/>
            <a:ext cx="504825" cy="71438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C3FD3EE-EACA-4512-934D-464C700B01D4}"/>
              </a:ext>
            </a:extLst>
          </p:cNvPr>
          <p:cNvCxnSpPr/>
          <p:nvPr/>
        </p:nvCxnSpPr>
        <p:spPr>
          <a:xfrm flipV="1">
            <a:off x="6105525" y="2571750"/>
            <a:ext cx="652463" cy="142875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1A49E059-4640-46D3-8DEF-202057C2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4. Conclusions and recommendations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986471-6DE5-412B-8301-99F7B5C2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565275"/>
            <a:ext cx="7596187" cy="4468813"/>
          </a:xfrm>
        </p:spPr>
        <p:txBody>
          <a:bodyPr/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R&amp;D in MNEs</a:t>
            </a:r>
          </a:p>
          <a:p>
            <a:pPr lvl="1">
              <a:defRPr/>
            </a:pPr>
            <a:r>
              <a:rPr lang="en-US" sz="2800" dirty="0">
                <a:solidFill>
                  <a:srgbClr val="002060"/>
                </a:solidFill>
              </a:rPr>
              <a:t>Current SNA has little understanding for R&amp;D ownership in MNEs. Further research is needed.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IP and tax planning</a:t>
            </a:r>
          </a:p>
          <a:p>
            <a:pPr lvl="1">
              <a:defRPr/>
            </a:pPr>
            <a:r>
              <a:rPr lang="en-US" sz="2800" dirty="0">
                <a:solidFill>
                  <a:srgbClr val="002060"/>
                </a:solidFill>
              </a:rPr>
              <a:t>Role of IP in tax planning -&gt; problematic!</a:t>
            </a:r>
          </a:p>
          <a:p>
            <a:pPr lvl="2">
              <a:defRPr/>
            </a:pPr>
            <a:r>
              <a:rPr lang="en-US" sz="2800" dirty="0">
                <a:solidFill>
                  <a:srgbClr val="002060"/>
                </a:solidFill>
              </a:rPr>
              <a:t>Observation and recording on strict national basis is not working</a:t>
            </a:r>
          </a:p>
          <a:p>
            <a:pPr lvl="2">
              <a:defRPr/>
            </a:pPr>
            <a:r>
              <a:rPr lang="en-US" sz="2800" dirty="0">
                <a:solidFill>
                  <a:srgbClr val="002060"/>
                </a:solidFill>
              </a:rPr>
              <a:t>Key MNE units (R&amp;Ls) are not present in source statistics</a:t>
            </a:r>
          </a:p>
          <a:p>
            <a:pPr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defRPr/>
            </a:pPr>
            <a:endParaRPr lang="en-GB" sz="2800" dirty="0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1A420D9D-08E7-4A31-8BEA-70EF2611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D04A30B0-B016-468A-87A6-539E0A8EACE1}" type="slidenum">
              <a:rPr lang="nl-NL" altLang="nl-NL" smtClean="0">
                <a:solidFill>
                  <a:srgbClr val="271D6C"/>
                </a:solidFill>
              </a:rPr>
              <a:pPr/>
              <a:t>12</a:t>
            </a:fld>
            <a:endParaRPr lang="nl-NL" altLang="nl-NL">
              <a:solidFill>
                <a:srgbClr val="271D6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695F7AF7-B142-4C13-B8B5-4EBB0512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4. Conclusions and recommendations</a:t>
            </a:r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01E9EF71-5DC1-4EA7-9C21-8D164952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565275"/>
            <a:ext cx="7596187" cy="4468813"/>
          </a:xfrm>
        </p:spPr>
        <p:txBody>
          <a:bodyPr/>
          <a:lstStyle/>
          <a:p>
            <a:endParaRPr lang="en-US" altLang="nl-NL" sz="2800">
              <a:solidFill>
                <a:srgbClr val="002060"/>
              </a:solidFill>
            </a:endParaRPr>
          </a:p>
          <a:p>
            <a:endParaRPr lang="en-GB" altLang="nl-NL" sz="2800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64C6236A-E95D-4709-94D2-E374021F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E4397BE-41E4-4871-B1A7-8C2C44D2412A}" type="slidenum">
              <a:rPr lang="nl-NL" altLang="nl-NL" smtClean="0">
                <a:solidFill>
                  <a:srgbClr val="271D6C"/>
                </a:solidFill>
              </a:rPr>
              <a:pPr/>
              <a:t>13</a:t>
            </a:fld>
            <a:endParaRPr lang="nl-NL" altLang="nl-NL">
              <a:solidFill>
                <a:srgbClr val="271D6C"/>
              </a:solidFill>
            </a:endParaRPr>
          </a:p>
        </p:txBody>
      </p:sp>
      <p:sp>
        <p:nvSpPr>
          <p:cNvPr id="36869" name="Rechthoek 1">
            <a:extLst>
              <a:ext uri="{FF2B5EF4-FFF2-40B4-BE49-F238E27FC236}">
                <a16:creationId xmlns:a16="http://schemas.microsoft.com/office/drawing/2014/main" id="{22A22074-82E4-4A27-A0C2-BB21E485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758950"/>
            <a:ext cx="78470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835025" indent="-5143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orbel" panose="020B0503020204020204" pitchFamily="34" charset="0"/>
              <a:buNone/>
            </a:pPr>
            <a:r>
              <a:rPr lang="en-GB" altLang="nl-NL" sz="2800" b="1" i="1">
                <a:solidFill>
                  <a:srgbClr val="002060"/>
                </a:solidFill>
              </a:rPr>
              <a:t>Possible ways forward: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nl-NL" sz="2800">
                <a:solidFill>
                  <a:srgbClr val="002060"/>
                </a:solidFill>
              </a:rPr>
              <a:t>Research the option of assigning R&amp;D ownership to enterprise group or headquarters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nl-NL" sz="2800">
                <a:solidFill>
                  <a:srgbClr val="002060"/>
                </a:solidFill>
              </a:rPr>
              <a:t>NSIs must</a:t>
            </a:r>
            <a:r>
              <a:rPr lang="en-GB" altLang="nl-NL" sz="2800" b="1">
                <a:solidFill>
                  <a:srgbClr val="002060"/>
                </a:solidFill>
              </a:rPr>
              <a:t> </a:t>
            </a:r>
            <a:r>
              <a:rPr lang="en-GB" altLang="nl-NL" sz="2800">
                <a:solidFill>
                  <a:srgbClr val="002060"/>
                </a:solidFill>
              </a:rPr>
              <a:t>co-operate on recording of MNE’s and sharing data.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nummer 3">
            <a:extLst>
              <a:ext uri="{FF2B5EF4-FFF2-40B4-BE49-F238E27FC236}">
                <a16:creationId xmlns:a16="http://schemas.microsoft.com/office/drawing/2014/main" id="{F166EA67-0C25-4692-A04D-709954E4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2780115B-A9ED-4199-8DB7-F4B60316038E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2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14339" name="Titel 1">
            <a:extLst>
              <a:ext uri="{FF2B5EF4-FFF2-40B4-BE49-F238E27FC236}">
                <a16:creationId xmlns:a16="http://schemas.microsoft.com/office/drawing/2014/main" id="{33F92623-55BB-4A5B-A98B-D11D1669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Issues covered in the paper</a:t>
            </a:r>
            <a:br>
              <a:rPr lang="en-GB" altLang="nl-NL">
                <a:solidFill>
                  <a:schemeClr val="accent1"/>
                </a:solidFill>
              </a:rPr>
            </a:b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C606DD8F-2C1B-4994-9BA5-CC4B36AA3150}"/>
              </a:ext>
            </a:extLst>
          </p:cNvPr>
          <p:cNvSpPr txBox="1">
            <a:spLocks/>
          </p:cNvSpPr>
          <p:nvPr/>
        </p:nvSpPr>
        <p:spPr bwMode="auto">
          <a:xfrm>
            <a:off x="395288" y="1346200"/>
            <a:ext cx="83534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The distinction between knowledge and a knowledge asset in the SNA sense. </a:t>
            </a:r>
            <a:r>
              <a:rPr lang="en-US" sz="2400" i="1" dirty="0">
                <a:solidFill>
                  <a:srgbClr val="FF0000"/>
                </a:solidFill>
              </a:rPr>
              <a:t>(Not Further Discussed)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How is R&amp;D connected to the MNE’s global production chain?</a:t>
            </a:r>
          </a:p>
          <a:p>
            <a:pPr>
              <a:lnSpc>
                <a:spcPct val="115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Are national accountants able to ‘look through’ IP driven tax planning arrangements? </a:t>
            </a:r>
          </a:p>
          <a:p>
            <a:pPr>
              <a:lnSpc>
                <a:spcPct val="115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Conclusions and recommendations.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3">
            <a:extLst>
              <a:ext uri="{FF2B5EF4-FFF2-40B4-BE49-F238E27FC236}">
                <a16:creationId xmlns:a16="http://schemas.microsoft.com/office/drawing/2014/main" id="{100DEAE7-F318-4CAD-9883-F846D99C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F197FC70-C42E-4470-BEC8-B00F48E34796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3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16387" name="Titel 1">
            <a:extLst>
              <a:ext uri="{FF2B5EF4-FFF2-40B4-BE49-F238E27FC236}">
                <a16:creationId xmlns:a16="http://schemas.microsoft.com/office/drawing/2014/main" id="{6468409E-8F7C-4614-8180-45126802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2. How does R&amp;D enter the MNE?</a:t>
            </a:r>
            <a:r>
              <a:rPr lang="en-GB" altLang="nl-NL">
                <a:solidFill>
                  <a:schemeClr val="accent1"/>
                </a:solidFill>
              </a:rPr>
              <a:t>!</a:t>
            </a:r>
            <a:br>
              <a:rPr lang="en-GB" altLang="nl-NL">
                <a:solidFill>
                  <a:schemeClr val="accent1"/>
                </a:solidFill>
              </a:rPr>
            </a:b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54472DAE-5B88-4035-A744-E581ED964169}"/>
              </a:ext>
            </a:extLst>
          </p:cNvPr>
          <p:cNvSpPr txBox="1">
            <a:spLocks/>
          </p:cNvSpPr>
          <p:nvPr/>
        </p:nvSpPr>
        <p:spPr bwMode="auto">
          <a:xfrm>
            <a:off x="684213" y="5013325"/>
            <a:ext cx="83534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This accounting scheme may still work at the MNE Group level.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But can it still be applied at establishment level?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The SNA fixed asset approach: does one size fits all?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6389" name="Afbeelding 1">
            <a:extLst>
              <a:ext uri="{FF2B5EF4-FFF2-40B4-BE49-F238E27FC236}">
                <a16:creationId xmlns:a16="http://schemas.microsoft.com/office/drawing/2014/main" id="{9631A5DE-97DE-416D-BDCF-3C487BE50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30972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36C7AC5-125C-498E-8D50-01B871B1D84F}"/>
              </a:ext>
            </a:extLst>
          </p:cNvPr>
          <p:cNvSpPr/>
          <p:nvPr/>
        </p:nvSpPr>
        <p:spPr>
          <a:xfrm>
            <a:off x="1692275" y="1341438"/>
            <a:ext cx="3105150" cy="1020762"/>
          </a:xfrm>
          <a:prstGeom prst="rect">
            <a:avLst/>
          </a:prstGeom>
          <a:solidFill>
            <a:schemeClr val="accent1">
              <a:alpha val="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6391" name="Afbeelding 1">
            <a:extLst>
              <a:ext uri="{FF2B5EF4-FFF2-40B4-BE49-F238E27FC236}">
                <a16:creationId xmlns:a16="http://schemas.microsoft.com/office/drawing/2014/main" id="{6EA870B7-7862-49C9-AF7C-9FCF0D97D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636838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Afbeelding 7">
            <a:extLst>
              <a:ext uri="{FF2B5EF4-FFF2-40B4-BE49-F238E27FC236}">
                <a16:creationId xmlns:a16="http://schemas.microsoft.com/office/drawing/2014/main" id="{EF8350CF-EC8E-4B14-95E5-6BDECE89C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408363"/>
            <a:ext cx="12160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Afbeelding 8">
            <a:extLst>
              <a:ext uri="{FF2B5EF4-FFF2-40B4-BE49-F238E27FC236}">
                <a16:creationId xmlns:a16="http://schemas.microsoft.com/office/drawing/2014/main" id="{26EBA559-F8B3-41B3-A389-040BBED9B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Afbeelding 2">
            <a:extLst>
              <a:ext uri="{FF2B5EF4-FFF2-40B4-BE49-F238E27FC236}">
                <a16:creationId xmlns:a16="http://schemas.microsoft.com/office/drawing/2014/main" id="{AB592088-4D87-497E-9457-75DAB96FC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86125"/>
            <a:ext cx="733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772FAF0-650D-4FEA-A849-E0608D71836E}"/>
              </a:ext>
            </a:extLst>
          </p:cNvPr>
          <p:cNvCxnSpPr/>
          <p:nvPr/>
        </p:nvCxnSpPr>
        <p:spPr>
          <a:xfrm flipH="1" flipV="1">
            <a:off x="3132138" y="2852738"/>
            <a:ext cx="576262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5E801EF-DCAD-4383-93DC-66FEEB5257A6}"/>
              </a:ext>
            </a:extLst>
          </p:cNvPr>
          <p:cNvCxnSpPr/>
          <p:nvPr/>
        </p:nvCxnSpPr>
        <p:spPr>
          <a:xfrm flipH="1">
            <a:off x="3059113" y="3716338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82CECAE-744A-4917-9B14-36C1DF03FA3A}"/>
              </a:ext>
            </a:extLst>
          </p:cNvPr>
          <p:cNvCxnSpPr/>
          <p:nvPr/>
        </p:nvCxnSpPr>
        <p:spPr>
          <a:xfrm flipH="1">
            <a:off x="3124200" y="4138613"/>
            <a:ext cx="584200" cy="36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B93CC7E2-FBC2-4071-A752-548B2115DCD1}"/>
              </a:ext>
            </a:extLst>
          </p:cNvPr>
          <p:cNvSpPr/>
          <p:nvPr/>
        </p:nvSpPr>
        <p:spPr>
          <a:xfrm>
            <a:off x="1682750" y="2498725"/>
            <a:ext cx="3105150" cy="2376488"/>
          </a:xfrm>
          <a:prstGeom prst="rect">
            <a:avLst/>
          </a:prstGeom>
          <a:solidFill>
            <a:schemeClr val="accent1">
              <a:alpha val="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6399" name="Tekstvak 11">
            <a:extLst>
              <a:ext uri="{FF2B5EF4-FFF2-40B4-BE49-F238E27FC236}">
                <a16:creationId xmlns:a16="http://schemas.microsoft.com/office/drawing/2014/main" id="{DFC4C995-74A4-4902-864A-F2D9DA0E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079750"/>
            <a:ext cx="1827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200" b="1">
                <a:solidFill>
                  <a:schemeClr val="accent1"/>
                </a:solidFill>
              </a:rPr>
              <a:t>Establishment Country X</a:t>
            </a:r>
          </a:p>
        </p:txBody>
      </p:sp>
      <p:sp>
        <p:nvSpPr>
          <p:cNvPr id="16400" name="Tekstvak 19">
            <a:extLst>
              <a:ext uri="{FF2B5EF4-FFF2-40B4-BE49-F238E27FC236}">
                <a16:creationId xmlns:a16="http://schemas.microsoft.com/office/drawing/2014/main" id="{61167C09-F05E-4D31-AB43-B1EBA577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81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200" b="1">
                <a:solidFill>
                  <a:schemeClr val="accent1"/>
                </a:solidFill>
              </a:rPr>
              <a:t>Establishment Country Y</a:t>
            </a:r>
          </a:p>
        </p:txBody>
      </p:sp>
      <p:sp>
        <p:nvSpPr>
          <p:cNvPr id="16401" name="Tekstvak 20">
            <a:extLst>
              <a:ext uri="{FF2B5EF4-FFF2-40B4-BE49-F238E27FC236}">
                <a16:creationId xmlns:a16="http://schemas.microsoft.com/office/drawing/2014/main" id="{57E13C4A-4FB7-4475-844E-A74D619E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592638"/>
            <a:ext cx="182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200" b="1">
                <a:solidFill>
                  <a:schemeClr val="accent1"/>
                </a:solidFill>
              </a:rPr>
              <a:t>Establishment Country Z</a:t>
            </a:r>
          </a:p>
        </p:txBody>
      </p:sp>
      <p:sp>
        <p:nvSpPr>
          <p:cNvPr id="16402" name="Tekstvak 13">
            <a:extLst>
              <a:ext uri="{FF2B5EF4-FFF2-40B4-BE49-F238E27FC236}">
                <a16:creationId xmlns:a16="http://schemas.microsoft.com/office/drawing/2014/main" id="{D9F93A5D-A467-431E-82A5-2A1B5829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3308350"/>
            <a:ext cx="4365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4400" b="1">
                <a:solidFill>
                  <a:schemeClr val="accent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>
            <a:extLst>
              <a:ext uri="{FF2B5EF4-FFF2-40B4-BE49-F238E27FC236}">
                <a16:creationId xmlns:a16="http://schemas.microsoft.com/office/drawing/2014/main" id="{7E26AF61-5DF9-4F46-B1DB-AFF13535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914900"/>
            <a:ext cx="498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jdelijke aanduiding voor dianummer 3">
            <a:extLst>
              <a:ext uri="{FF2B5EF4-FFF2-40B4-BE49-F238E27FC236}">
                <a16:creationId xmlns:a16="http://schemas.microsoft.com/office/drawing/2014/main" id="{6D4D59A8-2BF2-4E1A-82DA-C5C6EA5E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C06D4520-E60B-4EED-8653-F0385FD6CC75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4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18436" name="Titel 1">
            <a:extLst>
              <a:ext uri="{FF2B5EF4-FFF2-40B4-BE49-F238E27FC236}">
                <a16:creationId xmlns:a16="http://schemas.microsoft.com/office/drawing/2014/main" id="{079F596C-F4C4-4A4C-8E2A-FAA2302C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2. How does R&amp;D enter the MNE?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8437" name="Tijdelijke aanduiding voor inhoud 2">
            <a:extLst>
              <a:ext uri="{FF2B5EF4-FFF2-40B4-BE49-F238E27FC236}">
                <a16:creationId xmlns:a16="http://schemas.microsoft.com/office/drawing/2014/main" id="{AD0B0608-264C-495D-B933-165412991C3E}"/>
              </a:ext>
            </a:extLst>
          </p:cNvPr>
          <p:cNvSpPr txBox="1">
            <a:spLocks/>
          </p:cNvSpPr>
          <p:nvPr/>
        </p:nvSpPr>
        <p:spPr bwMode="auto">
          <a:xfrm>
            <a:off x="450850" y="1265238"/>
            <a:ext cx="80819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nl-NL" sz="2800">
                <a:solidFill>
                  <a:srgbClr val="002060"/>
                </a:solidFill>
              </a:rPr>
              <a:t>Decisions on R&amp;D programs are strategic and tend to occur high in the organizational structure;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sz="2800">
                <a:solidFill>
                  <a:srgbClr val="002060"/>
                </a:solidFill>
              </a:rPr>
              <a:t>R&amp;D input is indirect and upfront;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sz="2800">
                <a:solidFill>
                  <a:srgbClr val="002060"/>
                </a:solidFill>
              </a:rPr>
              <a:t>Product development tends to interfere with entire supply chains;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sz="2800">
                <a:solidFill>
                  <a:srgbClr val="002060"/>
                </a:solidFill>
              </a:rPr>
              <a:t>We know where R&amp;D takes place but not necessarily where it is put into production.</a:t>
            </a:r>
          </a:p>
        </p:txBody>
      </p:sp>
      <p:pic>
        <p:nvPicPr>
          <p:cNvPr id="18438" name="Afbeelding 2">
            <a:extLst>
              <a:ext uri="{FF2B5EF4-FFF2-40B4-BE49-F238E27FC236}">
                <a16:creationId xmlns:a16="http://schemas.microsoft.com/office/drawing/2014/main" id="{3905896C-FBFF-4E09-A1DF-D5CCFD21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14900"/>
            <a:ext cx="1762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099B1C53-24EC-4869-8DE8-2FE9C46263E0}"/>
              </a:ext>
            </a:extLst>
          </p:cNvPr>
          <p:cNvSpPr/>
          <p:nvPr/>
        </p:nvSpPr>
        <p:spPr>
          <a:xfrm rot="16200000">
            <a:off x="1301750" y="5702300"/>
            <a:ext cx="1060450" cy="58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8440" name="Tekstvak 5">
            <a:extLst>
              <a:ext uri="{FF2B5EF4-FFF2-40B4-BE49-F238E27FC236}">
                <a16:creationId xmlns:a16="http://schemas.microsoft.com/office/drawing/2014/main" id="{54C3E6FA-0B07-4964-A171-F80BE75E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713413"/>
            <a:ext cx="936625" cy="523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/>
              <a:t>R&amp;D</a:t>
            </a:r>
          </a:p>
        </p:txBody>
      </p:sp>
      <p:sp>
        <p:nvSpPr>
          <p:cNvPr id="18441" name="Tekstvak 8">
            <a:extLst>
              <a:ext uri="{FF2B5EF4-FFF2-40B4-BE49-F238E27FC236}">
                <a16:creationId xmlns:a16="http://schemas.microsoft.com/office/drawing/2014/main" id="{D842284B-636C-4AF5-A723-B9A10728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713413"/>
            <a:ext cx="936625" cy="523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/>
              <a:t>R&amp;D</a:t>
            </a:r>
          </a:p>
        </p:txBody>
      </p:sp>
      <p:sp>
        <p:nvSpPr>
          <p:cNvPr id="18442" name="Tekstvak 9">
            <a:extLst>
              <a:ext uri="{FF2B5EF4-FFF2-40B4-BE49-F238E27FC236}">
                <a16:creationId xmlns:a16="http://schemas.microsoft.com/office/drawing/2014/main" id="{7AF0C724-C23A-4C8D-9DD5-6B8076FA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713413"/>
            <a:ext cx="936625" cy="523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/>
              <a:t>R&amp;D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5C1BE1-FF26-4A48-9824-F7B8CF649880}"/>
              </a:ext>
            </a:extLst>
          </p:cNvPr>
          <p:cNvSpPr/>
          <p:nvPr/>
        </p:nvSpPr>
        <p:spPr>
          <a:xfrm>
            <a:off x="1835150" y="5880100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60D74B3-894E-46F0-89A7-FF2518E99475}"/>
              </a:ext>
            </a:extLst>
          </p:cNvPr>
          <p:cNvSpPr/>
          <p:nvPr/>
        </p:nvSpPr>
        <p:spPr>
          <a:xfrm>
            <a:off x="2195513" y="5876925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027788F-A30B-4805-891D-337011A9B2F6}"/>
              </a:ext>
            </a:extLst>
          </p:cNvPr>
          <p:cNvSpPr/>
          <p:nvPr/>
        </p:nvSpPr>
        <p:spPr>
          <a:xfrm>
            <a:off x="3635375" y="5876925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177BBAF-BC5A-469E-BD50-4746B65E1082}"/>
              </a:ext>
            </a:extLst>
          </p:cNvPr>
          <p:cNvSpPr/>
          <p:nvPr/>
        </p:nvSpPr>
        <p:spPr>
          <a:xfrm>
            <a:off x="5076825" y="5907088"/>
            <a:ext cx="215900" cy="18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FB8F9A2F-DE6C-4C08-A097-F503C4B2A67D}"/>
              </a:ext>
            </a:extLst>
          </p:cNvPr>
          <p:cNvSpPr/>
          <p:nvPr/>
        </p:nvSpPr>
        <p:spPr>
          <a:xfrm>
            <a:off x="6516688" y="5907088"/>
            <a:ext cx="215900" cy="18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D99D400E-67BC-41C0-B213-651C1EDD743E}"/>
              </a:ext>
            </a:extLst>
          </p:cNvPr>
          <p:cNvSpPr/>
          <p:nvPr/>
        </p:nvSpPr>
        <p:spPr>
          <a:xfrm>
            <a:off x="6875463" y="5907088"/>
            <a:ext cx="217487" cy="18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56179DE-7B3D-4A45-8ABE-B2A3E77B74D7}"/>
              </a:ext>
            </a:extLst>
          </p:cNvPr>
          <p:cNvSpPr/>
          <p:nvPr/>
        </p:nvSpPr>
        <p:spPr>
          <a:xfrm>
            <a:off x="1331913" y="5546725"/>
            <a:ext cx="215900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nummer 3">
            <a:extLst>
              <a:ext uri="{FF2B5EF4-FFF2-40B4-BE49-F238E27FC236}">
                <a16:creationId xmlns:a16="http://schemas.microsoft.com/office/drawing/2014/main" id="{2DDC4290-720D-4C73-90AF-8D2B4C2A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585E699A-6F2E-42DA-86A2-58B9CDA7AA78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5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20483" name="Titel 1">
            <a:extLst>
              <a:ext uri="{FF2B5EF4-FFF2-40B4-BE49-F238E27FC236}">
                <a16:creationId xmlns:a16="http://schemas.microsoft.com/office/drawing/2014/main" id="{E620CFD8-6185-4829-A7EF-43B189C6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2. How does R&amp;D enter the MNE?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0043DA9-DDE0-4412-B13A-5A6993819CA6}"/>
              </a:ext>
            </a:extLst>
          </p:cNvPr>
          <p:cNvSpPr txBox="1"/>
          <p:nvPr/>
        </p:nvSpPr>
        <p:spPr>
          <a:xfrm>
            <a:off x="6156325" y="1682750"/>
            <a:ext cx="936625" cy="52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800" dirty="0"/>
              <a:t>FGP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C4870C-7851-4EDF-B8D2-D1B06868CB26}"/>
              </a:ext>
            </a:extLst>
          </p:cNvPr>
          <p:cNvSpPr txBox="1"/>
          <p:nvPr/>
        </p:nvSpPr>
        <p:spPr>
          <a:xfrm>
            <a:off x="5076825" y="2205038"/>
            <a:ext cx="9350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/>
              <a:t>R&amp;D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A50A671-B57E-4C77-859A-959666512342}"/>
              </a:ext>
            </a:extLst>
          </p:cNvPr>
          <p:cNvSpPr txBox="1"/>
          <p:nvPr/>
        </p:nvSpPr>
        <p:spPr>
          <a:xfrm>
            <a:off x="4859338" y="5516563"/>
            <a:ext cx="2411412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 err="1"/>
              <a:t>Contracter</a:t>
            </a:r>
            <a:r>
              <a:rPr lang="nl-NL" sz="2400" dirty="0"/>
              <a:t> A, B, ..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D4AFED0-8DF5-4B46-84A3-1C14CA0C2ECC}"/>
              </a:ext>
            </a:extLst>
          </p:cNvPr>
          <p:cNvSpPr txBox="1"/>
          <p:nvPr/>
        </p:nvSpPr>
        <p:spPr>
          <a:xfrm>
            <a:off x="1619250" y="1682750"/>
            <a:ext cx="935038" cy="52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800" dirty="0"/>
              <a:t>HO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10E103-2145-4DA9-863B-E9974902E07C}"/>
              </a:ext>
            </a:extLst>
          </p:cNvPr>
          <p:cNvCxnSpPr/>
          <p:nvPr/>
        </p:nvCxnSpPr>
        <p:spPr>
          <a:xfrm>
            <a:off x="4427538" y="1125538"/>
            <a:ext cx="0" cy="5732462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89C9A2E8-7ABF-44D8-848A-4406601FB0F0}"/>
              </a:ext>
            </a:extLst>
          </p:cNvPr>
          <p:cNvSpPr txBox="1"/>
          <p:nvPr/>
        </p:nvSpPr>
        <p:spPr>
          <a:xfrm>
            <a:off x="468313" y="5445125"/>
            <a:ext cx="223043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/>
              <a:t>Producer A, B, ..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8DF9F5E-3730-4E8D-AA4B-127506257158}"/>
              </a:ext>
            </a:extLst>
          </p:cNvPr>
          <p:cNvSpPr txBox="1"/>
          <p:nvPr/>
        </p:nvSpPr>
        <p:spPr>
          <a:xfrm>
            <a:off x="611188" y="2205038"/>
            <a:ext cx="935037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/>
              <a:t>R&amp;D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9C5FB91-997B-49B2-AA38-D6802EF4F808}"/>
              </a:ext>
            </a:extLst>
          </p:cNvPr>
          <p:cNvSpPr txBox="1"/>
          <p:nvPr/>
        </p:nvSpPr>
        <p:spPr>
          <a:xfrm>
            <a:off x="2266950" y="4349750"/>
            <a:ext cx="172878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/>
              <a:t>R&amp;D a, b, ..</a:t>
            </a: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6978E1DC-9038-4110-9D87-749C0C811A6D}"/>
              </a:ext>
            </a:extLst>
          </p:cNvPr>
          <p:cNvCxnSpPr/>
          <p:nvPr/>
        </p:nvCxnSpPr>
        <p:spPr>
          <a:xfrm>
            <a:off x="395288" y="3068638"/>
            <a:ext cx="8640762" cy="0"/>
          </a:xfrm>
          <a:prstGeom prst="line">
            <a:avLst/>
          </a:prstGeom>
          <a:ln w="984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kstvak 35">
            <a:extLst>
              <a:ext uri="{FF2B5EF4-FFF2-40B4-BE49-F238E27FC236}">
                <a16:creationId xmlns:a16="http://schemas.microsoft.com/office/drawing/2014/main" id="{CA9DA007-8AA0-442F-903C-459456AF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49363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/>
              <a:t>S.1</a:t>
            </a:r>
          </a:p>
        </p:txBody>
      </p:sp>
      <p:sp>
        <p:nvSpPr>
          <p:cNvPr id="20494" name="Tekstvak 36">
            <a:extLst>
              <a:ext uri="{FF2B5EF4-FFF2-40B4-BE49-F238E27FC236}">
                <a16:creationId xmlns:a16="http://schemas.microsoft.com/office/drawing/2014/main" id="{3D3A07D7-648B-477E-9BAE-95067D66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41663"/>
            <a:ext cx="93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/>
              <a:t>S.2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DC6A07B-EE28-4DEC-A101-C8C187A7964B}"/>
              </a:ext>
            </a:extLst>
          </p:cNvPr>
          <p:cNvCxnSpPr/>
          <p:nvPr/>
        </p:nvCxnSpPr>
        <p:spPr>
          <a:xfrm>
            <a:off x="1979613" y="2276475"/>
            <a:ext cx="0" cy="302418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9917961-347C-415A-B577-82A8975E280B}"/>
              </a:ext>
            </a:extLst>
          </p:cNvPr>
          <p:cNvCxnSpPr/>
          <p:nvPr/>
        </p:nvCxnSpPr>
        <p:spPr>
          <a:xfrm flipV="1">
            <a:off x="6516688" y="2349500"/>
            <a:ext cx="0" cy="302418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jl-rechts 47">
            <a:extLst>
              <a:ext uri="{FF2B5EF4-FFF2-40B4-BE49-F238E27FC236}">
                <a16:creationId xmlns:a16="http://schemas.microsoft.com/office/drawing/2014/main" id="{74379CBC-74DD-4D9F-9971-D0B650E5243F}"/>
              </a:ext>
            </a:extLst>
          </p:cNvPr>
          <p:cNvSpPr/>
          <p:nvPr/>
        </p:nvSpPr>
        <p:spPr>
          <a:xfrm>
            <a:off x="7235825" y="1825625"/>
            <a:ext cx="1081088" cy="523875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DAACE8-E25D-425C-B725-CE5B6C55817E}"/>
              </a:ext>
            </a:extLst>
          </p:cNvPr>
          <p:cNvSpPr txBox="1"/>
          <p:nvPr/>
        </p:nvSpPr>
        <p:spPr>
          <a:xfrm>
            <a:off x="6516688" y="3214688"/>
            <a:ext cx="1654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>
                <a:solidFill>
                  <a:schemeClr val="accent4"/>
                </a:solidFill>
              </a:rPr>
              <a:t>Intermediate</a:t>
            </a:r>
            <a:r>
              <a:rPr lang="nl-NL" dirty="0">
                <a:solidFill>
                  <a:schemeClr val="accent4"/>
                </a:solidFill>
              </a:rPr>
              <a:t> </a:t>
            </a:r>
          </a:p>
          <a:p>
            <a:pPr>
              <a:defRPr/>
            </a:pPr>
            <a:r>
              <a:rPr lang="nl-NL" dirty="0" err="1">
                <a:solidFill>
                  <a:schemeClr val="accent4"/>
                </a:solidFill>
              </a:rPr>
              <a:t>Deliveries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C135B0E-7CD8-4698-AA99-3D034DDBF570}"/>
              </a:ext>
            </a:extLst>
          </p:cNvPr>
          <p:cNvSpPr txBox="1"/>
          <p:nvPr/>
        </p:nvSpPr>
        <p:spPr>
          <a:xfrm>
            <a:off x="6875463" y="4335463"/>
            <a:ext cx="1728787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400" dirty="0"/>
              <a:t>R&amp;D a, b, ..</a:t>
            </a:r>
          </a:p>
        </p:txBody>
      </p:sp>
      <p:sp>
        <p:nvSpPr>
          <p:cNvPr id="20500" name="Tekstvak 36">
            <a:extLst>
              <a:ext uri="{FF2B5EF4-FFF2-40B4-BE49-F238E27FC236}">
                <a16:creationId xmlns:a16="http://schemas.microsoft.com/office/drawing/2014/main" id="{2A0770E8-ABA7-4A0A-947F-5B8ADEF6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13100"/>
            <a:ext cx="165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accent1"/>
                </a:solidFill>
              </a:rPr>
              <a:t>Intermediate </a:t>
            </a:r>
          </a:p>
          <a:p>
            <a:r>
              <a:rPr lang="nl-NL" altLang="nl-NL">
                <a:solidFill>
                  <a:schemeClr val="accent1"/>
                </a:solidFill>
              </a:rPr>
              <a:t>Deliveries (</a:t>
            </a:r>
            <a:r>
              <a:rPr lang="nl-NL" altLang="nl-NL" i="1">
                <a:solidFill>
                  <a:schemeClr val="accent1"/>
                </a:solidFill>
              </a:rPr>
              <a:t>intragroup</a:t>
            </a:r>
            <a:r>
              <a:rPr lang="nl-NL" altLang="nl-NL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501" name="Tekstvak 48">
            <a:extLst>
              <a:ext uri="{FF2B5EF4-FFF2-40B4-BE49-F238E27FC236}">
                <a16:creationId xmlns:a16="http://schemas.microsoft.com/office/drawing/2014/main" id="{ABBDD1A5-7DB8-46E1-9DAE-285FFE66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08175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turnover</a:t>
            </a:r>
          </a:p>
        </p:txBody>
      </p:sp>
      <p:sp>
        <p:nvSpPr>
          <p:cNvPr id="40" name="Pijl-rechts 39">
            <a:extLst>
              <a:ext uri="{FF2B5EF4-FFF2-40B4-BE49-F238E27FC236}">
                <a16:creationId xmlns:a16="http://schemas.microsoft.com/office/drawing/2014/main" id="{303F4C63-2223-4C4F-BE6A-F7F04AD71812}"/>
              </a:ext>
            </a:extLst>
          </p:cNvPr>
          <p:cNvSpPr/>
          <p:nvPr/>
        </p:nvSpPr>
        <p:spPr>
          <a:xfrm>
            <a:off x="2882900" y="5516563"/>
            <a:ext cx="1081088" cy="523875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20503" name="Tekstvak 48">
            <a:extLst>
              <a:ext uri="{FF2B5EF4-FFF2-40B4-BE49-F238E27FC236}">
                <a16:creationId xmlns:a16="http://schemas.microsoft.com/office/drawing/2014/main" id="{AE932635-2644-4EBF-B96D-76D2598D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5589588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turnover</a:t>
            </a:r>
          </a:p>
        </p:txBody>
      </p:sp>
      <p:sp>
        <p:nvSpPr>
          <p:cNvPr id="20504" name="Tekstvak 12">
            <a:extLst>
              <a:ext uri="{FF2B5EF4-FFF2-40B4-BE49-F238E27FC236}">
                <a16:creationId xmlns:a16="http://schemas.microsoft.com/office/drawing/2014/main" id="{1A99BBFF-26D7-4C83-B5D5-C1FE58EB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2000" i="1" u="sng">
                <a:solidFill>
                  <a:schemeClr val="accent1"/>
                </a:solidFill>
              </a:rPr>
              <a:t>Vertically integrated producer</a:t>
            </a:r>
          </a:p>
        </p:txBody>
      </p:sp>
      <p:sp>
        <p:nvSpPr>
          <p:cNvPr id="20505" name="Tekstvak 44">
            <a:extLst>
              <a:ext uri="{FF2B5EF4-FFF2-40B4-BE49-F238E27FC236}">
                <a16:creationId xmlns:a16="http://schemas.microsoft.com/office/drawing/2014/main" id="{EBCC0E26-7298-433C-B3F4-CD233B82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1187450"/>
            <a:ext cx="339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2000" i="1" u="sng">
                <a:solidFill>
                  <a:schemeClr val="accent1"/>
                </a:solidFill>
              </a:rPr>
              <a:t>Factoryless goods producer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nummer 3">
            <a:extLst>
              <a:ext uri="{FF2B5EF4-FFF2-40B4-BE49-F238E27FC236}">
                <a16:creationId xmlns:a16="http://schemas.microsoft.com/office/drawing/2014/main" id="{9ED56065-2A37-4BCF-91FF-339EAECE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C17A9CA6-D51A-44A0-98BD-B1D171829A0F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6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22531" name="Titel 1">
            <a:extLst>
              <a:ext uri="{FF2B5EF4-FFF2-40B4-BE49-F238E27FC236}">
                <a16:creationId xmlns:a16="http://schemas.microsoft.com/office/drawing/2014/main" id="{489F24E3-940E-4E7F-A8FB-18A38B8D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3. IP driven tax planning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66401B43-BBE5-4331-A0EF-70971415C560}"/>
              </a:ext>
            </a:extLst>
          </p:cNvPr>
          <p:cNvSpPr txBox="1">
            <a:spLocks/>
          </p:cNvSpPr>
          <p:nvPr/>
        </p:nvSpPr>
        <p:spPr bwMode="auto">
          <a:xfrm>
            <a:off x="450850" y="3644900"/>
            <a:ext cx="80819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Two examples: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Google: ‘Double Irish Dutch Sandwich’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Nike: ‘De </a:t>
            </a:r>
            <a:r>
              <a:rPr lang="en-US" sz="2800" dirty="0" err="1">
                <a:solidFill>
                  <a:srgbClr val="002060"/>
                </a:solidFill>
              </a:rPr>
              <a:t>Commanditaire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Vennootschap</a:t>
            </a:r>
            <a:r>
              <a:rPr lang="en-US" sz="2800" dirty="0">
                <a:solidFill>
                  <a:srgbClr val="002060"/>
                </a:solidFill>
              </a:rPr>
              <a:t>’ 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….but the same kind of arrangement.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2533" name="Afbeelding 1">
            <a:extLst>
              <a:ext uri="{FF2B5EF4-FFF2-40B4-BE49-F238E27FC236}">
                <a16:creationId xmlns:a16="http://schemas.microsoft.com/office/drawing/2014/main" id="{DC4B27B5-06F7-49FD-9A5E-3767BC8E4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293813"/>
            <a:ext cx="6248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nummer 3">
            <a:extLst>
              <a:ext uri="{FF2B5EF4-FFF2-40B4-BE49-F238E27FC236}">
                <a16:creationId xmlns:a16="http://schemas.microsoft.com/office/drawing/2014/main" id="{AA40EB8E-1556-46ED-B9B6-5E57889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buFont typeface="Corbel" panose="020B0503020204020204" pitchFamily="34" charset="0"/>
              <a:buChar char="–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5000"/>
              </a:lnSpc>
              <a:buFont typeface="Corbel" panose="020B0503020204020204" pitchFamily="34" charset="0"/>
              <a:buChar char="‐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5000"/>
              </a:lnSpc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F487CD7D-1423-4DB4-8AD6-C459E83B0645}" type="slidenum">
              <a:rPr lang="nl-NL" altLang="nl-NL" sz="2000" smtClean="0">
                <a:solidFill>
                  <a:srgbClr val="271D6C"/>
                </a:solidFill>
              </a:rPr>
              <a:pPr>
                <a:lnSpc>
                  <a:spcPct val="100000"/>
                </a:lnSpc>
                <a:buFontTx/>
                <a:buNone/>
              </a:pPr>
              <a:t>7</a:t>
            </a:fld>
            <a:endParaRPr lang="nl-NL" altLang="nl-NL" sz="2000">
              <a:solidFill>
                <a:srgbClr val="271D6C"/>
              </a:solidFill>
            </a:endParaRPr>
          </a:p>
        </p:txBody>
      </p:sp>
      <p:sp>
        <p:nvSpPr>
          <p:cNvPr id="24579" name="Titel 1">
            <a:extLst>
              <a:ext uri="{FF2B5EF4-FFF2-40B4-BE49-F238E27FC236}">
                <a16:creationId xmlns:a16="http://schemas.microsoft.com/office/drawing/2014/main" id="{BDE2FA9F-F7E7-47F8-9B5E-0065AC8E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84200"/>
            <a:ext cx="8297863" cy="757238"/>
          </a:xfrm>
        </p:spPr>
        <p:txBody>
          <a:bodyPr/>
          <a:lstStyle/>
          <a:p>
            <a:r>
              <a:rPr lang="en-GB" altLang="nl-NL"/>
              <a:t>3. IP driven tax planning</a:t>
            </a:r>
            <a:endParaRPr lang="en-GB" altLang="nl-NL">
              <a:solidFill>
                <a:schemeClr val="accent1"/>
              </a:solidFill>
            </a:endParaRPr>
          </a:p>
        </p:txBody>
      </p:sp>
      <p:sp>
        <p:nvSpPr>
          <p:cNvPr id="11268" name="Tijdelijke aanduiding voor inhoud 2">
            <a:extLst>
              <a:ext uri="{FF2B5EF4-FFF2-40B4-BE49-F238E27FC236}">
                <a16:creationId xmlns:a16="http://schemas.microsoft.com/office/drawing/2014/main" id="{18BA6572-EFC3-499E-A4BD-D63B8E5EAC65}"/>
              </a:ext>
            </a:extLst>
          </p:cNvPr>
          <p:cNvSpPr txBox="1">
            <a:spLocks/>
          </p:cNvSpPr>
          <p:nvPr/>
        </p:nvSpPr>
        <p:spPr bwMode="auto">
          <a:xfrm>
            <a:off x="450850" y="1409700"/>
            <a:ext cx="80819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0" indent="0">
              <a:lnSpc>
                <a:spcPct val="115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Main elements: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R&amp;L (brass-plate) in a low tax jurisdiction, often with a peculiar tax (and residency) status;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The R&amp;L is legal IP owner but not in the business of IP creation;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Charges IP costs (produced, non-produced) to an affiliate in a high tax jurisdiction. This affiliate will typically report (high) turnover.</a:t>
            </a: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</a:rPr>
              <a:t>Both entities have the same parent in yet another jurisdiction.</a:t>
            </a: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 typeface="+mj-lt"/>
              <a:buAutoNum type="arabicPeriod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BB4F819C-0455-4B8F-AF17-D8972B99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Double Irish with a Dutch Sandwich</a:t>
            </a:r>
          </a:p>
        </p:txBody>
      </p:sp>
      <p:pic>
        <p:nvPicPr>
          <p:cNvPr id="26627" name="Tijdelijke aanduiding voor inhoud 4">
            <a:extLst>
              <a:ext uri="{FF2B5EF4-FFF2-40B4-BE49-F238E27FC236}">
                <a16:creationId xmlns:a16="http://schemas.microsoft.com/office/drawing/2014/main" id="{82054C09-D9BE-4F1B-86A7-C6C8E335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" y="1557338"/>
            <a:ext cx="7651750" cy="5040312"/>
          </a:xfrm>
        </p:spPr>
      </p:pic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1834F78A-96C2-4A3E-97A0-A4A7ED4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A59CD78-D2F5-42B3-B8A6-877CE40E9F16}" type="slidenum">
              <a:rPr lang="nl-NL" altLang="nl-NL" smtClean="0">
                <a:solidFill>
                  <a:srgbClr val="271D6C"/>
                </a:solidFill>
              </a:rPr>
              <a:pPr/>
              <a:t>8</a:t>
            </a:fld>
            <a:endParaRPr lang="nl-NL" altLang="nl-NL">
              <a:solidFill>
                <a:srgbClr val="271D6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7995AAE6-3A15-4857-B996-3040E53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De commanditaire vennootschap</a:t>
            </a:r>
          </a:p>
        </p:txBody>
      </p:sp>
      <p:pic>
        <p:nvPicPr>
          <p:cNvPr id="28675" name="Tijdelijke aanduiding voor inhoud 4">
            <a:extLst>
              <a:ext uri="{FF2B5EF4-FFF2-40B4-BE49-F238E27FC236}">
                <a16:creationId xmlns:a16="http://schemas.microsoft.com/office/drawing/2014/main" id="{5B2338F2-571B-452D-B548-0E0CAD4D5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493838"/>
            <a:ext cx="7577137" cy="5103812"/>
          </a:xfrm>
        </p:spPr>
      </p:pic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36807082-3848-4EFA-8843-0C7575C7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6C616E8-D839-4E71-A230-0CF5F5B57D43}" type="slidenum">
              <a:rPr lang="nl-NL" altLang="nl-NL" smtClean="0">
                <a:solidFill>
                  <a:srgbClr val="271D6C"/>
                </a:solidFill>
              </a:rPr>
              <a:pPr/>
              <a:t>9</a:t>
            </a:fld>
            <a:endParaRPr lang="nl-NL" altLang="nl-NL">
              <a:solidFill>
                <a:srgbClr val="271D6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Blauw_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blauw 130912 - EN.potx" id="{BECFBC99-618C-4029-B7FF-B21015B76880}" vid="{7C8E71C0-DA68-4685-AB17-15769AB432F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Blauw_EN</Template>
  <TotalTime>0</TotalTime>
  <Words>664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Corbel</vt:lpstr>
      <vt:lpstr>Arial</vt:lpstr>
      <vt:lpstr>Cambria</vt:lpstr>
      <vt:lpstr>Calibri</vt:lpstr>
      <vt:lpstr>Times New Roman</vt:lpstr>
      <vt:lpstr>Wingdings</vt:lpstr>
      <vt:lpstr>CBS Blauw_EN</vt:lpstr>
      <vt:lpstr>PowerPoint Presentation</vt:lpstr>
      <vt:lpstr>Issues covered in the paper </vt:lpstr>
      <vt:lpstr>2. How does R&amp;D enter the MNE?! </vt:lpstr>
      <vt:lpstr>2. How does R&amp;D enter the MNE?</vt:lpstr>
      <vt:lpstr>2. How does R&amp;D enter the MNE?</vt:lpstr>
      <vt:lpstr>3. IP driven tax planning</vt:lpstr>
      <vt:lpstr>3. IP driven tax planning</vt:lpstr>
      <vt:lpstr>Double Irish with a Dutch Sandwich</vt:lpstr>
      <vt:lpstr>De commanditaire vennootschap</vt:lpstr>
      <vt:lpstr>3. IP driven tax planning</vt:lpstr>
      <vt:lpstr>3. IP driven tax planning</vt:lpstr>
      <vt:lpstr>4. Conclusions and recommendations</vt:lpstr>
      <vt:lpstr>4. Conclusions and recommendations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Haan, M. de</dc:creator>
  <cp:lastModifiedBy>Phyo Ba Kyu</cp:lastModifiedBy>
  <cp:revision>476</cp:revision>
  <cp:lastPrinted>2018-04-16T09:28:20Z</cp:lastPrinted>
  <dcterms:created xsi:type="dcterms:W3CDTF">2013-09-19T14:30:10Z</dcterms:created>
  <dcterms:modified xsi:type="dcterms:W3CDTF">2018-11-26T14:18:55Z</dcterms:modified>
</cp:coreProperties>
</file>