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21" r:id="rId2"/>
    <p:sldId id="329" r:id="rId3"/>
    <p:sldId id="339" r:id="rId4"/>
    <p:sldId id="349" r:id="rId5"/>
    <p:sldId id="362" r:id="rId6"/>
    <p:sldId id="364" r:id="rId7"/>
    <p:sldId id="365" r:id="rId8"/>
    <p:sldId id="366" r:id="rId9"/>
    <p:sldId id="367" r:id="rId10"/>
    <p:sldId id="361" r:id="rId11"/>
    <p:sldId id="363" r:id="rId12"/>
  </p:sldIdLst>
  <p:sldSz cx="9144000" cy="6858000" type="screen4x3"/>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0F5494"/>
    <a:srgbClr val="99CCFF"/>
    <a:srgbClr val="133176"/>
    <a:srgbClr val="FFD624"/>
    <a:srgbClr val="3166CF"/>
    <a:srgbClr val="3E6FD2"/>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61" autoAdjust="0"/>
  </p:normalViewPr>
  <p:slideViewPr>
    <p:cSldViewPr showGuides="1">
      <p:cViewPr varScale="1">
        <p:scale>
          <a:sx n="99" d="100"/>
          <a:sy n="99" d="100"/>
        </p:scale>
        <p:origin x="126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2" d="100"/>
          <a:sy n="62" d="100"/>
        </p:scale>
        <p:origin x="-2850" y="-78"/>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72547"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83853" y="0"/>
            <a:ext cx="2972547"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1" y="9428165"/>
            <a:ext cx="2972547" cy="496887"/>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83853" y="9428165"/>
            <a:ext cx="2972547" cy="496887"/>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019AE9C2-957E-4966-9576-B839B0C0128F}" type="slidenum">
              <a:rPr lang="en-GB"/>
              <a:pPr>
                <a:defRPr/>
              </a:pPr>
              <a:t>‹#›</a:t>
            </a:fld>
            <a:endParaRPr lang="en-GB"/>
          </a:p>
        </p:txBody>
      </p:sp>
    </p:spTree>
    <p:extLst>
      <p:ext uri="{BB962C8B-B14F-4D97-AF65-F5344CB8AC3E}">
        <p14:creationId xmlns:p14="http://schemas.microsoft.com/office/powerpoint/2010/main" val="4222145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72547"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83853" y="0"/>
            <a:ext cx="2972547"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481" y="4714877"/>
            <a:ext cx="5487041" cy="4467225"/>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1" y="9428165"/>
            <a:ext cx="2972547" cy="496887"/>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83853" y="9428165"/>
            <a:ext cx="2972547" cy="496887"/>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EC6EE333-4375-46A0-8D7E-4185E8642999}" type="slidenum">
              <a:rPr lang="en-GB"/>
              <a:pPr>
                <a:defRPr/>
              </a:pPr>
              <a:t>‹#›</a:t>
            </a:fld>
            <a:endParaRPr lang="en-GB"/>
          </a:p>
        </p:txBody>
      </p:sp>
    </p:spTree>
    <p:extLst>
      <p:ext uri="{BB962C8B-B14F-4D97-AF65-F5344CB8AC3E}">
        <p14:creationId xmlns:p14="http://schemas.microsoft.com/office/powerpoint/2010/main" val="361350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52515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91111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911117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5250" y="309563"/>
            <a:ext cx="15843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30688" y="6669088"/>
            <a:ext cx="684212"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900" b="0" i="1" dirty="0">
                <a:solidFill>
                  <a:schemeClr val="bg1">
                    <a:lumMod val="95000"/>
                  </a:schemeClr>
                </a:solidFill>
              </a:rPr>
              <a:t>Eurostat</a:t>
            </a:r>
          </a:p>
        </p:txBody>
      </p:sp>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r>
              <a:rPr lang="en-GB"/>
              <a:t> NAWG 17-18 November - Item 16</a:t>
            </a:r>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2E463619-65F9-45C4-AF25-8FF1A9A2EFA0}" type="slidenum">
              <a:rPr lang="en-GB"/>
              <a:pPr>
                <a:defRPr/>
              </a:pPr>
              <a:t>‹#›</a:t>
            </a:fld>
            <a:endParaRPr lang="en-GB" dirty="0"/>
          </a:p>
        </p:txBody>
      </p:sp>
    </p:spTree>
    <p:extLst>
      <p:ext uri="{BB962C8B-B14F-4D97-AF65-F5344CB8AC3E}">
        <p14:creationId xmlns:p14="http://schemas.microsoft.com/office/powerpoint/2010/main" val="54448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8BF8726E-3E1E-4DC5-8626-D7C557F529DB}" type="slidenum">
              <a:rPr lang="en-GB"/>
              <a:pPr>
                <a:defRPr/>
              </a:pPr>
              <a:t>‹#›</a:t>
            </a:fld>
            <a:endParaRPr lang="en-GB" dirty="0"/>
          </a:p>
        </p:txBody>
      </p:sp>
    </p:spTree>
    <p:extLst>
      <p:ext uri="{BB962C8B-B14F-4D97-AF65-F5344CB8AC3E}">
        <p14:creationId xmlns:p14="http://schemas.microsoft.com/office/powerpoint/2010/main" val="277569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A20A19D2-198C-46A9-8933-A564E99A271F}" type="slidenum">
              <a:rPr lang="en-GB"/>
              <a:pPr>
                <a:defRPr/>
              </a:pPr>
              <a:t>‹#›</a:t>
            </a:fld>
            <a:endParaRPr lang="en-GB" dirty="0"/>
          </a:p>
        </p:txBody>
      </p:sp>
    </p:spTree>
    <p:extLst>
      <p:ext uri="{BB962C8B-B14F-4D97-AF65-F5344CB8AC3E}">
        <p14:creationId xmlns:p14="http://schemas.microsoft.com/office/powerpoint/2010/main" val="1243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a:t>Click to edit Master text styles</a:t>
            </a:r>
          </a:p>
          <a:p>
            <a:pPr lvl="1"/>
            <a:r>
              <a:rPr lang="en-US"/>
              <a:t>Second level</a:t>
            </a:r>
          </a:p>
          <a:p>
            <a:pPr lvl="2"/>
            <a:r>
              <a:rPr lang="en-US"/>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r>
              <a:rPr lang="en-GB"/>
              <a:t> NAWG 17-18 November - Item 16</a:t>
            </a: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393155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6" name="Rectangle 6"/>
          <p:cNvSpPr>
            <a:spLocks noGrp="1" noChangeArrowheads="1"/>
          </p:cNvSpPr>
          <p:nvPr>
            <p:ph type="sldNum" sz="quarter" idx="12"/>
          </p:nvPr>
        </p:nvSpPr>
        <p:spPr/>
        <p:txBody>
          <a:bodyPr/>
          <a:lstStyle>
            <a:lvl1pPr>
              <a:defRPr smtClean="0">
                <a:solidFill>
                  <a:srgbClr val="133176"/>
                </a:solidFill>
              </a:defRPr>
            </a:lvl1pPr>
          </a:lstStyle>
          <a:p>
            <a:pPr>
              <a:defRPr/>
            </a:pPr>
            <a:fld id="{56B85E45-23BC-468C-9535-994D0B90F7A4}" type="slidenum">
              <a:rPr lang="en-GB"/>
              <a:pPr>
                <a:defRPr/>
              </a:pPr>
              <a:t>‹#›</a:t>
            </a:fld>
            <a:endParaRPr lang="en-GB" dirty="0"/>
          </a:p>
        </p:txBody>
      </p:sp>
    </p:spTree>
    <p:extLst>
      <p:ext uri="{BB962C8B-B14F-4D97-AF65-F5344CB8AC3E}">
        <p14:creationId xmlns:p14="http://schemas.microsoft.com/office/powerpoint/2010/main" val="420123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B69C6614-AAF8-4FED-9D22-5E1345D7BC4D}" type="slidenum">
              <a:rPr lang="en-GB"/>
              <a:pPr>
                <a:defRPr/>
              </a:pPr>
              <a:t>‹#›</a:t>
            </a:fld>
            <a:endParaRPr lang="en-GB" dirty="0"/>
          </a:p>
        </p:txBody>
      </p:sp>
    </p:spTree>
    <p:extLst>
      <p:ext uri="{BB962C8B-B14F-4D97-AF65-F5344CB8AC3E}">
        <p14:creationId xmlns:p14="http://schemas.microsoft.com/office/powerpoint/2010/main" val="379966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7A1D0364-FEF8-4A4F-A933-65BC32458990}" type="slidenum">
              <a:rPr lang="en-GB"/>
              <a:pPr>
                <a:defRPr/>
              </a:pPr>
              <a:t>‹#›</a:t>
            </a:fld>
            <a:endParaRPr lang="en-GB" dirty="0"/>
          </a:p>
        </p:txBody>
      </p:sp>
    </p:spTree>
    <p:extLst>
      <p:ext uri="{BB962C8B-B14F-4D97-AF65-F5344CB8AC3E}">
        <p14:creationId xmlns:p14="http://schemas.microsoft.com/office/powerpoint/2010/main" val="354821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4"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5" name="Rectangle 6"/>
          <p:cNvSpPr>
            <a:spLocks noGrp="1" noChangeArrowheads="1"/>
          </p:cNvSpPr>
          <p:nvPr>
            <p:ph type="sldNum" sz="quarter" idx="12"/>
          </p:nvPr>
        </p:nvSpPr>
        <p:spPr/>
        <p:txBody>
          <a:bodyPr/>
          <a:lstStyle>
            <a:lvl1pPr>
              <a:defRPr smtClean="0">
                <a:solidFill>
                  <a:srgbClr val="133176"/>
                </a:solidFill>
              </a:defRPr>
            </a:lvl1pPr>
          </a:lstStyle>
          <a:p>
            <a:pPr>
              <a:defRPr/>
            </a:pPr>
            <a:fld id="{4AF57362-426B-4D31-A60F-1C5B8DF7F894}" type="slidenum">
              <a:rPr lang="en-GB"/>
              <a:pPr>
                <a:defRPr/>
              </a:pPr>
              <a:t>‹#›</a:t>
            </a:fld>
            <a:endParaRPr lang="en-GB" dirty="0"/>
          </a:p>
        </p:txBody>
      </p:sp>
    </p:spTree>
    <p:extLst>
      <p:ext uri="{BB962C8B-B14F-4D97-AF65-F5344CB8AC3E}">
        <p14:creationId xmlns:p14="http://schemas.microsoft.com/office/powerpoint/2010/main" val="359982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3"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4" name="Rectangle 6"/>
          <p:cNvSpPr>
            <a:spLocks noGrp="1" noChangeArrowheads="1"/>
          </p:cNvSpPr>
          <p:nvPr>
            <p:ph type="sldNum" sz="quarter" idx="12"/>
          </p:nvPr>
        </p:nvSpPr>
        <p:spPr/>
        <p:txBody>
          <a:bodyPr/>
          <a:lstStyle>
            <a:lvl1pPr>
              <a:defRPr smtClean="0">
                <a:solidFill>
                  <a:srgbClr val="133176"/>
                </a:solidFill>
              </a:defRPr>
            </a:lvl1pPr>
          </a:lstStyle>
          <a:p>
            <a:pPr>
              <a:defRPr/>
            </a:pPr>
            <a:fld id="{E61EAB17-2512-46E7-AA88-D53CCF2DCA92}" type="slidenum">
              <a:rPr lang="en-GB"/>
              <a:pPr>
                <a:defRPr/>
              </a:pPr>
              <a:t>‹#›</a:t>
            </a:fld>
            <a:endParaRPr lang="en-GB" dirty="0"/>
          </a:p>
        </p:txBody>
      </p:sp>
    </p:spTree>
    <p:extLst>
      <p:ext uri="{BB962C8B-B14F-4D97-AF65-F5344CB8AC3E}">
        <p14:creationId xmlns:p14="http://schemas.microsoft.com/office/powerpoint/2010/main" val="572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B1195FAD-6DC1-4042-9A95-4AEBA220113E}" type="slidenum">
              <a:rPr lang="en-GB"/>
              <a:pPr>
                <a:defRPr/>
              </a:pPr>
              <a:t>‹#›</a:t>
            </a:fld>
            <a:endParaRPr lang="en-GB" dirty="0"/>
          </a:p>
        </p:txBody>
      </p:sp>
    </p:spTree>
    <p:extLst>
      <p:ext uri="{BB962C8B-B14F-4D97-AF65-F5344CB8AC3E}">
        <p14:creationId xmlns:p14="http://schemas.microsoft.com/office/powerpoint/2010/main" val="114983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dirty="0">
                <a:solidFill>
                  <a:srgbClr val="133176"/>
                </a:solidFill>
              </a:defRPr>
            </a:lvl1pPr>
          </a:lstStyle>
          <a:p>
            <a:pPr>
              <a:defRPr/>
            </a:pPr>
            <a:r>
              <a:rPr lang="en-GB"/>
              <a:t> NAWG 17-18 November - Item 16</a:t>
            </a:r>
            <a:endParaRPr/>
          </a:p>
        </p:txBody>
      </p:sp>
      <p:sp>
        <p:nvSpPr>
          <p:cNvPr id="7" name="Rectangle 6"/>
          <p:cNvSpPr>
            <a:spLocks noGrp="1" noChangeArrowheads="1"/>
          </p:cNvSpPr>
          <p:nvPr>
            <p:ph type="sldNum" sz="quarter" idx="12"/>
          </p:nvPr>
        </p:nvSpPr>
        <p:spPr/>
        <p:txBody>
          <a:bodyPr/>
          <a:lstStyle>
            <a:lvl1pPr>
              <a:defRPr smtClean="0">
                <a:solidFill>
                  <a:srgbClr val="133176"/>
                </a:solidFill>
              </a:defRPr>
            </a:lvl1pPr>
          </a:lstStyle>
          <a:p>
            <a:pPr>
              <a:defRPr/>
            </a:pPr>
            <a:fld id="{ACB16CAC-B683-4EF4-B241-D5A81D8F68CA}" type="slidenum">
              <a:rPr lang="en-GB"/>
              <a:pPr>
                <a:defRPr/>
              </a:pPr>
              <a:t>‹#›</a:t>
            </a:fld>
            <a:endParaRPr lang="en-GB" dirty="0"/>
          </a:p>
        </p:txBody>
      </p:sp>
    </p:spTree>
    <p:extLst>
      <p:ext uri="{BB962C8B-B14F-4D97-AF65-F5344CB8AC3E}">
        <p14:creationId xmlns:p14="http://schemas.microsoft.com/office/powerpoint/2010/main" val="404738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rgbClr val="133176"/>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rgbClr val="133176"/>
                </a:solidFill>
                <a:latin typeface="+mj-lt"/>
                <a:ea typeface="+mn-ea"/>
                <a:cs typeface="+mn-cs"/>
              </a:defRPr>
            </a:lvl1pPr>
          </a:lstStyle>
          <a:p>
            <a:pPr>
              <a:defRPr/>
            </a:pPr>
            <a:r>
              <a:rPr lang="en-GB"/>
              <a:t> NAWG 17-18 November - Item 16</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rgbClr val="133176"/>
                </a:solidFill>
                <a:latin typeface="Arial" charset="0"/>
                <a:cs typeface="+mn-cs"/>
              </a:defRPr>
            </a:lvl1pPr>
          </a:lstStyle>
          <a:p>
            <a:pPr>
              <a:defRPr/>
            </a:pPr>
            <a:fld id="{E2F313E5-6C32-4CCC-A291-B01EDBC05B5D}"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916832"/>
            <a:ext cx="6696744" cy="2232248"/>
          </a:xfrm>
        </p:spPr>
        <p:txBody>
          <a:bodyPr/>
          <a:lstStyle/>
          <a:p>
            <a:pPr algn="ctr"/>
            <a:r>
              <a:rPr lang="en-GB" sz="3200" dirty="0"/>
              <a:t>OECD/Eurostat Task Force on Land and other non-financial assets - IPP</a:t>
            </a:r>
            <a:endParaRPr lang="en-GB" sz="2800" i="1" dirty="0"/>
          </a:p>
        </p:txBody>
      </p:sp>
      <p:sp>
        <p:nvSpPr>
          <p:cNvPr id="3" name="Content Placeholder 2"/>
          <p:cNvSpPr>
            <a:spLocks noGrp="1"/>
          </p:cNvSpPr>
          <p:nvPr>
            <p:ph idx="1"/>
          </p:nvPr>
        </p:nvSpPr>
        <p:spPr>
          <a:xfrm>
            <a:off x="179512" y="4797152"/>
            <a:ext cx="4968552" cy="1872208"/>
          </a:xfrm>
        </p:spPr>
        <p:txBody>
          <a:bodyPr/>
          <a:lstStyle/>
          <a:p>
            <a:endParaRPr lang="de-DE" sz="2000" dirty="0"/>
          </a:p>
          <a:p>
            <a:r>
              <a:rPr lang="de-DE" sz="1400" dirty="0"/>
              <a:t>Advisory Expert Group</a:t>
            </a:r>
          </a:p>
          <a:p>
            <a:r>
              <a:rPr lang="en-GB" sz="1400" dirty="0"/>
              <a:t>Luxembourg, 27-29 November 2018</a:t>
            </a:r>
          </a:p>
          <a:p>
            <a:r>
              <a:rPr lang="en-GB" sz="1400" dirty="0"/>
              <a:t>Item 2a</a:t>
            </a:r>
          </a:p>
        </p:txBody>
      </p:sp>
    </p:spTree>
    <p:extLst>
      <p:ext uri="{BB962C8B-B14F-4D97-AF65-F5344CB8AC3E}">
        <p14:creationId xmlns:p14="http://schemas.microsoft.com/office/powerpoint/2010/main" val="180999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Economic ownership of IPPs – other issues</a:t>
            </a:r>
          </a:p>
        </p:txBody>
      </p:sp>
      <p:sp>
        <p:nvSpPr>
          <p:cNvPr id="3" name="Content Placeholder 2"/>
          <p:cNvSpPr>
            <a:spLocks noGrp="1"/>
          </p:cNvSpPr>
          <p:nvPr>
            <p:ph idx="1"/>
          </p:nvPr>
        </p:nvSpPr>
        <p:spPr/>
        <p:txBody>
          <a:bodyPr/>
          <a:lstStyle/>
          <a:p>
            <a:r>
              <a:rPr lang="en-GB" dirty="0"/>
              <a:t>SPE cases</a:t>
            </a:r>
          </a:p>
          <a:p>
            <a:endParaRPr lang="en-GB" dirty="0"/>
          </a:p>
          <a:p>
            <a:r>
              <a:rPr lang="en-GB" dirty="0"/>
              <a:t>R&amp;D surveys - breakdown of funding flows</a:t>
            </a:r>
          </a:p>
          <a:p>
            <a:pPr lvl="1"/>
            <a:r>
              <a:rPr lang="en-GB" dirty="0"/>
              <a:t>government exchange/transfer; </a:t>
            </a:r>
          </a:p>
          <a:p>
            <a:pPr lvl="1"/>
            <a:r>
              <a:rPr lang="en-GB" dirty="0"/>
              <a:t>Corporate affiliates/non-affiliates)</a:t>
            </a:r>
          </a:p>
        </p:txBody>
      </p:sp>
      <p:sp>
        <p:nvSpPr>
          <p:cNvPr id="4" name="Footer Placeholder 3"/>
          <p:cNvSpPr>
            <a:spLocks noGrp="1"/>
          </p:cNvSpPr>
          <p:nvPr>
            <p:ph type="ftr" sz="quarter" idx="11"/>
          </p:nvPr>
        </p:nvSpPr>
        <p:spPr>
          <a:xfrm>
            <a:off x="3124200" y="6237288"/>
            <a:ext cx="3103984" cy="484187"/>
          </a:xfrm>
        </p:spPr>
        <p:txBody>
          <a:bodyPr/>
          <a:lstStyle/>
          <a:p>
            <a:pPr>
              <a:defRPr/>
            </a:pPr>
            <a:r>
              <a:rPr lang="en-GB" dirty="0"/>
              <a:t> </a:t>
            </a:r>
          </a:p>
        </p:txBody>
      </p:sp>
    </p:spTree>
    <p:extLst>
      <p:ext uri="{BB962C8B-B14F-4D97-AF65-F5344CB8AC3E}">
        <p14:creationId xmlns:p14="http://schemas.microsoft.com/office/powerpoint/2010/main" val="241765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Follow-up</a:t>
            </a:r>
          </a:p>
        </p:txBody>
      </p:sp>
      <p:sp>
        <p:nvSpPr>
          <p:cNvPr id="3" name="Content Placeholder 2"/>
          <p:cNvSpPr>
            <a:spLocks noGrp="1"/>
          </p:cNvSpPr>
          <p:nvPr>
            <p:ph idx="1"/>
          </p:nvPr>
        </p:nvSpPr>
        <p:spPr/>
        <p:txBody>
          <a:bodyPr/>
          <a:lstStyle/>
          <a:p>
            <a:r>
              <a:rPr lang="en-GB" dirty="0"/>
              <a:t>Draft report being completed TF member comments</a:t>
            </a:r>
          </a:p>
          <a:p>
            <a:r>
              <a:rPr lang="en-GB" dirty="0"/>
              <a:t>Recommendations to be presented at EU Directors of Macroeconomic Statistics</a:t>
            </a:r>
          </a:p>
          <a:p>
            <a:endParaRPr lang="en-GB" dirty="0"/>
          </a:p>
          <a:p>
            <a:r>
              <a:rPr lang="en-GB" dirty="0"/>
              <a:t>Report contains chapter on further issues to be explored, notably:</a:t>
            </a:r>
          </a:p>
          <a:p>
            <a:pPr lvl="1"/>
            <a:r>
              <a:rPr lang="en-GB" dirty="0"/>
              <a:t>Economic ownership of IPPs</a:t>
            </a:r>
          </a:p>
          <a:p>
            <a:pPr lvl="1"/>
            <a:r>
              <a:rPr lang="en-GB" dirty="0"/>
              <a:t>'Other IPPs' / marketing assets</a:t>
            </a:r>
          </a:p>
          <a:p>
            <a:pPr lvl="1"/>
            <a:r>
              <a:rPr lang="en-GB" dirty="0"/>
              <a:t>Best practices on data collection</a:t>
            </a:r>
          </a:p>
        </p:txBody>
      </p:sp>
      <p:sp>
        <p:nvSpPr>
          <p:cNvPr id="4" name="Footer Placeholder 3"/>
          <p:cNvSpPr>
            <a:spLocks noGrp="1"/>
          </p:cNvSpPr>
          <p:nvPr>
            <p:ph type="ftr" sz="quarter" idx="11"/>
          </p:nvPr>
        </p:nvSpPr>
        <p:spPr>
          <a:xfrm>
            <a:off x="3124200" y="6237288"/>
            <a:ext cx="3464024" cy="484187"/>
          </a:xfrm>
        </p:spPr>
        <p:txBody>
          <a:bodyPr/>
          <a:lstStyle/>
          <a:p>
            <a:pPr>
              <a:defRPr/>
            </a:pPr>
            <a:r>
              <a:rPr lang="en-GB" dirty="0"/>
              <a:t> </a:t>
            </a:r>
          </a:p>
          <a:p>
            <a:pPr>
              <a:defRPr/>
            </a:pPr>
            <a:r>
              <a:rPr lang="en-GB" dirty="0"/>
              <a:t> </a:t>
            </a:r>
          </a:p>
        </p:txBody>
      </p:sp>
    </p:spTree>
    <p:extLst>
      <p:ext uri="{BB962C8B-B14F-4D97-AF65-F5344CB8AC3E}">
        <p14:creationId xmlns:p14="http://schemas.microsoft.com/office/powerpoint/2010/main" val="207523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941568" cy="936625"/>
          </a:xfrm>
        </p:spPr>
        <p:txBody>
          <a:bodyPr/>
          <a:lstStyle/>
          <a:p>
            <a:pPr marL="0" lvl="2" indent="0" eaLnBrk="1" hangingPunct="1">
              <a:lnSpc>
                <a:spcPct val="90000"/>
              </a:lnSpc>
              <a:defRPr/>
            </a:pPr>
            <a:r>
              <a:rPr lang="en-GB" sz="2800" dirty="0"/>
              <a:t>Task Force on Land and other non-financial assets</a:t>
            </a:r>
          </a:p>
        </p:txBody>
      </p:sp>
      <p:sp>
        <p:nvSpPr>
          <p:cNvPr id="3" name="Content Placeholder 2"/>
          <p:cNvSpPr>
            <a:spLocks noGrp="1"/>
          </p:cNvSpPr>
          <p:nvPr>
            <p:ph idx="1"/>
          </p:nvPr>
        </p:nvSpPr>
        <p:spPr>
          <a:xfrm>
            <a:off x="755576" y="2636912"/>
            <a:ext cx="7931224" cy="2664296"/>
          </a:xfrm>
        </p:spPr>
        <p:txBody>
          <a:bodyPr/>
          <a:lstStyle/>
          <a:p>
            <a:pPr marL="0" indent="0" eaLnBrk="1" hangingPunct="1">
              <a:lnSpc>
                <a:spcPct val="90000"/>
              </a:lnSpc>
              <a:spcBef>
                <a:spcPts val="1200"/>
              </a:spcBef>
              <a:buNone/>
              <a:defRPr/>
            </a:pPr>
            <a:r>
              <a:rPr lang="en-GB" sz="2200" dirty="0"/>
              <a:t>Co-chaired Eurostat/OECD</a:t>
            </a:r>
          </a:p>
          <a:p>
            <a:pPr marL="0" indent="0" eaLnBrk="1" hangingPunct="1">
              <a:lnSpc>
                <a:spcPct val="90000"/>
              </a:lnSpc>
              <a:spcBef>
                <a:spcPts val="1200"/>
              </a:spcBef>
              <a:buNone/>
              <a:defRPr/>
            </a:pPr>
            <a:endParaRPr lang="en-GB" sz="2200" dirty="0"/>
          </a:p>
          <a:p>
            <a:pPr marL="0" indent="0" eaLnBrk="1" hangingPunct="1">
              <a:lnSpc>
                <a:spcPct val="90000"/>
              </a:lnSpc>
              <a:spcBef>
                <a:spcPts val="1200"/>
              </a:spcBef>
              <a:buNone/>
              <a:defRPr/>
            </a:pPr>
            <a:r>
              <a:rPr lang="en-GB" sz="2200" dirty="0"/>
              <a:t>Three stages of the Task Force:</a:t>
            </a:r>
          </a:p>
          <a:p>
            <a:pPr marL="857250" lvl="1" indent="-411163">
              <a:lnSpc>
                <a:spcPct val="90000"/>
              </a:lnSpc>
              <a:spcBef>
                <a:spcPts val="1200"/>
              </a:spcBef>
              <a:buFont typeface="Wingdings" panose="05000000000000000000" pitchFamily="2" charset="2"/>
              <a:buChar char="ü"/>
              <a:defRPr/>
            </a:pPr>
            <a:r>
              <a:rPr lang="en-GB" sz="1800" dirty="0"/>
              <a:t>Land</a:t>
            </a:r>
          </a:p>
          <a:p>
            <a:pPr marL="857250" lvl="1" indent="-411163">
              <a:lnSpc>
                <a:spcPct val="90000"/>
              </a:lnSpc>
              <a:spcBef>
                <a:spcPts val="1200"/>
              </a:spcBef>
              <a:buFont typeface="Wingdings" panose="05000000000000000000" pitchFamily="2" charset="2"/>
              <a:buChar char="ü"/>
              <a:defRPr/>
            </a:pPr>
            <a:r>
              <a:rPr lang="en-GB" sz="1800" dirty="0"/>
              <a:t>Inventories</a:t>
            </a:r>
          </a:p>
          <a:p>
            <a:pPr marL="857250" lvl="1" indent="-411163">
              <a:lnSpc>
                <a:spcPct val="90000"/>
              </a:lnSpc>
              <a:spcBef>
                <a:spcPts val="1200"/>
              </a:spcBef>
              <a:buFont typeface="Wingdings" panose="05000000000000000000" pitchFamily="2" charset="2"/>
              <a:buChar char="ü"/>
              <a:defRPr/>
            </a:pPr>
            <a:r>
              <a:rPr lang="en-GB" sz="2200" dirty="0">
                <a:solidFill>
                  <a:srgbClr val="FF0000"/>
                </a:solidFill>
              </a:rPr>
              <a:t>Intellectual property products</a:t>
            </a:r>
          </a:p>
        </p:txBody>
      </p:sp>
      <p:sp>
        <p:nvSpPr>
          <p:cNvPr id="5" name="Footer Placeholder 4"/>
          <p:cNvSpPr>
            <a:spLocks noGrp="1"/>
          </p:cNvSpPr>
          <p:nvPr>
            <p:ph type="ftr" sz="quarter" idx="11"/>
          </p:nvPr>
        </p:nvSpPr>
        <p:spPr>
          <a:xfrm>
            <a:off x="3124200" y="6237288"/>
            <a:ext cx="3320008" cy="484187"/>
          </a:xfrm>
        </p:spPr>
        <p:txBody>
          <a:bodyPr/>
          <a:lstStyle/>
          <a:p>
            <a:pPr>
              <a:defRPr/>
            </a:pPr>
            <a:r>
              <a:rPr lang="en-GB" dirty="0"/>
              <a:t> </a:t>
            </a:r>
          </a:p>
        </p:txBody>
      </p:sp>
    </p:spTree>
    <p:extLst>
      <p:ext uri="{BB962C8B-B14F-4D97-AF65-F5344CB8AC3E}">
        <p14:creationId xmlns:p14="http://schemas.microsoft.com/office/powerpoint/2010/main" val="354971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556792"/>
            <a:ext cx="7941568" cy="936625"/>
          </a:xfrm>
        </p:spPr>
        <p:txBody>
          <a:bodyPr/>
          <a:lstStyle/>
          <a:p>
            <a:pPr marL="533400" lvl="2" indent="-533400" eaLnBrk="1" hangingPunct="1">
              <a:lnSpc>
                <a:spcPct val="90000"/>
              </a:lnSpc>
              <a:defRPr/>
            </a:pPr>
            <a:r>
              <a:rPr lang="en-GB" sz="2800" dirty="0"/>
              <a:t>TOR - intellectual property products</a:t>
            </a:r>
          </a:p>
        </p:txBody>
      </p:sp>
      <p:sp>
        <p:nvSpPr>
          <p:cNvPr id="3" name="Content Placeholder 2"/>
          <p:cNvSpPr>
            <a:spLocks noGrp="1"/>
          </p:cNvSpPr>
          <p:nvPr>
            <p:ph idx="1"/>
          </p:nvPr>
        </p:nvSpPr>
        <p:spPr>
          <a:xfrm>
            <a:off x="755576" y="2852936"/>
            <a:ext cx="7931224" cy="2736304"/>
          </a:xfrm>
        </p:spPr>
        <p:txBody>
          <a:bodyPr/>
          <a:lstStyle/>
          <a:p>
            <a:pPr>
              <a:lnSpc>
                <a:spcPct val="90000"/>
              </a:lnSpc>
              <a:spcBef>
                <a:spcPts val="1200"/>
              </a:spcBef>
              <a:defRPr/>
            </a:pPr>
            <a:r>
              <a:rPr lang="en-GB" sz="2200" dirty="0"/>
              <a:t>Final TOR was approved by NAWG/DMES in 2017</a:t>
            </a:r>
          </a:p>
          <a:p>
            <a:pPr>
              <a:lnSpc>
                <a:spcPct val="90000"/>
              </a:lnSpc>
              <a:spcBef>
                <a:spcPts val="1200"/>
              </a:spcBef>
              <a:defRPr/>
            </a:pPr>
            <a:r>
              <a:rPr lang="en-GB" sz="2200" dirty="0"/>
              <a:t>Participants: AT, BE, CZ, DE, DK, FR, HU, IE, IT, LT, LU, NL, NO, PL, SI, SE, UK, CAN, KOR, MEX, USA, ECB</a:t>
            </a:r>
          </a:p>
          <a:p>
            <a:pPr>
              <a:lnSpc>
                <a:spcPct val="90000"/>
              </a:lnSpc>
              <a:spcBef>
                <a:spcPts val="1200"/>
              </a:spcBef>
              <a:defRPr/>
            </a:pPr>
            <a:r>
              <a:rPr lang="en-GB" sz="2200" dirty="0"/>
              <a:t>Three meetings </a:t>
            </a:r>
          </a:p>
          <a:p>
            <a:pPr lvl="1">
              <a:lnSpc>
                <a:spcPct val="90000"/>
              </a:lnSpc>
              <a:spcBef>
                <a:spcPts val="1200"/>
              </a:spcBef>
              <a:defRPr/>
            </a:pPr>
            <a:r>
              <a:rPr lang="en-GB" sz="1800" dirty="0"/>
              <a:t>19-20 June 2017, Paris</a:t>
            </a:r>
          </a:p>
          <a:p>
            <a:pPr lvl="1">
              <a:lnSpc>
                <a:spcPct val="90000"/>
              </a:lnSpc>
              <a:spcBef>
                <a:spcPts val="1200"/>
              </a:spcBef>
              <a:defRPr/>
            </a:pPr>
            <a:r>
              <a:rPr lang="en-GB" sz="1800" dirty="0"/>
              <a:t>12-13 February 2018, London</a:t>
            </a:r>
          </a:p>
          <a:p>
            <a:pPr lvl="1">
              <a:lnSpc>
                <a:spcPct val="90000"/>
              </a:lnSpc>
              <a:spcBef>
                <a:spcPts val="1200"/>
              </a:spcBef>
              <a:defRPr/>
            </a:pPr>
            <a:r>
              <a:rPr lang="en-GB" sz="1800" dirty="0"/>
              <a:t>10-11 September 2018, Luxembourg</a:t>
            </a:r>
          </a:p>
          <a:p>
            <a:pPr lvl="1">
              <a:lnSpc>
                <a:spcPct val="90000"/>
              </a:lnSpc>
              <a:spcBef>
                <a:spcPts val="1200"/>
              </a:spcBef>
              <a:defRPr/>
            </a:pPr>
            <a:endParaRPr lang="en-GB" sz="1800" dirty="0"/>
          </a:p>
          <a:p>
            <a:pPr>
              <a:lnSpc>
                <a:spcPct val="90000"/>
              </a:lnSpc>
              <a:spcBef>
                <a:spcPts val="1200"/>
              </a:spcBef>
              <a:defRPr/>
            </a:pPr>
            <a:endParaRPr lang="en-GB" sz="2200" dirty="0"/>
          </a:p>
          <a:p>
            <a:pPr>
              <a:lnSpc>
                <a:spcPct val="90000"/>
              </a:lnSpc>
              <a:spcBef>
                <a:spcPts val="1200"/>
              </a:spcBef>
              <a:defRPr/>
            </a:pPr>
            <a:endParaRPr lang="en-GB" sz="2200" dirty="0"/>
          </a:p>
        </p:txBody>
      </p:sp>
      <p:sp>
        <p:nvSpPr>
          <p:cNvPr id="5" name="Footer Placeholder 4"/>
          <p:cNvSpPr>
            <a:spLocks noGrp="1"/>
          </p:cNvSpPr>
          <p:nvPr>
            <p:ph type="ftr" sz="quarter" idx="11"/>
          </p:nvPr>
        </p:nvSpPr>
        <p:spPr>
          <a:xfrm>
            <a:off x="3124200" y="6237288"/>
            <a:ext cx="3320008" cy="484187"/>
          </a:xfrm>
        </p:spPr>
        <p:txBody>
          <a:bodyPr/>
          <a:lstStyle/>
          <a:p>
            <a:pPr>
              <a:defRPr/>
            </a:pPr>
            <a:r>
              <a:rPr lang="en-GB" dirty="0"/>
              <a:t> </a:t>
            </a:r>
          </a:p>
        </p:txBody>
      </p:sp>
    </p:spTree>
    <p:extLst>
      <p:ext uri="{BB962C8B-B14F-4D97-AF65-F5344CB8AC3E}">
        <p14:creationId xmlns:p14="http://schemas.microsoft.com/office/powerpoint/2010/main" val="261988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33400" indent="-533400">
              <a:tabLst>
                <a:tab pos="533400" algn="l"/>
              </a:tabLst>
            </a:pPr>
            <a:r>
              <a:rPr lang="en-GB" sz="2800" dirty="0"/>
              <a:t>TOR (continued)</a:t>
            </a:r>
          </a:p>
        </p:txBody>
      </p:sp>
      <p:sp>
        <p:nvSpPr>
          <p:cNvPr id="3" name="Content Placeholder 2"/>
          <p:cNvSpPr>
            <a:spLocks noGrp="1"/>
          </p:cNvSpPr>
          <p:nvPr>
            <p:ph idx="1"/>
          </p:nvPr>
        </p:nvSpPr>
        <p:spPr>
          <a:xfrm>
            <a:off x="467544" y="2420888"/>
            <a:ext cx="8229600" cy="4137844"/>
          </a:xfrm>
        </p:spPr>
        <p:txBody>
          <a:bodyPr/>
          <a:lstStyle/>
          <a:p>
            <a:r>
              <a:rPr lang="en-GB" sz="2200" dirty="0"/>
              <a:t>Subjects covered:</a:t>
            </a:r>
          </a:p>
          <a:p>
            <a:pPr lvl="1"/>
            <a:r>
              <a:rPr lang="en-GB" sz="1800" dirty="0"/>
              <a:t>AN.1171 Research and development</a:t>
            </a:r>
          </a:p>
          <a:p>
            <a:pPr lvl="1"/>
            <a:r>
              <a:rPr lang="en-GB" sz="1800" dirty="0"/>
              <a:t>AN.1172 Software and databases</a:t>
            </a:r>
          </a:p>
          <a:p>
            <a:pPr lvl="1"/>
            <a:r>
              <a:rPr lang="en-GB" sz="1800" dirty="0"/>
              <a:t>AN.1179 Other intellectual property products</a:t>
            </a:r>
          </a:p>
          <a:p>
            <a:pPr lvl="1"/>
            <a:r>
              <a:rPr lang="en-GB" sz="1800" dirty="0"/>
              <a:t>Location of economic ownership</a:t>
            </a:r>
          </a:p>
          <a:p>
            <a:endParaRPr lang="en-GB" sz="2200" dirty="0"/>
          </a:p>
          <a:p>
            <a:r>
              <a:rPr lang="en-GB" sz="2200" dirty="0"/>
              <a:t>Improve or update existing guidance where needed (e.g. TF reports on software, OECD Handbook on deriving capital measures of IPP)</a:t>
            </a:r>
          </a:p>
          <a:p>
            <a:endParaRPr lang="en-GB" sz="2200" dirty="0"/>
          </a:p>
          <a:p>
            <a:r>
              <a:rPr lang="en-GB" sz="2200" dirty="0">
                <a:solidFill>
                  <a:srgbClr val="FF0000"/>
                </a:solidFill>
              </a:rPr>
              <a:t>Current stage of work: Draft report being completed with TF member  comments</a:t>
            </a:r>
          </a:p>
          <a:p>
            <a:pPr lvl="1"/>
            <a:endParaRPr lang="en-GB" dirty="0"/>
          </a:p>
        </p:txBody>
      </p:sp>
      <p:sp>
        <p:nvSpPr>
          <p:cNvPr id="4" name="Footer Placeholder 3"/>
          <p:cNvSpPr>
            <a:spLocks noGrp="1"/>
          </p:cNvSpPr>
          <p:nvPr>
            <p:ph type="ftr" sz="quarter" idx="11"/>
          </p:nvPr>
        </p:nvSpPr>
        <p:spPr>
          <a:xfrm>
            <a:off x="3124200" y="6237288"/>
            <a:ext cx="3248000" cy="484187"/>
          </a:xfrm>
        </p:spPr>
        <p:txBody>
          <a:bodyPr/>
          <a:lstStyle/>
          <a:p>
            <a:pPr>
              <a:defRPr/>
            </a:pPr>
            <a:endParaRPr lang="en-GB" dirty="0"/>
          </a:p>
          <a:p>
            <a:pPr>
              <a:defRPr/>
            </a:pPr>
            <a:r>
              <a:rPr lang="en-GB" dirty="0"/>
              <a:t> </a:t>
            </a:r>
          </a:p>
        </p:txBody>
      </p:sp>
    </p:spTree>
    <p:extLst>
      <p:ext uri="{BB962C8B-B14F-4D97-AF65-F5344CB8AC3E}">
        <p14:creationId xmlns:p14="http://schemas.microsoft.com/office/powerpoint/2010/main" val="25248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Economic ownership of IPPs - options</a:t>
            </a:r>
          </a:p>
        </p:txBody>
      </p:sp>
      <p:sp>
        <p:nvSpPr>
          <p:cNvPr id="3" name="Content Placeholder 2"/>
          <p:cNvSpPr>
            <a:spLocks noGrp="1"/>
          </p:cNvSpPr>
          <p:nvPr>
            <p:ph idx="1"/>
          </p:nvPr>
        </p:nvSpPr>
        <p:spPr/>
        <p:txBody>
          <a:bodyPr/>
          <a:lstStyle/>
          <a:p>
            <a:r>
              <a:rPr lang="en-GB" sz="2000" dirty="0"/>
              <a:t>Review of current guidance</a:t>
            </a:r>
          </a:p>
          <a:p>
            <a:r>
              <a:rPr lang="en-GB" sz="2000" dirty="0">
                <a:solidFill>
                  <a:srgbClr val="FF0000"/>
                </a:solidFill>
              </a:rPr>
              <a:t>Four options </a:t>
            </a:r>
            <a:r>
              <a:rPr lang="en-GB" sz="2000" dirty="0"/>
              <a:t>considered:</a:t>
            </a:r>
          </a:p>
          <a:p>
            <a:pPr marL="0" indent="0">
              <a:buNone/>
            </a:pPr>
            <a:endParaRPr lang="en-GB" sz="2000" dirty="0"/>
          </a:p>
          <a:p>
            <a:pPr marL="457200" indent="-457200">
              <a:buAutoNum type="arabicPeriod"/>
            </a:pPr>
            <a:r>
              <a:rPr lang="en-GB" sz="2000" dirty="0"/>
              <a:t>With unit(s) that produced the IPP</a:t>
            </a:r>
          </a:p>
          <a:p>
            <a:pPr marL="457200" indent="-457200">
              <a:buAutoNum type="arabicPeriod"/>
            </a:pPr>
            <a:r>
              <a:rPr lang="en-GB" sz="2000" dirty="0"/>
              <a:t>UNECE handbook approach (legal owner as default)</a:t>
            </a:r>
          </a:p>
          <a:p>
            <a:pPr marL="457200" indent="-457200">
              <a:buAutoNum type="arabicPeriod"/>
            </a:pPr>
            <a:r>
              <a:rPr lang="en-GB" sz="2000" dirty="0"/>
              <a:t>Head office of an MNE group</a:t>
            </a:r>
          </a:p>
          <a:p>
            <a:pPr marL="457200" indent="-457200">
              <a:buAutoNum type="arabicPeriod"/>
            </a:pPr>
            <a:r>
              <a:rPr lang="en-GB" sz="2000" dirty="0"/>
              <a:t>With unit(s) that uses the IPP</a:t>
            </a:r>
          </a:p>
          <a:p>
            <a:pPr marL="457200" indent="-457200">
              <a:buAutoNum type="arabicPeriod"/>
            </a:pPr>
            <a:endParaRPr lang="en-GB" dirty="0"/>
          </a:p>
          <a:p>
            <a:pPr marL="457200" indent="-457200">
              <a:buNone/>
            </a:pPr>
            <a:r>
              <a:rPr lang="en-GB" sz="2000" dirty="0"/>
              <a:t>Note: possible different treatment of affiliate and </a:t>
            </a:r>
            <a:r>
              <a:rPr lang="en-GB" sz="2000"/>
              <a:t>non-affiliate relations</a:t>
            </a:r>
            <a:endParaRPr lang="en-GB" sz="2000" dirty="0"/>
          </a:p>
        </p:txBody>
      </p:sp>
      <p:sp>
        <p:nvSpPr>
          <p:cNvPr id="4" name="Footer Placeholder 3"/>
          <p:cNvSpPr>
            <a:spLocks noGrp="1"/>
          </p:cNvSpPr>
          <p:nvPr>
            <p:ph type="ftr" sz="quarter" idx="11"/>
          </p:nvPr>
        </p:nvSpPr>
        <p:spPr>
          <a:xfrm>
            <a:off x="3124200" y="6237288"/>
            <a:ext cx="3680048" cy="484187"/>
          </a:xfrm>
        </p:spPr>
        <p:txBody>
          <a:bodyPr/>
          <a:lstStyle/>
          <a:p>
            <a:pPr>
              <a:defRPr/>
            </a:pPr>
            <a:r>
              <a:rPr lang="en-GB" dirty="0"/>
              <a:t> </a:t>
            </a:r>
          </a:p>
          <a:p>
            <a:pPr>
              <a:defRPr/>
            </a:pPr>
            <a:r>
              <a:rPr lang="en-GB" dirty="0"/>
              <a:t> </a:t>
            </a:r>
          </a:p>
        </p:txBody>
      </p:sp>
    </p:spTree>
    <p:extLst>
      <p:ext uri="{BB962C8B-B14F-4D97-AF65-F5344CB8AC3E}">
        <p14:creationId xmlns:p14="http://schemas.microsoft.com/office/powerpoint/2010/main" val="2193906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Option 1 – with producer</a:t>
            </a:r>
          </a:p>
        </p:txBody>
      </p:sp>
      <p:sp>
        <p:nvSpPr>
          <p:cNvPr id="3" name="Content Placeholder 2"/>
          <p:cNvSpPr>
            <a:spLocks noGrp="1"/>
          </p:cNvSpPr>
          <p:nvPr>
            <p:ph idx="1"/>
          </p:nvPr>
        </p:nvSpPr>
        <p:spPr/>
        <p:txBody>
          <a:bodyPr/>
          <a:lstStyle/>
          <a:p>
            <a:r>
              <a:rPr lang="en-GB" sz="2000" dirty="0"/>
              <a:t>No recognition that there can be sales or purchases of R&amp;D or software services between two institutional units. This in turn means that there should be no exports or imports of these types of services.</a:t>
            </a:r>
          </a:p>
          <a:p>
            <a:r>
              <a:rPr lang="en-GB" sz="2000" dirty="0"/>
              <a:t>Different rules depending on whether the units are affiliated or not?</a:t>
            </a:r>
          </a:p>
          <a:p>
            <a:pPr lvl="1"/>
            <a:r>
              <a:rPr lang="en-GB" sz="1800" dirty="0"/>
              <a:t>only unaffiliated exports and imports of R&amp;D and software services should be recorded?</a:t>
            </a:r>
          </a:p>
          <a:p>
            <a:r>
              <a:rPr lang="en-GB" sz="2000" dirty="0"/>
              <a:t>Decision to continue to record it as the economic owner will require imputing revenue streams, and subsequent outward investment flows</a:t>
            </a:r>
          </a:p>
          <a:p>
            <a:endParaRPr lang="it-IT" dirty="0"/>
          </a:p>
        </p:txBody>
      </p:sp>
      <p:sp>
        <p:nvSpPr>
          <p:cNvPr id="4" name="Footer Placeholder 3"/>
          <p:cNvSpPr>
            <a:spLocks noGrp="1"/>
          </p:cNvSpPr>
          <p:nvPr>
            <p:ph type="ftr" sz="quarter" idx="11"/>
          </p:nvPr>
        </p:nvSpPr>
        <p:spPr/>
        <p:txBody>
          <a:bodyPr/>
          <a:lstStyle/>
          <a:p>
            <a:pPr>
              <a:defRPr/>
            </a:pPr>
            <a:r>
              <a:rPr lang="en-GB"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Option 2 – UNECE decision tree </a:t>
            </a:r>
          </a:p>
        </p:txBody>
      </p:sp>
      <p:sp>
        <p:nvSpPr>
          <p:cNvPr id="3" name="Content Placeholder 2"/>
          <p:cNvSpPr>
            <a:spLocks noGrp="1"/>
          </p:cNvSpPr>
          <p:nvPr>
            <p:ph idx="1"/>
          </p:nvPr>
        </p:nvSpPr>
        <p:spPr/>
        <p:txBody>
          <a:bodyPr/>
          <a:lstStyle/>
          <a:p>
            <a:r>
              <a:rPr lang="en-GB" sz="1800" dirty="0"/>
              <a:t>Records a change in economic ownership when a financial transaction between two institutional units occurs.</a:t>
            </a:r>
          </a:p>
          <a:p>
            <a:r>
              <a:rPr lang="en-GB" sz="1800" dirty="0"/>
              <a:t>Stays close to business accounting, and therefore with regard to information that can be obtained from data sources.</a:t>
            </a:r>
          </a:p>
          <a:p>
            <a:r>
              <a:rPr lang="en-GB" sz="1800" dirty="0"/>
              <a:t>Can be disconnected from economic reality, for example when IPPs are legally owned by a Special Purpose Entity (SPE).</a:t>
            </a:r>
          </a:p>
          <a:p>
            <a:r>
              <a:rPr lang="en-GB" sz="1800" dirty="0"/>
              <a:t>Between unaffiliated units, will usually accurately reflect change in economic ownership.</a:t>
            </a:r>
          </a:p>
          <a:p>
            <a:r>
              <a:rPr lang="en-GB" sz="1800" dirty="0"/>
              <a:t>For affiliated units, this approach would imply that economic ownership only changes when an affiliate actually pays for the intellectual property rights (i.e. purchase of the original)</a:t>
            </a:r>
            <a:endParaRPr lang="it-IT" sz="1800" dirty="0"/>
          </a:p>
        </p:txBody>
      </p:sp>
      <p:sp>
        <p:nvSpPr>
          <p:cNvPr id="4" name="Footer Placeholder 3"/>
          <p:cNvSpPr>
            <a:spLocks noGrp="1"/>
          </p:cNvSpPr>
          <p:nvPr>
            <p:ph type="ftr" sz="quarter" idx="11"/>
          </p:nvPr>
        </p:nvSpPr>
        <p:spPr/>
        <p:txBody>
          <a:bodyPr/>
          <a:lstStyle/>
          <a:p>
            <a:pPr>
              <a:defRPr/>
            </a:pPr>
            <a:r>
              <a:rPr lang="en-GB"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Option 3 – the HQ (or decision-making unit)</a:t>
            </a:r>
          </a:p>
        </p:txBody>
      </p:sp>
      <p:sp>
        <p:nvSpPr>
          <p:cNvPr id="3" name="Content Placeholder 2"/>
          <p:cNvSpPr>
            <a:spLocks noGrp="1"/>
          </p:cNvSpPr>
          <p:nvPr>
            <p:ph idx="1"/>
          </p:nvPr>
        </p:nvSpPr>
        <p:spPr/>
        <p:txBody>
          <a:bodyPr/>
          <a:lstStyle/>
          <a:p>
            <a:r>
              <a:rPr lang="en-GB" sz="2000" dirty="0"/>
              <a:t>Assumes that since the parent exercises some degree of control and ultimately receives the benefits and takes the risk, the parent is therefore always deemed the economic owner of the IPP (see De </a:t>
            </a:r>
            <a:r>
              <a:rPr lang="en-GB" sz="2000" dirty="0" err="1"/>
              <a:t>Haan</a:t>
            </a:r>
            <a:r>
              <a:rPr lang="en-GB" sz="2000" dirty="0"/>
              <a:t> and Haynes)</a:t>
            </a:r>
          </a:p>
          <a:p>
            <a:r>
              <a:rPr lang="en-GB" sz="2000" dirty="0"/>
              <a:t>Strong assumption that the parent explicitly pays for all R&amp;D performed outside the country it is domiciled</a:t>
            </a:r>
          </a:p>
          <a:p>
            <a:pPr lvl="1"/>
            <a:r>
              <a:rPr lang="en-GB" sz="1600" dirty="0"/>
              <a:t>Need for imputations</a:t>
            </a:r>
          </a:p>
          <a:p>
            <a:r>
              <a:rPr lang="en-GB" sz="2000" dirty="0"/>
              <a:t>Identifying the actual decision making unit could be statistically challenging</a:t>
            </a:r>
          </a:p>
          <a:p>
            <a:pPr lvl="1"/>
            <a:r>
              <a:rPr lang="en-GB" sz="1600" dirty="0"/>
              <a:t>Movements of HQ and if this changes the decision making unit</a:t>
            </a:r>
            <a:endParaRPr lang="it-IT" sz="1600" dirty="0"/>
          </a:p>
        </p:txBody>
      </p:sp>
      <p:sp>
        <p:nvSpPr>
          <p:cNvPr id="4" name="Footer Placeholder 3"/>
          <p:cNvSpPr>
            <a:spLocks noGrp="1"/>
          </p:cNvSpPr>
          <p:nvPr>
            <p:ph type="ftr" sz="quarter" idx="11"/>
          </p:nvPr>
        </p:nvSpPr>
        <p:spPr/>
        <p:txBody>
          <a:bodyPr/>
          <a:lstStyle/>
          <a:p>
            <a:pPr>
              <a:defRPr/>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Option 4 – unit using the IPP</a:t>
            </a:r>
          </a:p>
        </p:txBody>
      </p:sp>
      <p:sp>
        <p:nvSpPr>
          <p:cNvPr id="3" name="Content Placeholder 2"/>
          <p:cNvSpPr>
            <a:spLocks noGrp="1"/>
          </p:cNvSpPr>
          <p:nvPr>
            <p:ph idx="1"/>
          </p:nvPr>
        </p:nvSpPr>
        <p:spPr/>
        <p:txBody>
          <a:bodyPr/>
          <a:lstStyle/>
          <a:p>
            <a:r>
              <a:rPr lang="en-GB" sz="2000" dirty="0"/>
              <a:t>Assumes that the economic owner of the IPP is any unit that uses the IPP in the production of other goods and services</a:t>
            </a:r>
          </a:p>
          <a:p>
            <a:r>
              <a:rPr lang="en-GB" sz="2000" dirty="0"/>
              <a:t>Since IPPs are non-</a:t>
            </a:r>
            <a:r>
              <a:rPr lang="en-GB" sz="2000" dirty="0" err="1"/>
              <a:t>rivalrous</a:t>
            </a:r>
            <a:r>
              <a:rPr lang="en-GB" sz="2000" dirty="0"/>
              <a:t> and can be used in multiple locations simultaneously this may lead to a partitioning of the IPP asset among the different users.</a:t>
            </a:r>
          </a:p>
          <a:p>
            <a:pPr lvl="1"/>
            <a:r>
              <a:rPr lang="en-GB" sz="1600" dirty="0"/>
              <a:t>Part of the IPP assets would be allocated to unaffiliated units</a:t>
            </a:r>
          </a:p>
          <a:p>
            <a:r>
              <a:rPr lang="en-GB" sz="2000" dirty="0"/>
              <a:t>Economically, this brings together production and the asset needed for that production.</a:t>
            </a:r>
          </a:p>
          <a:p>
            <a:r>
              <a:rPr lang="en-GB" sz="2000" dirty="0"/>
              <a:t>But practical difficulties and doubts about allocating IPP assets to low-skill labour activities</a:t>
            </a:r>
          </a:p>
          <a:p>
            <a:pPr lvl="1"/>
            <a:r>
              <a:rPr lang="en-GB" sz="1600" dirty="0"/>
              <a:t>See ‘formulary apportionment’ approach</a:t>
            </a:r>
            <a:endParaRPr lang="it-IT" sz="1600" dirty="0"/>
          </a:p>
        </p:txBody>
      </p:sp>
      <p:sp>
        <p:nvSpPr>
          <p:cNvPr id="4" name="Footer Placeholder 3"/>
          <p:cNvSpPr>
            <a:spLocks noGrp="1"/>
          </p:cNvSpPr>
          <p:nvPr>
            <p:ph type="ftr" sz="quarter" idx="11"/>
          </p:nvPr>
        </p:nvSpPr>
        <p:spPr/>
        <p:txBody>
          <a:bodyPr/>
          <a:lstStyle/>
          <a:p>
            <a:pPr>
              <a:defRPr/>
            </a:pPr>
            <a:endParaRPr lang="en-GB" dirty="0"/>
          </a:p>
        </p:txBody>
      </p:sp>
    </p:spTree>
  </p:cSld>
  <p:clrMapOvr>
    <a:masterClrMapping/>
  </p:clrMapOvr>
</p:sld>
</file>

<file path=ppt/theme/theme1.xml><?xml version="1.0" encoding="utf-8"?>
<a:theme xmlns:a="http://schemas.openxmlformats.org/drawingml/2006/main" name="Estat_blu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Estat_blue_EN</Template>
  <TotalTime>3535</TotalTime>
  <Words>732</Words>
  <Application>Microsoft Office PowerPoint</Application>
  <PresentationFormat>On-screen Show (4:3)</PresentationFormat>
  <Paragraphs>92</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Verdana</vt:lpstr>
      <vt:lpstr>Wingdings</vt:lpstr>
      <vt:lpstr>Estat_blue_EN</vt:lpstr>
      <vt:lpstr>OECD/Eurostat Task Force on Land and other non-financial assets - IPP</vt:lpstr>
      <vt:lpstr>Task Force on Land and other non-financial assets</vt:lpstr>
      <vt:lpstr>TOR - intellectual property products</vt:lpstr>
      <vt:lpstr>TOR (continued)</vt:lpstr>
      <vt:lpstr>Economic ownership of IPPs - options</vt:lpstr>
      <vt:lpstr>Option 1 – with producer</vt:lpstr>
      <vt:lpstr>Option 2 – UNECE decision tree </vt:lpstr>
      <vt:lpstr>Option 3 – the HQ (or decision-making unit)</vt:lpstr>
      <vt:lpstr>Option 4 – unit using the IPP</vt:lpstr>
      <vt:lpstr>Economic ownership of IPPs – other issues</vt:lpstr>
      <vt:lpstr>Follow-up</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ALBU Carmen (ESTAT)</dc:creator>
  <cp:lastModifiedBy>Phyo Ba Kyu</cp:lastModifiedBy>
  <cp:revision>255</cp:revision>
  <cp:lastPrinted>2017-04-27T06:23:51Z</cp:lastPrinted>
  <dcterms:created xsi:type="dcterms:W3CDTF">2012-11-15T14:48:58Z</dcterms:created>
  <dcterms:modified xsi:type="dcterms:W3CDTF">2018-12-04T19:40:59Z</dcterms:modified>
</cp:coreProperties>
</file>