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330" r:id="rId2"/>
    <p:sldId id="322" r:id="rId3"/>
    <p:sldId id="302" r:id="rId4"/>
    <p:sldId id="281" r:id="rId5"/>
    <p:sldId id="282" r:id="rId6"/>
    <p:sldId id="351" r:id="rId7"/>
    <p:sldId id="304" r:id="rId8"/>
    <p:sldId id="333" r:id="rId9"/>
    <p:sldId id="334" r:id="rId10"/>
    <p:sldId id="335" r:id="rId11"/>
    <p:sldId id="336" r:id="rId12"/>
    <p:sldId id="305" r:id="rId13"/>
    <p:sldId id="347" r:id="rId14"/>
    <p:sldId id="343" r:id="rId15"/>
    <p:sldId id="344" r:id="rId16"/>
    <p:sldId id="345" r:id="rId17"/>
    <p:sldId id="350" r:id="rId18"/>
    <p:sldId id="346" r:id="rId19"/>
    <p:sldId id="310" r:id="rId20"/>
    <p:sldId id="323" r:id="rId21"/>
    <p:sldId id="321" r:id="rId22"/>
    <p:sldId id="324" r:id="rId23"/>
    <p:sldId id="352" r:id="rId24"/>
    <p:sldId id="353" r:id="rId25"/>
    <p:sldId id="272" r:id="rId2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t Moulton" initials="BM" lastIdx="5" clrIdx="0">
    <p:extLst/>
  </p:cmAuthor>
  <p:cmAuthor id="2" name="VAN DE VEN Peter" initials="VDV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8757" autoAdjust="0"/>
  </p:normalViewPr>
  <p:slideViewPr>
    <p:cSldViewPr>
      <p:cViewPr varScale="1">
        <p:scale>
          <a:sx n="101" d="100"/>
          <a:sy n="101" d="100"/>
        </p:scale>
        <p:origin x="120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t Moulton" userId="394f343a756ecc90" providerId="LiveId" clId="{1489F285-45B1-4E12-B2BF-B9B851647BD2}"/>
    <pc:docChg chg="undo custSel addSld modSld">
      <pc:chgData name="Brent Moulton" userId="394f343a756ecc90" providerId="LiveId" clId="{1489F285-45B1-4E12-B2BF-B9B851647BD2}" dt="2018-03-05T02:14:35.800" v="2252" actId="20577"/>
      <pc:docMkLst>
        <pc:docMk/>
      </pc:docMkLst>
      <pc:sldChg chg="modSp">
        <pc:chgData name="Brent Moulton" userId="394f343a756ecc90" providerId="LiveId" clId="{1489F285-45B1-4E12-B2BF-B9B851647BD2}" dt="2018-03-05T00:58:07.966" v="205" actId="20577"/>
        <pc:sldMkLst>
          <pc:docMk/>
          <pc:sldMk cId="3634231584" sldId="256"/>
        </pc:sldMkLst>
        <pc:spChg chg="mod">
          <ac:chgData name="Brent Moulton" userId="394f343a756ecc90" providerId="LiveId" clId="{1489F285-45B1-4E12-B2BF-B9B851647BD2}" dt="2018-03-05T00:48:46.178" v="56" actId="6549"/>
          <ac:spMkLst>
            <pc:docMk/>
            <pc:sldMk cId="3634231584" sldId="256"/>
            <ac:spMk id="2" creationId="{00000000-0000-0000-0000-000000000000}"/>
          </ac:spMkLst>
        </pc:spChg>
        <pc:spChg chg="mod">
          <ac:chgData name="Brent Moulton" userId="394f343a756ecc90" providerId="LiveId" clId="{1489F285-45B1-4E12-B2BF-B9B851647BD2}" dt="2018-03-05T00:58:07.966" v="205" actId="20577"/>
          <ac:spMkLst>
            <pc:docMk/>
            <pc:sldMk cId="3634231584" sldId="256"/>
            <ac:spMk id="3" creationId="{00000000-0000-0000-0000-000000000000}"/>
          </ac:spMkLst>
        </pc:spChg>
      </pc:sldChg>
      <pc:sldChg chg="modSp">
        <pc:chgData name="Brent Moulton" userId="394f343a756ecc90" providerId="LiveId" clId="{1489F285-45B1-4E12-B2BF-B9B851647BD2}" dt="2018-03-05T02:14:35.800" v="2252" actId="20577"/>
        <pc:sldMkLst>
          <pc:docMk/>
          <pc:sldMk cId="927664586" sldId="272"/>
        </pc:sldMkLst>
        <pc:spChg chg="mod">
          <ac:chgData name="Brent Moulton" userId="394f343a756ecc90" providerId="LiveId" clId="{1489F285-45B1-4E12-B2BF-B9B851647BD2}" dt="2018-03-05T02:14:35.800" v="2252" actId="20577"/>
          <ac:spMkLst>
            <pc:docMk/>
            <pc:sldMk cId="927664586" sldId="272"/>
            <ac:spMk id="3" creationId="{00000000-0000-0000-0000-000000000000}"/>
          </ac:spMkLst>
        </pc:spChg>
      </pc:sldChg>
      <pc:sldChg chg="modSp">
        <pc:chgData name="Brent Moulton" userId="394f343a756ecc90" providerId="LiveId" clId="{1489F285-45B1-4E12-B2BF-B9B851647BD2}" dt="2018-03-05T02:08:51.420" v="2241" actId="20577"/>
        <pc:sldMkLst>
          <pc:docMk/>
          <pc:sldMk cId="3043493143" sldId="299"/>
        </pc:sldMkLst>
        <pc:spChg chg="mod">
          <ac:chgData name="Brent Moulton" userId="394f343a756ecc90" providerId="LiveId" clId="{1489F285-45B1-4E12-B2BF-B9B851647BD2}" dt="2018-03-05T02:08:51.420" v="2241" actId="20577"/>
          <ac:spMkLst>
            <pc:docMk/>
            <pc:sldMk cId="3043493143" sldId="299"/>
            <ac:spMk id="21506" creationId="{00000000-0000-0000-0000-000000000000}"/>
          </ac:spMkLst>
        </pc:spChg>
      </pc:sldChg>
      <pc:sldChg chg="addCm modCm">
        <pc:chgData name="Brent Moulton" userId="394f343a756ecc90" providerId="LiveId" clId="{1489F285-45B1-4E12-B2BF-B9B851647BD2}" dt="2018-03-05T02:10:01.952" v="2243"/>
        <pc:sldMkLst>
          <pc:docMk/>
          <pc:sldMk cId="4044986403" sldId="301"/>
        </pc:sldMkLst>
      </pc:sldChg>
      <pc:sldChg chg="modSp">
        <pc:chgData name="Brent Moulton" userId="394f343a756ecc90" providerId="LiveId" clId="{1489F285-45B1-4E12-B2BF-B9B851647BD2}" dt="2018-03-05T01:22:12.450" v="288" actId="20577"/>
        <pc:sldMkLst>
          <pc:docMk/>
          <pc:sldMk cId="1101640206" sldId="302"/>
        </pc:sldMkLst>
        <pc:spChg chg="mod">
          <ac:chgData name="Brent Moulton" userId="394f343a756ecc90" providerId="LiveId" clId="{1489F285-45B1-4E12-B2BF-B9B851647BD2}" dt="2018-03-05T01:22:12.450" v="288" actId="20577"/>
          <ac:spMkLst>
            <pc:docMk/>
            <pc:sldMk cId="1101640206" sldId="302"/>
            <ac:spMk id="2" creationId="{00000000-0000-0000-0000-000000000000}"/>
          </ac:spMkLst>
        </pc:spChg>
      </pc:sldChg>
      <pc:sldChg chg="addCm modCm">
        <pc:chgData name="Brent Moulton" userId="394f343a756ecc90" providerId="LiveId" clId="{1489F285-45B1-4E12-B2BF-B9B851647BD2}" dt="2018-03-05T02:13:12.016" v="2251"/>
        <pc:sldMkLst>
          <pc:docMk/>
          <pc:sldMk cId="836533722" sldId="303"/>
        </pc:sldMkLst>
      </pc:sldChg>
      <pc:sldChg chg="addCm modCm">
        <pc:chgData name="Brent Moulton" userId="394f343a756ecc90" providerId="LiveId" clId="{1489F285-45B1-4E12-B2BF-B9B851647BD2}" dt="2018-03-05T02:12:47.434" v="2249"/>
        <pc:sldMkLst>
          <pc:docMk/>
          <pc:sldMk cId="317492587" sldId="312"/>
        </pc:sldMkLst>
      </pc:sldChg>
      <pc:sldChg chg="addCm modCm">
        <pc:chgData name="Brent Moulton" userId="394f343a756ecc90" providerId="LiveId" clId="{1489F285-45B1-4E12-B2BF-B9B851647BD2}" dt="2018-03-05T02:11:16.190" v="2245"/>
        <pc:sldMkLst>
          <pc:docMk/>
          <pc:sldMk cId="760919489" sldId="317"/>
        </pc:sldMkLst>
      </pc:sldChg>
      <pc:sldChg chg="addCm modCm">
        <pc:chgData name="Brent Moulton" userId="394f343a756ecc90" providerId="LiveId" clId="{1489F285-45B1-4E12-B2BF-B9B851647BD2}" dt="2018-03-05T02:11:48.230" v="2247"/>
        <pc:sldMkLst>
          <pc:docMk/>
          <pc:sldMk cId="3248678295" sldId="318"/>
        </pc:sldMkLst>
      </pc:sldChg>
      <pc:sldChg chg="modSp">
        <pc:chgData name="Brent Moulton" userId="394f343a756ecc90" providerId="LiveId" clId="{1489F285-45B1-4E12-B2BF-B9B851647BD2}" dt="2018-03-05T01:01:27.495" v="242" actId="20577"/>
        <pc:sldMkLst>
          <pc:docMk/>
          <pc:sldMk cId="4241026386" sldId="322"/>
        </pc:sldMkLst>
        <pc:spChg chg="mod">
          <ac:chgData name="Brent Moulton" userId="394f343a756ecc90" providerId="LiveId" clId="{1489F285-45B1-4E12-B2BF-B9B851647BD2}" dt="2018-03-05T01:01:27.495" v="242" actId="20577"/>
          <ac:spMkLst>
            <pc:docMk/>
            <pc:sldMk cId="4241026386" sldId="322"/>
            <ac:spMk id="2" creationId="{00000000-0000-0000-0000-000000000000}"/>
          </ac:spMkLst>
        </pc:spChg>
      </pc:sldChg>
      <pc:sldChg chg="addSp delSp modSp add mod">
        <pc:chgData name="Brent Moulton" userId="394f343a756ecc90" providerId="LiveId" clId="{1489F285-45B1-4E12-B2BF-B9B851647BD2}" dt="2018-03-05T02:07:25.074" v="2240" actId="20577"/>
        <pc:sldMkLst>
          <pc:docMk/>
          <pc:sldMk cId="4003685540" sldId="326"/>
        </pc:sldMkLst>
        <pc:spChg chg="del">
          <ac:chgData name="Brent Moulton" userId="394f343a756ecc90" providerId="LiveId" clId="{1489F285-45B1-4E12-B2BF-B9B851647BD2}" dt="2018-03-05T01:17:09.581" v="245"/>
          <ac:spMkLst>
            <pc:docMk/>
            <pc:sldMk cId="4003685540" sldId="326"/>
            <ac:spMk id="2" creationId="{6DDF684B-CA45-4216-A273-FAF2B26CD6B1}"/>
          </ac:spMkLst>
        </pc:spChg>
        <pc:spChg chg="mod">
          <ac:chgData name="Brent Moulton" userId="394f343a756ecc90" providerId="LiveId" clId="{1489F285-45B1-4E12-B2BF-B9B851647BD2}" dt="2018-03-05T02:07:25.074" v="2240" actId="20577"/>
          <ac:spMkLst>
            <pc:docMk/>
            <pc:sldMk cId="4003685540" sldId="326"/>
            <ac:spMk id="3" creationId="{219E04BF-E0AE-4F73-86F7-8D92FC4AF95F}"/>
          </ac:spMkLst>
        </pc:spChg>
        <pc:graphicFrameChg chg="add mod">
          <ac:chgData name="Brent Moulton" userId="394f343a756ecc90" providerId="LiveId" clId="{1489F285-45B1-4E12-B2BF-B9B851647BD2}" dt="2018-03-05T02:05:03.455" v="2194" actId="14100"/>
          <ac:graphicFrameMkLst>
            <pc:docMk/>
            <pc:sldMk cId="4003685540" sldId="326"/>
            <ac:graphicFrameMk id="4" creationId="{7A34C95B-6A51-4B57-BDC2-6FEDF331D129}"/>
          </ac:graphicFrameMkLst>
        </pc:graphicFrameChg>
      </pc:sldChg>
      <pc:sldChg chg="modSp add">
        <pc:chgData name="Brent Moulton" userId="394f343a756ecc90" providerId="LiveId" clId="{1489F285-45B1-4E12-B2BF-B9B851647BD2}" dt="2018-03-05T01:47:44.428" v="1390" actId="20577"/>
        <pc:sldMkLst>
          <pc:docMk/>
          <pc:sldMk cId="4114710370" sldId="327"/>
        </pc:sldMkLst>
        <pc:spChg chg="mod">
          <ac:chgData name="Brent Moulton" userId="394f343a756ecc90" providerId="LiveId" clId="{1489F285-45B1-4E12-B2BF-B9B851647BD2}" dt="2018-03-05T01:47:44.428" v="1390" actId="20577"/>
          <ac:spMkLst>
            <pc:docMk/>
            <pc:sldMk cId="4114710370" sldId="327"/>
            <ac:spMk id="2" creationId="{237A029E-DBE5-4CC8-A278-B8766177AC00}"/>
          </ac:spMkLst>
        </pc:spChg>
        <pc:spChg chg="mod">
          <ac:chgData name="Brent Moulton" userId="394f343a756ecc90" providerId="LiveId" clId="{1489F285-45B1-4E12-B2BF-B9B851647BD2}" dt="2018-03-05T01:25:53.186" v="353" actId="6549"/>
          <ac:spMkLst>
            <pc:docMk/>
            <pc:sldMk cId="4114710370" sldId="327"/>
            <ac:spMk id="3" creationId="{8E307B06-C107-4910-9600-93708C5373EA}"/>
          </ac:spMkLst>
        </pc:spChg>
      </pc:sldChg>
      <pc:sldChg chg="modSp add">
        <pc:chgData name="Brent Moulton" userId="394f343a756ecc90" providerId="LiveId" clId="{1489F285-45B1-4E12-B2BF-B9B851647BD2}" dt="2018-03-05T01:52:43.985" v="1651" actId="20577"/>
        <pc:sldMkLst>
          <pc:docMk/>
          <pc:sldMk cId="1389035661" sldId="328"/>
        </pc:sldMkLst>
        <pc:spChg chg="mod">
          <ac:chgData name="Brent Moulton" userId="394f343a756ecc90" providerId="LiveId" clId="{1489F285-45B1-4E12-B2BF-B9B851647BD2}" dt="2018-03-05T01:52:43.985" v="1651" actId="20577"/>
          <ac:spMkLst>
            <pc:docMk/>
            <pc:sldMk cId="1389035661" sldId="328"/>
            <ac:spMk id="2" creationId="{1611A4C7-77D7-4438-8B2C-99B0140C447B}"/>
          </ac:spMkLst>
        </pc:spChg>
        <pc:spChg chg="mod">
          <ac:chgData name="Brent Moulton" userId="394f343a756ecc90" providerId="LiveId" clId="{1489F285-45B1-4E12-B2BF-B9B851647BD2}" dt="2018-03-05T01:37:36.473" v="942" actId="6549"/>
          <ac:spMkLst>
            <pc:docMk/>
            <pc:sldMk cId="1389035661" sldId="328"/>
            <ac:spMk id="3" creationId="{A04DB87A-7AAB-4DC1-B98E-0C4E0881DFAC}"/>
          </ac:spMkLst>
        </pc:spChg>
      </pc:sldChg>
      <pc:sldChg chg="modSp add">
        <pc:chgData name="Brent Moulton" userId="394f343a756ecc90" providerId="LiveId" clId="{1489F285-45B1-4E12-B2BF-B9B851647BD2}" dt="2018-03-05T02:02:30.059" v="2192" actId="20577"/>
        <pc:sldMkLst>
          <pc:docMk/>
          <pc:sldMk cId="2960582875" sldId="329"/>
        </pc:sldMkLst>
        <pc:spChg chg="mod">
          <ac:chgData name="Brent Moulton" userId="394f343a756ecc90" providerId="LiveId" clId="{1489F285-45B1-4E12-B2BF-B9B851647BD2}" dt="2018-03-05T02:02:30.059" v="2192" actId="20577"/>
          <ac:spMkLst>
            <pc:docMk/>
            <pc:sldMk cId="2960582875" sldId="329"/>
            <ac:spMk id="2" creationId="{DF6EA7AA-4B77-4843-9B0D-B53E921F9FE6}"/>
          </ac:spMkLst>
        </pc:spChg>
        <pc:spChg chg="mod">
          <ac:chgData name="Brent Moulton" userId="394f343a756ecc90" providerId="LiveId" clId="{1489F285-45B1-4E12-B2BF-B9B851647BD2}" dt="2018-03-05T01:51:52.105" v="1646"/>
          <ac:spMkLst>
            <pc:docMk/>
            <pc:sldMk cId="2960582875" sldId="329"/>
            <ac:spMk id="3" creationId="{1FA5CE63-F0B7-4E7A-9EA2-EC50A700D85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ADA39-3FD0-44E0-9A6B-6F461EE53D0F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D243A-1657-43D3-AB4F-FCD614B67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7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665A5-254D-4F39-B780-6EFA9A8ED256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C5C84-7765-48F7-B3F6-2987B2C74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1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0CB9D1BC-8618-42CC-A1BA-4F8724741686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CB9D1BC-8618-42CC-A1BA-4F8724741686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990E19F-4AA6-4568-9377-B4CA8D2CA98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0CB9D1BC-8618-42CC-A1BA-4F8724741686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8990E19F-4AA6-4568-9377-B4CA8D2CA9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B74D-A0C1-47D9-8B4B-DFE9A174D65E}" type="datetime1">
              <a:rPr lang="en-US"/>
              <a:pPr>
                <a:defRPr/>
              </a:pPr>
              <a:t>13-Nov-2018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D7F5-9D83-4C99-8196-0BBF2D619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83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CB9D1BC-8618-42CC-A1BA-4F8724741686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990E19F-4AA6-4568-9377-B4CA8D2CA98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trade/valueadde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9712" y="1483767"/>
            <a:ext cx="6768752" cy="1823576"/>
          </a:xfrm>
        </p:spPr>
        <p:txBody>
          <a:bodyPr/>
          <a:lstStyle/>
          <a:p>
            <a:r>
              <a:rPr lang="en-GB" sz="3200" b="1" dirty="0" smtClean="0"/>
              <a:t>How to deal with globalisation in the system of national accounts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653136"/>
            <a:ext cx="6840760" cy="19389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dirty="0" smtClean="0"/>
              <a:t>Meeting of the Advisory Expert Group (AEG)                on National Accounts</a:t>
            </a:r>
            <a:endParaRPr lang="en-GB" sz="2000" b="1" dirty="0" smtClean="0"/>
          </a:p>
          <a:p>
            <a:pPr>
              <a:lnSpc>
                <a:spcPct val="100000"/>
              </a:lnSpc>
            </a:pPr>
            <a:r>
              <a:rPr lang="en-GB" sz="2000" b="1" dirty="0" smtClean="0"/>
              <a:t>Luxembourg</a:t>
            </a:r>
            <a:r>
              <a:rPr lang="en-GB" sz="2000" b="1" dirty="0" smtClean="0"/>
              <a:t>, </a:t>
            </a:r>
            <a:r>
              <a:rPr lang="en-GB" sz="2000" b="1" dirty="0" smtClean="0"/>
              <a:t>November </a:t>
            </a:r>
            <a:r>
              <a:rPr lang="en-GB" sz="2000" b="1" dirty="0" smtClean="0"/>
              <a:t>27 – 29, </a:t>
            </a:r>
            <a:r>
              <a:rPr lang="en-GB" sz="2000" b="1" dirty="0" smtClean="0"/>
              <a:t>2018</a:t>
            </a:r>
          </a:p>
          <a:p>
            <a:pPr>
              <a:lnSpc>
                <a:spcPct val="100000"/>
              </a:lnSpc>
            </a:pPr>
            <a:endParaRPr lang="en-GB" sz="2000" b="1" dirty="0" smtClean="0"/>
          </a:p>
          <a:p>
            <a:pPr>
              <a:lnSpc>
                <a:spcPct val="100000"/>
              </a:lnSpc>
            </a:pPr>
            <a:r>
              <a:rPr lang="en-GB" sz="2000" b="1" dirty="0" smtClean="0"/>
              <a:t>Peter van de </a:t>
            </a:r>
            <a:r>
              <a:rPr lang="en-GB" sz="2000" b="1" dirty="0" err="1" smtClean="0"/>
              <a:t>Ven</a:t>
            </a:r>
            <a:endParaRPr lang="en-GB" sz="2000" b="1" dirty="0" smtClean="0"/>
          </a:p>
          <a:p>
            <a:pPr>
              <a:lnSpc>
                <a:spcPct val="100000"/>
              </a:lnSpc>
            </a:pPr>
            <a:r>
              <a:rPr lang="en-GB" sz="2000" b="1" dirty="0" smtClean="0"/>
              <a:t>Head of National Accounts, OECD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5108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208456" cy="4896544"/>
          </a:xfrm>
        </p:spPr>
        <p:txBody>
          <a:bodyPr>
            <a:normAutofit fontScale="92500" lnSpcReduction="20000"/>
          </a:bodyPr>
          <a:lstStyle/>
          <a:p>
            <a:r>
              <a:rPr lang="en-GB" sz="3000" b="1" dirty="0">
                <a:solidFill>
                  <a:schemeClr val="tx2"/>
                </a:solidFill>
                <a:latin typeface="+mj-lt"/>
              </a:rPr>
              <a:t>Proposed additional breakdowns </a:t>
            </a:r>
            <a:r>
              <a:rPr lang="en-GB" sz="3000" dirty="0">
                <a:latin typeface="+mj-lt"/>
              </a:rPr>
              <a:t>in supply and use tables </a:t>
            </a:r>
            <a:r>
              <a:rPr lang="en-GB" sz="3000" dirty="0" smtClean="0">
                <a:latin typeface="+mj-lt"/>
              </a:rPr>
              <a:t>and/or </a:t>
            </a:r>
            <a:r>
              <a:rPr lang="en-GB" sz="3000" dirty="0">
                <a:latin typeface="+mj-lt"/>
              </a:rPr>
              <a:t>in institutional sector accounts:</a:t>
            </a:r>
          </a:p>
          <a:p>
            <a:pPr lvl="1"/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By type of ownership:</a:t>
            </a:r>
          </a:p>
          <a:p>
            <a:pPr lvl="2"/>
            <a:r>
              <a:rPr lang="en-GB" sz="2200" dirty="0" smtClean="0">
                <a:latin typeface="+mj-lt"/>
              </a:rPr>
              <a:t>Public </a:t>
            </a:r>
            <a:r>
              <a:rPr lang="en-GB" sz="2200" dirty="0">
                <a:latin typeface="+mj-lt"/>
              </a:rPr>
              <a:t>corporations</a:t>
            </a:r>
          </a:p>
          <a:p>
            <a:pPr lvl="2"/>
            <a:r>
              <a:rPr lang="en-GB" sz="2200" dirty="0">
                <a:latin typeface="+mj-lt"/>
              </a:rPr>
              <a:t>National private corporations, not part of domestic MNE</a:t>
            </a:r>
          </a:p>
          <a:p>
            <a:pPr lvl="2"/>
            <a:r>
              <a:rPr lang="en-GB" sz="2200" dirty="0">
                <a:solidFill>
                  <a:schemeClr val="tx2"/>
                </a:solidFill>
                <a:latin typeface="+mj-lt"/>
              </a:rPr>
              <a:t>National private corporations, part of domestic MNEs</a:t>
            </a:r>
          </a:p>
          <a:p>
            <a:pPr lvl="2"/>
            <a:r>
              <a:rPr lang="en-GB" sz="2200" dirty="0">
                <a:solidFill>
                  <a:schemeClr val="tx2"/>
                </a:solidFill>
                <a:latin typeface="+mj-lt"/>
              </a:rPr>
              <a:t>Foreign-controlled corporations </a:t>
            </a:r>
          </a:p>
          <a:p>
            <a:pPr lvl="3"/>
            <a:r>
              <a:rPr lang="en-GB" sz="2200" dirty="0">
                <a:solidFill>
                  <a:schemeClr val="tx2"/>
                </a:solidFill>
                <a:latin typeface="+mj-lt"/>
              </a:rPr>
              <a:t>Of which: Special Purpose Entities (SPEs</a:t>
            </a:r>
            <a:r>
              <a:rPr lang="en-GB" sz="2200" dirty="0" smtClean="0">
                <a:solidFill>
                  <a:schemeClr val="tx2"/>
                </a:solidFill>
                <a:latin typeface="+mj-lt"/>
              </a:rPr>
              <a:t>) </a:t>
            </a:r>
            <a:r>
              <a:rPr lang="en-GB" sz="2200" dirty="0" smtClean="0">
                <a:latin typeface="+mj-lt"/>
              </a:rPr>
              <a:t>(Note: may only be relevant for some countries)</a:t>
            </a:r>
          </a:p>
          <a:p>
            <a:pPr lvl="1"/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By type of firm:</a:t>
            </a:r>
          </a:p>
          <a:p>
            <a:pPr lvl="2"/>
            <a:r>
              <a:rPr lang="en-GB" sz="2200" dirty="0" err="1" smtClean="0">
                <a:solidFill>
                  <a:schemeClr val="tx2"/>
                </a:solidFill>
                <a:latin typeface="+mj-lt"/>
              </a:rPr>
              <a:t>Factoryless</a:t>
            </a:r>
            <a:r>
              <a:rPr lang="en-GB" sz="2200" dirty="0" smtClean="0">
                <a:solidFill>
                  <a:schemeClr val="tx2"/>
                </a:solidFill>
                <a:latin typeface="+mj-lt"/>
              </a:rPr>
              <a:t> producers, </a:t>
            </a:r>
            <a:r>
              <a:rPr lang="en-GB" sz="2200" dirty="0" err="1" smtClean="0">
                <a:solidFill>
                  <a:schemeClr val="tx2"/>
                </a:solidFill>
                <a:latin typeface="+mj-lt"/>
              </a:rPr>
              <a:t>merchanters</a:t>
            </a:r>
            <a:r>
              <a:rPr lang="en-GB" sz="2200" dirty="0" smtClean="0">
                <a:solidFill>
                  <a:schemeClr val="tx2"/>
                </a:solidFill>
                <a:latin typeface="+mj-lt"/>
              </a:rPr>
              <a:t>, contract manufacturers, processors</a:t>
            </a:r>
          </a:p>
          <a:p>
            <a:pPr lvl="2"/>
            <a:r>
              <a:rPr lang="en-GB" sz="2200" dirty="0" smtClean="0">
                <a:solidFill>
                  <a:schemeClr val="tx2"/>
                </a:solidFill>
                <a:latin typeface="+mj-lt"/>
              </a:rPr>
              <a:t>By business function?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…, including greater granularity, …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064440" cy="4968552"/>
          </a:xfrm>
        </p:spPr>
        <p:txBody>
          <a:bodyPr>
            <a:normAutofit fontScale="92500"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Additional indicators:</a:t>
            </a:r>
          </a:p>
          <a:p>
            <a:pPr lvl="1"/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GNI* </a:t>
            </a:r>
            <a:r>
              <a:rPr lang="en-GB" sz="2400" dirty="0" smtClean="0">
                <a:latin typeface="+mj-lt"/>
              </a:rPr>
              <a:t>(= </a:t>
            </a:r>
            <a:r>
              <a:rPr lang="en-GB" sz="2400" dirty="0">
                <a:latin typeface="+mj-lt"/>
              </a:rPr>
              <a:t>GNI minus </a:t>
            </a:r>
            <a:r>
              <a:rPr lang="en-US" sz="2400" dirty="0">
                <a:latin typeface="+mj-lt"/>
              </a:rPr>
              <a:t>retained earnings of re-domiciled firms minus depreciation of categories of foreign-owned domestic capital assets (such as IP capital assets</a:t>
            </a:r>
            <a:r>
              <a:rPr lang="en-US" sz="2400" dirty="0" smtClean="0">
                <a:latin typeface="+mj-lt"/>
              </a:rPr>
              <a:t>))</a:t>
            </a:r>
            <a:endParaRPr lang="en-US" sz="2400" dirty="0">
              <a:latin typeface="+mj-lt"/>
            </a:endParaRPr>
          </a:p>
          <a:p>
            <a:pPr lvl="1"/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Contributions of inputs to (growth of) GDP</a:t>
            </a:r>
            <a:r>
              <a:rPr lang="en-US" sz="2400" dirty="0" smtClean="0">
                <a:latin typeface="+mj-lt"/>
              </a:rPr>
              <a:t> (e.g. separating </a:t>
            </a:r>
            <a:r>
              <a:rPr lang="en-GB" sz="2400" dirty="0" smtClean="0">
                <a:latin typeface="+mj-lt"/>
              </a:rPr>
              <a:t>value added from IPPs and other movable assets, from labour </a:t>
            </a:r>
            <a:r>
              <a:rPr lang="en-US" sz="2400" dirty="0" smtClean="0">
                <a:latin typeface="+mj-lt"/>
              </a:rPr>
              <a:t>and other assets)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Creating supplementary global datasets on multinational enterprises</a:t>
            </a:r>
            <a:r>
              <a:rPr lang="en-US" sz="2800" dirty="0" smtClean="0">
                <a:latin typeface="+mj-lt"/>
              </a:rPr>
              <a:t>, to better monitor and understand economic </a:t>
            </a:r>
            <a:r>
              <a:rPr lang="en-US" sz="2800" dirty="0" err="1" smtClean="0">
                <a:latin typeface="+mj-lt"/>
              </a:rPr>
              <a:t>behaviour</a:t>
            </a:r>
            <a:r>
              <a:rPr lang="en-US" sz="2800" dirty="0" smtClean="0">
                <a:latin typeface="+mj-lt"/>
              </a:rPr>
              <a:t> (EGR, ADIMA) </a:t>
            </a:r>
            <a:endParaRPr lang="en-US" sz="2800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…, and defining </a:t>
            </a:r>
            <a:r>
              <a:rPr lang="en-GB" b="1" dirty="0">
                <a:solidFill>
                  <a:schemeClr val="tx2"/>
                </a:solidFill>
              </a:rPr>
              <a:t>additional </a:t>
            </a:r>
            <a:r>
              <a:rPr lang="en-GB" b="1" dirty="0" smtClean="0">
                <a:solidFill>
                  <a:schemeClr val="tx2"/>
                </a:solidFill>
              </a:rPr>
              <a:t>indicators and datasets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Challenges 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w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ith and Implication for the 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Current International Standards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136448" cy="5184576"/>
          </a:xfrm>
        </p:spPr>
        <p:txBody>
          <a:bodyPr>
            <a:normAutofit fontScale="92500"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No physical or local constraints</a:t>
            </a:r>
          </a:p>
          <a:p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Often no direct link to the production process </a:t>
            </a:r>
            <a:r>
              <a:rPr lang="en-GB" sz="2800" dirty="0" smtClean="0">
                <a:latin typeface="+mj-lt"/>
              </a:rPr>
              <a:t>(e.g. basic research)</a:t>
            </a:r>
          </a:p>
          <a:p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Often no direct link between today’s stock of assets and today’s production of goods and services</a:t>
            </a:r>
          </a:p>
          <a:p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Often concern the whole value chain, not a particular part of the process </a:t>
            </a:r>
            <a:r>
              <a:rPr lang="en-GB" sz="2800" dirty="0" smtClean="0">
                <a:latin typeface="+mj-lt"/>
              </a:rPr>
              <a:t>(e.g. product and process innovations)</a:t>
            </a:r>
          </a:p>
          <a:p>
            <a:r>
              <a:rPr lang="en-GB" sz="2800" dirty="0" smtClean="0">
                <a:latin typeface="+mj-lt"/>
              </a:rPr>
              <a:t>Once produced, they are usually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 easily scalable</a:t>
            </a:r>
          </a:p>
          <a:p>
            <a:r>
              <a:rPr lang="en-GB" sz="2800" dirty="0" smtClean="0">
                <a:latin typeface="+mj-lt"/>
              </a:rPr>
              <a:t>…</a:t>
            </a:r>
            <a:endParaRPr lang="en-GB" sz="28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Main characteristics of IPPs  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03848" y="1412776"/>
            <a:ext cx="5832648" cy="3306134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+mj-lt"/>
              </a:rPr>
              <a:t>2008 SNA makes 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distinction between economic (</a:t>
            </a:r>
            <a:r>
              <a:rPr lang="en-GB" sz="2800" b="1" i="1" dirty="0" smtClean="0">
                <a:solidFill>
                  <a:schemeClr val="tx2"/>
                </a:solidFill>
                <a:latin typeface="+mj-lt"/>
              </a:rPr>
              <a:t>risks and rewards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) and legal ownership</a:t>
            </a:r>
          </a:p>
          <a:p>
            <a:r>
              <a:rPr lang="en-GB" sz="2800" dirty="0" smtClean="0">
                <a:latin typeface="+mj-lt"/>
              </a:rPr>
              <a:t>But, despite best efforts, 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guidance on identifying economic ownership arguably falls short</a:t>
            </a:r>
            <a:endParaRPr lang="en-GB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Who owns the IPPs?   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ahmad_n\Pictures\fig4.1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5" y="1340768"/>
            <a:ext cx="2365904" cy="337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hmad_n\Pictures\41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9" y="4718910"/>
            <a:ext cx="7337193" cy="215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3978035">
            <a:off x="1579975" y="4819919"/>
            <a:ext cx="858103" cy="126140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7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136448" cy="518457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endParaRPr lang="en-GB" b="1" dirty="0" smtClean="0">
              <a:latin typeface="+mj-lt"/>
            </a:endParaRPr>
          </a:p>
          <a:p>
            <a:pPr marL="5719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Not allocating </a:t>
            </a:r>
            <a:r>
              <a:rPr lang="en-GB" sz="2800" b="1" dirty="0" smtClean="0">
                <a:latin typeface="+mj-lt"/>
              </a:rPr>
              <a:t>IPPs (and related income) to any country</a:t>
            </a:r>
          </a:p>
          <a:p>
            <a:pPr marL="5719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Proportional 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allocation</a:t>
            </a:r>
            <a:r>
              <a:rPr lang="en-GB" sz="2800" b="1" dirty="0" smtClean="0">
                <a:latin typeface="+mj-lt"/>
              </a:rPr>
              <a:t> of IPPs (and related income), e.g. based on compensation of employees or domestic </a:t>
            </a:r>
            <a:r>
              <a:rPr lang="en-GB" sz="2800" b="1" dirty="0" smtClean="0">
                <a:latin typeface="+mj-lt"/>
              </a:rPr>
              <a:t>sales</a:t>
            </a:r>
          </a:p>
          <a:p>
            <a:pPr marL="571950" indent="-514350">
              <a:buFont typeface="+mj-lt"/>
              <a:buAutoNum type="arabicPeriod"/>
            </a:pP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Allocation</a:t>
            </a:r>
            <a:r>
              <a:rPr lang="en-GB" sz="2800" b="1" dirty="0" smtClean="0">
                <a:latin typeface="+mj-lt"/>
              </a:rPr>
              <a:t> of IPPs (and related income) 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to the parent company</a:t>
            </a:r>
            <a:endParaRPr lang="en-GB" sz="2800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380432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Emerging </a:t>
            </a:r>
            <a:r>
              <a:rPr lang="en-GB" b="1" dirty="0" smtClean="0">
                <a:solidFill>
                  <a:schemeClr val="tx2"/>
                </a:solidFill>
              </a:rPr>
              <a:t>suggestions “outside </a:t>
            </a:r>
            <a:r>
              <a:rPr lang="en-GB" b="1" dirty="0" smtClean="0">
                <a:solidFill>
                  <a:schemeClr val="tx2"/>
                </a:solidFill>
              </a:rPr>
              <a:t>of the </a:t>
            </a:r>
            <a:r>
              <a:rPr lang="en-GB" b="1" dirty="0" smtClean="0">
                <a:solidFill>
                  <a:schemeClr val="tx2"/>
                </a:solidFill>
              </a:rPr>
              <a:t>current thinking” 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57400"/>
            <a:ext cx="8352928" cy="5400600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 smtClean="0">
                <a:latin typeface="+mj-lt"/>
              </a:rPr>
              <a:t>Option 1: 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  <a:latin typeface="+mj-lt"/>
              </a:rPr>
              <a:t>∑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GDP of national economies ≠ World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GDP</a:t>
            </a:r>
            <a:endParaRPr lang="en-GB" b="1" dirty="0">
              <a:solidFill>
                <a:schemeClr val="tx2"/>
              </a:solidFill>
              <a:latin typeface="+mj-lt"/>
            </a:endParaRPr>
          </a:p>
          <a:p>
            <a:r>
              <a:rPr lang="en-GB" sz="2800" b="1" dirty="0" smtClean="0">
                <a:latin typeface="+mj-lt"/>
              </a:rPr>
              <a:t>Option 2: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  <a:latin typeface="+mj-lt"/>
              </a:rPr>
              <a:t>Would be consistent with some of the ideas about taxing MNEs</a:t>
            </a:r>
          </a:p>
          <a:p>
            <a:pPr lvl="1"/>
            <a:r>
              <a:rPr lang="en-GB" b="1" dirty="0" smtClean="0">
                <a:solidFill>
                  <a:schemeClr val="tx2"/>
                </a:solidFill>
                <a:latin typeface="+mj-lt"/>
              </a:rPr>
              <a:t>More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stable macro-economic </a:t>
            </a:r>
            <a:r>
              <a:rPr lang="en-GB" dirty="0">
                <a:latin typeface="+mj-lt"/>
              </a:rPr>
              <a:t>data, but would it lead to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better, more,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interpretable results from an economic substance point of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view</a:t>
            </a:r>
            <a:r>
              <a:rPr lang="en-GB" dirty="0" smtClean="0">
                <a:latin typeface="+mj-lt"/>
              </a:rPr>
              <a:t>, </a:t>
            </a:r>
            <a:r>
              <a:rPr lang="en-GB" dirty="0">
                <a:latin typeface="+mj-lt"/>
              </a:rPr>
              <a:t>e</a:t>
            </a:r>
            <a:r>
              <a:rPr lang="en-GB" dirty="0" smtClean="0">
                <a:latin typeface="+mj-lt"/>
              </a:rPr>
              <a:t>.g. allocating </a:t>
            </a:r>
            <a:r>
              <a:rPr lang="en-GB" dirty="0">
                <a:latin typeface="+mj-lt"/>
              </a:rPr>
              <a:t>IPPs to countries with low knowledge-intensive </a:t>
            </a:r>
            <a:r>
              <a:rPr lang="en-GB" dirty="0" smtClean="0">
                <a:latin typeface="+mj-lt"/>
              </a:rPr>
              <a:t>activities</a:t>
            </a:r>
          </a:p>
          <a:p>
            <a:pPr lvl="1"/>
            <a:r>
              <a:rPr lang="en-GB" dirty="0" smtClean="0">
                <a:latin typeface="+mj-lt"/>
              </a:rPr>
              <a:t>Resulting data </a:t>
            </a:r>
            <a:r>
              <a:rPr lang="en-GB" dirty="0">
                <a:latin typeface="+mj-lt"/>
              </a:rPr>
              <a:t>are largely </a:t>
            </a:r>
            <a:r>
              <a:rPr lang="en-GB" dirty="0" smtClean="0">
                <a:latin typeface="+mj-lt"/>
              </a:rPr>
              <a:t>imputed, with contentious economic </a:t>
            </a:r>
            <a:r>
              <a:rPr lang="en-GB" dirty="0">
                <a:latin typeface="+mj-lt"/>
              </a:rPr>
              <a:t>rationale, </a:t>
            </a:r>
            <a:r>
              <a:rPr lang="en-GB" dirty="0" smtClean="0">
                <a:latin typeface="+mj-lt"/>
              </a:rPr>
              <a:t>thus creating and measuring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a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fictitious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world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956496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Advantages and disadvantages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280464" cy="5184576"/>
          </a:xfrm>
        </p:spPr>
        <p:txBody>
          <a:bodyPr>
            <a:normAutofit lnSpcReduction="10000"/>
          </a:bodyPr>
          <a:lstStyle/>
          <a:p>
            <a:r>
              <a:rPr lang="en-GB" sz="2600" b="1" dirty="0">
                <a:latin typeface="+mj-lt"/>
              </a:rPr>
              <a:t>Option </a:t>
            </a:r>
            <a:r>
              <a:rPr lang="en-GB" sz="2600" b="1" dirty="0" smtClean="0">
                <a:latin typeface="+mj-lt"/>
              </a:rPr>
              <a:t>3:</a:t>
            </a:r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sz="2600" b="1" dirty="0">
              <a:solidFill>
                <a:schemeClr val="tx2"/>
              </a:solidFill>
              <a:latin typeface="+mj-lt"/>
            </a:endParaRPr>
          </a:p>
          <a:p>
            <a:pPr lvl="1"/>
            <a:r>
              <a:rPr lang="en-GB" sz="2600" dirty="0" smtClean="0">
                <a:latin typeface="+mj-lt"/>
              </a:rPr>
              <a:t>More </a:t>
            </a:r>
            <a:r>
              <a:rPr lang="en-GB" sz="2600" dirty="0" smtClean="0">
                <a:latin typeface="+mj-lt"/>
              </a:rPr>
              <a:t>prescriptive guidance on economic </a:t>
            </a:r>
            <a:r>
              <a:rPr lang="en-GB" sz="2600" dirty="0" smtClean="0">
                <a:latin typeface="+mj-lt"/>
              </a:rPr>
              <a:t>ownership needed anyhow</a:t>
            </a:r>
            <a:endParaRPr lang="en-GB" sz="2600" dirty="0" smtClean="0">
              <a:latin typeface="+mj-lt"/>
            </a:endParaRPr>
          </a:p>
          <a:p>
            <a:pPr lvl="1"/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IPPs relate to the whole value chain</a:t>
            </a:r>
          </a:p>
          <a:p>
            <a:pPr lvl="1"/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IPPs are basically controlled by the parent</a:t>
            </a:r>
          </a:p>
          <a:p>
            <a:pPr lvl="1"/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National accounts less affected by fiscal arrangements =&gt; </a:t>
            </a:r>
            <a:r>
              <a:rPr lang="en-GB" sz="2600" dirty="0" smtClean="0">
                <a:latin typeface="+mj-lt"/>
              </a:rPr>
              <a:t>current </a:t>
            </a:r>
            <a:r>
              <a:rPr lang="en-GB" sz="2600" dirty="0" smtClean="0">
                <a:latin typeface="+mj-lt"/>
              </a:rPr>
              <a:t>measures of </a:t>
            </a:r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en-GB" sz="2600" b="1" dirty="0">
                <a:solidFill>
                  <a:schemeClr val="tx2"/>
                </a:solidFill>
                <a:latin typeface="+mj-lt"/>
              </a:rPr>
              <a:t>distributed and reinvested) earnings </a:t>
            </a:r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would shift from GNI </a:t>
            </a:r>
            <a:r>
              <a:rPr lang="en-GB" sz="2600" b="1" dirty="0">
                <a:solidFill>
                  <a:schemeClr val="tx2"/>
                </a:solidFill>
                <a:latin typeface="+mj-lt"/>
              </a:rPr>
              <a:t>to GDP</a:t>
            </a:r>
            <a:r>
              <a:rPr lang="en-GB" sz="2600" dirty="0">
                <a:latin typeface="+mj-lt"/>
              </a:rPr>
              <a:t> </a:t>
            </a:r>
            <a:r>
              <a:rPr lang="en-GB" sz="2600" dirty="0" smtClean="0">
                <a:latin typeface="+mj-lt"/>
              </a:rPr>
              <a:t>in the parent economy </a:t>
            </a:r>
          </a:p>
          <a:p>
            <a:pPr lvl="1"/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Need for international alignment and exchange of data across countries </a:t>
            </a:r>
            <a:r>
              <a:rPr lang="en-GB" sz="2600" dirty="0" smtClean="0">
                <a:latin typeface="+mj-lt"/>
              </a:rPr>
              <a:t>(see below)</a:t>
            </a:r>
          </a:p>
          <a:p>
            <a:pPr lvl="1"/>
            <a:r>
              <a:rPr lang="en-GB" sz="2600" b="1" dirty="0" smtClean="0">
                <a:solidFill>
                  <a:schemeClr val="tx2"/>
                </a:solidFill>
                <a:latin typeface="+mj-lt"/>
              </a:rPr>
              <a:t>What about relocation of parent companies?</a:t>
            </a:r>
            <a:endParaRPr lang="en-GB" sz="2600" b="1" dirty="0">
              <a:solidFill>
                <a:schemeClr val="tx2"/>
              </a:solidFill>
              <a:latin typeface="+mj-lt"/>
            </a:endParaRPr>
          </a:p>
          <a:p>
            <a:pPr lvl="1"/>
            <a:endParaRPr lang="en-GB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380432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Advantages and disadvantages 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700808"/>
            <a:ext cx="8136448" cy="5040560"/>
          </a:xfrm>
        </p:spPr>
        <p:txBody>
          <a:bodyPr>
            <a:normAutofit fontScale="85000" lnSpcReduction="20000"/>
          </a:bodyPr>
          <a:lstStyle/>
          <a:p>
            <a:r>
              <a:rPr lang="en-GB" sz="3300" b="1" dirty="0" smtClean="0">
                <a:solidFill>
                  <a:schemeClr val="tx2"/>
                </a:solidFill>
                <a:latin typeface="+mj-lt"/>
              </a:rPr>
              <a:t>Centre of economic decisions</a:t>
            </a:r>
            <a:r>
              <a:rPr lang="en-GB" sz="3300" b="1" dirty="0" smtClean="0">
                <a:latin typeface="+mj-lt"/>
              </a:rPr>
              <a:t> = location from where decisions are made on:</a:t>
            </a:r>
          </a:p>
          <a:p>
            <a:pPr lvl="1"/>
            <a:r>
              <a:rPr lang="en-GB" b="1" dirty="0" smtClean="0">
                <a:latin typeface="+mj-lt"/>
              </a:rPr>
              <a:t>global arrangements of production</a:t>
            </a:r>
          </a:p>
          <a:p>
            <a:pPr lvl="1"/>
            <a:r>
              <a:rPr lang="en-GB" b="1" dirty="0" smtClean="0">
                <a:latin typeface="+mj-lt"/>
              </a:rPr>
              <a:t>R&amp;D and other corporate investments</a:t>
            </a:r>
          </a:p>
          <a:p>
            <a:pPr lvl="1"/>
            <a:r>
              <a:rPr lang="en-GB" b="1" dirty="0">
                <a:latin typeface="+mj-lt"/>
              </a:rPr>
              <a:t>c</a:t>
            </a:r>
            <a:r>
              <a:rPr lang="en-GB" b="1" dirty="0" smtClean="0">
                <a:latin typeface="+mj-lt"/>
              </a:rPr>
              <a:t>orporate finance </a:t>
            </a:r>
          </a:p>
          <a:p>
            <a:pPr lvl="1"/>
            <a:r>
              <a:rPr lang="en-GB" b="1" dirty="0" smtClean="0">
                <a:latin typeface="+mj-lt"/>
              </a:rPr>
              <a:t>appointment at senior management level</a:t>
            </a:r>
          </a:p>
          <a:p>
            <a:pPr lvl="1"/>
            <a:r>
              <a:rPr lang="en-GB" b="1" dirty="0" smtClean="0">
                <a:latin typeface="+mj-lt"/>
              </a:rPr>
              <a:t>etc.</a:t>
            </a:r>
          </a:p>
          <a:p>
            <a:r>
              <a:rPr lang="en-GB" b="1" dirty="0" smtClean="0">
                <a:solidFill>
                  <a:schemeClr val="tx2"/>
                </a:solidFill>
                <a:latin typeface="+mj-lt"/>
              </a:rPr>
              <a:t>Location of board of directors</a:t>
            </a:r>
          </a:p>
          <a:p>
            <a:r>
              <a:rPr lang="en-GB" b="1" dirty="0" smtClean="0">
                <a:latin typeface="+mj-lt"/>
              </a:rPr>
              <a:t>…</a:t>
            </a:r>
          </a:p>
          <a:p>
            <a:r>
              <a:rPr lang="en-GB" dirty="0" smtClean="0">
                <a:latin typeface="+mj-lt"/>
              </a:rPr>
              <a:t>Corporate inversion by setting up a holding type of SPE to minimise tax burden would thus not affect centre of economic decisions</a:t>
            </a:r>
          </a:p>
          <a:p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812480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A panacea or a sticking plaster? Who is the ultimate parent?? 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7920424" cy="5184576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+mj-lt"/>
              </a:rPr>
              <a:t>SPEs are typically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pass-through types of units</a:t>
            </a:r>
            <a:r>
              <a:rPr lang="en-GB" dirty="0" smtClean="0">
                <a:latin typeface="+mj-lt"/>
              </a:rPr>
              <a:t>, often set up to minimize global tax burden</a:t>
            </a:r>
          </a:p>
          <a:p>
            <a:r>
              <a:rPr lang="en-GB" b="1" dirty="0" smtClean="0">
                <a:solidFill>
                  <a:schemeClr val="tx2"/>
                </a:solidFill>
                <a:latin typeface="+mj-lt"/>
              </a:rPr>
              <a:t>No economic substance; often brass plates</a:t>
            </a:r>
          </a:p>
          <a:p>
            <a:r>
              <a:rPr lang="en-GB" dirty="0" smtClean="0">
                <a:latin typeface="+mj-lt"/>
              </a:rPr>
              <a:t>Currently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only treated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as separate institutional units, because associated corporation is located in another country</a:t>
            </a:r>
          </a:p>
          <a:p>
            <a:r>
              <a:rPr lang="en-GB" dirty="0" smtClean="0">
                <a:latin typeface="+mj-lt"/>
              </a:rPr>
              <a:t>If </a:t>
            </a:r>
            <a:r>
              <a:rPr lang="en-GB" dirty="0">
                <a:latin typeface="+mj-lt"/>
              </a:rPr>
              <a:t>not located in another country, they would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not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be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considered as separate institutional units </a:t>
            </a:r>
            <a:r>
              <a:rPr lang="en-GB" dirty="0">
                <a:latin typeface="+mj-lt"/>
              </a:rPr>
              <a:t>and would be consolidated</a:t>
            </a:r>
          </a:p>
          <a:p>
            <a:r>
              <a:rPr lang="en-GB" dirty="0" smtClean="0">
                <a:latin typeface="+mj-lt"/>
              </a:rPr>
              <a:t>Assigning </a:t>
            </a:r>
            <a:r>
              <a:rPr lang="en-GB" dirty="0">
                <a:latin typeface="+mj-lt"/>
              </a:rPr>
              <a:t>e.g. ownership of IPPs to these units is matter of legality or practicality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Consolidate SPEs with the ultimate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owner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020392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And more: consolidating </a:t>
            </a:r>
            <a:r>
              <a:rPr lang="en-GB" b="1" dirty="0">
                <a:solidFill>
                  <a:schemeClr val="tx2"/>
                </a:solidFill>
              </a:rPr>
              <a:t>SPEs</a:t>
            </a:r>
          </a:p>
        </p:txBody>
      </p:sp>
    </p:spTree>
    <p:extLst>
      <p:ext uri="{BB962C8B-B14F-4D97-AF65-F5344CB8AC3E}">
        <p14:creationId xmlns:p14="http://schemas.microsoft.com/office/powerpoint/2010/main" val="10868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064440" cy="453650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What are the main problems?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Solutions within the current international standards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Challenges with and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implication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for the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current international standards</a:t>
            </a:r>
            <a:endParaRPr lang="en-GB" dirty="0">
              <a:solidFill>
                <a:schemeClr val="tx2"/>
              </a:solidFill>
              <a:latin typeface="+mj-lt"/>
            </a:endParaRPr>
          </a:p>
          <a:p>
            <a:r>
              <a:rPr lang="en-GB" b="1" dirty="0" smtClean="0">
                <a:solidFill>
                  <a:schemeClr val="tx2"/>
                </a:solidFill>
                <a:latin typeface="+mj-lt"/>
              </a:rPr>
              <a:t>Practical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considerations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Wrap-up and way forward</a:t>
            </a:r>
          </a:p>
          <a:p>
            <a:endParaRPr lang="en-GB" dirty="0">
              <a:solidFill>
                <a:schemeClr val="tx2"/>
              </a:solidFill>
              <a:latin typeface="+mj-lt"/>
            </a:endParaRPr>
          </a:p>
          <a:p>
            <a:endParaRPr lang="en-GB" b="1" dirty="0">
              <a:solidFill>
                <a:schemeClr val="tx2"/>
              </a:solidFill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2410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Practical Considerations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136448" cy="5184576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Alternative recordings require </a:t>
            </a:r>
            <a:r>
              <a:rPr lang="en-GB" sz="2400" b="1" dirty="0">
                <a:solidFill>
                  <a:schemeClr val="tx2"/>
                </a:solidFill>
                <a:latin typeface="+mj-lt"/>
              </a:rPr>
              <a:t>extensive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exchange, or coordination, </a:t>
            </a:r>
            <a:r>
              <a:rPr lang="en-GB" sz="2400" b="1" dirty="0">
                <a:solidFill>
                  <a:schemeClr val="tx2"/>
                </a:solidFill>
                <a:latin typeface="+mj-lt"/>
              </a:rPr>
              <a:t>of individual enterprise information at the international level</a:t>
            </a:r>
          </a:p>
          <a:p>
            <a:pPr lvl="1"/>
            <a:r>
              <a:rPr lang="en-GB" sz="2400" b="1" dirty="0">
                <a:latin typeface="+mj-lt"/>
              </a:rPr>
              <a:t>Top-down approach </a:t>
            </a:r>
            <a:r>
              <a:rPr lang="en-GB" sz="2400" dirty="0">
                <a:latin typeface="+mj-lt"/>
              </a:rPr>
              <a:t>(e.g. BEPS-data, or alternative/additional collection of data on MNEs at the international level)</a:t>
            </a:r>
          </a:p>
          <a:p>
            <a:pPr lvl="1"/>
            <a:r>
              <a:rPr lang="en-GB" sz="2400" b="1" dirty="0">
                <a:latin typeface="+mj-lt"/>
              </a:rPr>
              <a:t>Bottom-up approach </a:t>
            </a:r>
            <a:r>
              <a:rPr lang="en-GB" sz="2400" dirty="0">
                <a:latin typeface="+mj-lt"/>
              </a:rPr>
              <a:t>(monitoring and analysis of MNEs primarily based on collection of data on the national level)</a:t>
            </a:r>
          </a:p>
          <a:p>
            <a:r>
              <a:rPr lang="en-GB" sz="2400" dirty="0">
                <a:latin typeface="+mj-lt"/>
              </a:rPr>
              <a:t>But … we already have </a:t>
            </a:r>
            <a:r>
              <a:rPr lang="en-GB" sz="2400" b="1" dirty="0">
                <a:solidFill>
                  <a:schemeClr val="tx2"/>
                </a:solidFill>
                <a:latin typeface="+mj-lt"/>
              </a:rPr>
              <a:t>major problems in arriving at consistency at the national and international level</a:t>
            </a:r>
            <a:r>
              <a:rPr lang="en-GB" sz="2400" dirty="0">
                <a:latin typeface="+mj-lt"/>
              </a:rPr>
              <a:t>, even problems in arriving at exhaustive estimates at international level</a:t>
            </a:r>
          </a:p>
          <a:p>
            <a:r>
              <a:rPr lang="en-GB" sz="2400" b="1" dirty="0">
                <a:solidFill>
                  <a:schemeClr val="tx2"/>
                </a:solidFill>
                <a:latin typeface="+mj-lt"/>
              </a:rPr>
              <a:t>Need for enhancing (the possibilities for) international co-operation and co-ordination</a:t>
            </a:r>
          </a:p>
          <a:p>
            <a:pPr marL="0" indent="0">
              <a:buNone/>
            </a:pPr>
            <a:endParaRPr lang="en-GB" sz="2200" b="1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* Quote from the poem “The Marriage” by Willem </a:t>
            </a:r>
            <a:r>
              <a:rPr lang="en-GB" sz="16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Elsschot</a:t>
            </a:r>
            <a:endParaRPr lang="en-GB" sz="16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endParaRPr lang="en-GB" sz="22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n-US" b="1" i="1" dirty="0">
                <a:solidFill>
                  <a:schemeClr val="tx2"/>
                </a:solidFill>
              </a:rPr>
              <a:t>“In between dream and act there are hindering laws and practical issues” * </a:t>
            </a:r>
            <a:endParaRPr lang="en-GB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Summary and questions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628800"/>
            <a:ext cx="7776864" cy="5400600"/>
          </a:xfrm>
        </p:spPr>
        <p:txBody>
          <a:bodyPr>
            <a:normAutofit fontScale="70000" lnSpcReduction="20000"/>
          </a:bodyPr>
          <a:lstStyle/>
          <a:p>
            <a:r>
              <a:rPr lang="en-GB" sz="2800" dirty="0">
                <a:latin typeface="+mj-lt"/>
              </a:rPr>
              <a:t>At the national level,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no conceptual issues in applying solutions within the current 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framework</a:t>
            </a:r>
            <a:r>
              <a:rPr lang="en-GB" sz="2800" dirty="0" smtClean="0">
                <a:latin typeface="+mj-lt"/>
              </a:rPr>
              <a:t>, among which more granularity, decomposition of value added</a:t>
            </a:r>
            <a:endParaRPr lang="en-GB" sz="2800" b="1" dirty="0">
              <a:solidFill>
                <a:schemeClr val="tx2"/>
              </a:solidFill>
              <a:latin typeface="+mj-lt"/>
            </a:endParaRPr>
          </a:p>
          <a:p>
            <a:r>
              <a:rPr lang="en-GB" sz="2800" dirty="0">
                <a:latin typeface="+mj-lt"/>
              </a:rPr>
              <a:t>But … it does require 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sources, resources and time to 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implement</a:t>
            </a:r>
          </a:p>
          <a:p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Need 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to continue and step up 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current initiatives:</a:t>
            </a:r>
          </a:p>
          <a:p>
            <a:pPr lvl="1"/>
            <a:r>
              <a:rPr lang="en-GB" dirty="0" smtClean="0">
                <a:latin typeface="+mj-lt"/>
              </a:rPr>
              <a:t>At national level: Large </a:t>
            </a:r>
            <a:r>
              <a:rPr lang="en-GB" dirty="0">
                <a:latin typeface="+mj-lt"/>
              </a:rPr>
              <a:t>Cases Units</a:t>
            </a:r>
            <a:endParaRPr lang="en-GB" dirty="0" smtClean="0">
              <a:latin typeface="+mj-lt"/>
            </a:endParaRPr>
          </a:p>
          <a:p>
            <a:pPr lvl="1"/>
            <a:r>
              <a:rPr lang="en-GB" dirty="0" smtClean="0">
                <a:latin typeface="+mj-lt"/>
              </a:rPr>
              <a:t>At international level:</a:t>
            </a:r>
          </a:p>
          <a:p>
            <a:pPr lvl="2"/>
            <a:r>
              <a:rPr lang="en-GB" sz="2800" dirty="0" smtClean="0">
                <a:latin typeface="+mj-lt"/>
              </a:rPr>
              <a:t>Early Warning System</a:t>
            </a:r>
          </a:p>
          <a:p>
            <a:pPr lvl="2"/>
            <a:r>
              <a:rPr lang="en-GB" sz="2800" dirty="0" smtClean="0">
                <a:latin typeface="+mj-lt"/>
              </a:rPr>
              <a:t>International databases on MNEs (EGR and ADIMA</a:t>
            </a:r>
            <a:r>
              <a:rPr lang="en-GB" sz="2800" dirty="0" smtClean="0">
                <a:latin typeface="+mj-lt"/>
              </a:rPr>
              <a:t>)</a:t>
            </a:r>
          </a:p>
          <a:p>
            <a:r>
              <a:rPr lang="en-GB" sz="2800" b="1" dirty="0">
                <a:solidFill>
                  <a:schemeClr val="tx2"/>
                </a:solidFill>
                <a:latin typeface="+mj-lt"/>
              </a:rPr>
              <a:t>Need to rethink (interpretation of) the current international standards (2008 SNA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) regarding economic ownership of IPPs and treatment of SPEs</a:t>
            </a:r>
            <a:r>
              <a:rPr lang="en-GB" sz="2800" dirty="0" smtClean="0">
                <a:latin typeface="+mj-lt"/>
              </a:rPr>
              <a:t>, including considerations on how to implement it </a:t>
            </a:r>
            <a:r>
              <a:rPr lang="en-GB" sz="2800" dirty="0">
                <a:latin typeface="+mj-lt"/>
              </a:rPr>
              <a:t>in practice</a:t>
            </a:r>
            <a:endParaRPr lang="en-GB" sz="2800" b="1" dirty="0">
              <a:solidFill>
                <a:schemeClr val="tx2"/>
              </a:solidFill>
              <a:latin typeface="+mj-lt"/>
            </a:endParaRPr>
          </a:p>
          <a:p>
            <a:r>
              <a:rPr lang="en-GB" sz="2800" dirty="0">
                <a:latin typeface="+mj-lt"/>
              </a:rPr>
              <a:t>Need to move forward quickly</a:t>
            </a:r>
          </a:p>
          <a:p>
            <a:r>
              <a:rPr lang="en-GB" sz="2800" dirty="0" smtClean="0">
                <a:latin typeface="+mj-lt"/>
              </a:rPr>
              <a:t>Further discussion as part of the development of the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 guidance 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note on 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</a:rPr>
              <a:t>globalisation</a:t>
            </a:r>
            <a:endParaRPr lang="en-GB" sz="2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236416" cy="10224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Wrap-up and way forward 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7A029E-DBE5-4CC8-A278-B8766177A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02000"/>
            <a:ext cx="8064440" cy="48513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800" dirty="0">
                <a:latin typeface="+mj-lt"/>
              </a:rPr>
              <a:t>The AEG is </a:t>
            </a:r>
            <a:r>
              <a:rPr lang="en-GB" sz="2800" dirty="0" smtClean="0">
                <a:latin typeface="+mj-lt"/>
              </a:rPr>
              <a:t>requested to provide its </a:t>
            </a:r>
            <a:r>
              <a:rPr lang="en-GB" sz="2800" dirty="0" smtClean="0">
                <a:latin typeface="+mj-lt"/>
              </a:rPr>
              <a:t>opinion/advice </a:t>
            </a:r>
            <a:r>
              <a:rPr lang="en-GB" sz="2800" dirty="0" smtClean="0">
                <a:latin typeface="+mj-lt"/>
              </a:rPr>
              <a:t>on:</a:t>
            </a:r>
            <a:endParaRPr lang="en-GB" sz="2800" dirty="0">
              <a:latin typeface="+mj-lt"/>
            </a:endParaRPr>
          </a:p>
          <a:p>
            <a:pPr lvl="0"/>
            <a:r>
              <a:rPr lang="en-US" dirty="0" smtClean="0">
                <a:latin typeface="+mj-lt"/>
              </a:rPr>
              <a:t>…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the various alternatives to provide further information on the activities of multinational enterprises</a:t>
            </a:r>
            <a:r>
              <a:rPr lang="en-US" dirty="0">
                <a:latin typeface="+mj-lt"/>
              </a:rPr>
              <a:t>, by promoting further breakdowns in the supply and use tables and in the institutional sector accounts, and by having improved statistics on the global activities of these </a:t>
            </a:r>
            <a:r>
              <a:rPr lang="en-US" dirty="0" smtClean="0">
                <a:latin typeface="+mj-lt"/>
              </a:rPr>
              <a:t>enterprises</a:t>
            </a:r>
            <a:endParaRPr lang="en-GB" dirty="0">
              <a:latin typeface="+mj-lt"/>
            </a:endParaRPr>
          </a:p>
          <a:p>
            <a:pPr lvl="0"/>
            <a:r>
              <a:rPr lang="en-US" dirty="0" smtClean="0">
                <a:latin typeface="+mj-lt"/>
              </a:rPr>
              <a:t>…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the recording of economic ownership of intellectual property products (IPPs) </a:t>
            </a:r>
            <a:r>
              <a:rPr lang="en-US" dirty="0">
                <a:latin typeface="+mj-lt"/>
              </a:rPr>
              <a:t>within (multinational) enterprises, and the subsequent allocation of IPPs and related income across </a:t>
            </a:r>
            <a:r>
              <a:rPr lang="en-US" dirty="0" smtClean="0">
                <a:latin typeface="+mj-lt"/>
              </a:rPr>
              <a:t>countries</a:t>
            </a:r>
            <a:endParaRPr lang="en-GB" dirty="0">
              <a:latin typeface="+mj-lt"/>
            </a:endParaRPr>
          </a:p>
          <a:p>
            <a:pPr lvl="0"/>
            <a:r>
              <a:rPr lang="en-US" dirty="0" smtClean="0">
                <a:latin typeface="+mj-lt"/>
              </a:rPr>
              <a:t>…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the recording of Special Purpose Entities (SPEs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)</a:t>
            </a:r>
            <a:r>
              <a:rPr lang="en-US" dirty="0" smtClean="0">
                <a:latin typeface="+mj-lt"/>
              </a:rPr>
              <a:t>, for </a:t>
            </a:r>
            <a:r>
              <a:rPr lang="en-US" dirty="0">
                <a:latin typeface="+mj-lt"/>
              </a:rPr>
              <a:t>which it is evident that they do not have any autonomy of </a:t>
            </a:r>
            <a:r>
              <a:rPr lang="en-US" dirty="0" smtClean="0">
                <a:latin typeface="+mj-lt"/>
              </a:rPr>
              <a:t>decision</a:t>
            </a:r>
            <a:endParaRPr lang="en-GB" dirty="0">
              <a:latin typeface="+mj-lt"/>
            </a:endParaRPr>
          </a:p>
          <a:p>
            <a:pPr lvl="0"/>
            <a:r>
              <a:rPr lang="en-US" dirty="0" smtClean="0">
                <a:latin typeface="+mj-lt"/>
              </a:rPr>
              <a:t>…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the way forward in dealing with the above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issues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07B06-C107-4910-9600-93708C53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Questions and issues for the AEG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802C4-A411-4131-8303-23E12952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9D7F5-9D83-4C99-8196-0BBF2D619C7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en-GB" sz="3600" b="1" dirty="0">
                <a:solidFill>
                  <a:schemeClr val="tx2"/>
                </a:solidFill>
                <a:latin typeface="+mj-lt"/>
              </a:rPr>
              <a:t>Thank you for your attention!</a:t>
            </a:r>
          </a:p>
          <a:p>
            <a:pPr marL="0" indent="0" algn="ctr">
              <a:buNone/>
            </a:pPr>
            <a:endParaRPr lang="en-GB" sz="36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endParaRPr lang="en-GB" sz="36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00" y="3413490"/>
            <a:ext cx="17526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66" y="3413489"/>
            <a:ext cx="1872209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6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What Are the 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Main Problems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6336704" cy="5184576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Global production arrangements </a:t>
            </a:r>
            <a:r>
              <a:rPr lang="en-GB" dirty="0">
                <a:latin typeface="+mj-lt"/>
              </a:rPr>
              <a:t>between firms and within MNEs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Statistical complications have long been recognised </a:t>
            </a:r>
            <a:r>
              <a:rPr lang="en-GB" dirty="0">
                <a:latin typeface="+mj-lt"/>
              </a:rPr>
              <a:t>and discussed:</a:t>
            </a:r>
          </a:p>
          <a:p>
            <a:pPr lvl="1"/>
            <a:r>
              <a:rPr lang="en-GB" dirty="0">
                <a:latin typeface="+mj-lt"/>
              </a:rPr>
              <a:t>Goods for processing/</a:t>
            </a:r>
            <a:r>
              <a:rPr lang="en-GB" dirty="0" err="1">
                <a:latin typeface="+mj-lt"/>
              </a:rPr>
              <a:t>merchanting</a:t>
            </a:r>
            <a:endParaRPr lang="en-GB" dirty="0">
              <a:latin typeface="+mj-lt"/>
            </a:endParaRPr>
          </a:p>
          <a:p>
            <a:pPr lvl="1"/>
            <a:r>
              <a:rPr lang="en-GB" dirty="0">
                <a:latin typeface="+mj-lt"/>
              </a:rPr>
              <a:t>Transfer pricing</a:t>
            </a:r>
          </a:p>
          <a:p>
            <a:pPr lvl="1"/>
            <a:r>
              <a:rPr lang="en-GB" dirty="0">
                <a:latin typeface="+mj-lt"/>
              </a:rPr>
              <a:t>Special Purpose Entities </a:t>
            </a:r>
          </a:p>
          <a:p>
            <a:pPr lvl="1"/>
            <a:r>
              <a:rPr lang="en-GB" dirty="0">
                <a:latin typeface="+mj-lt"/>
              </a:rPr>
              <a:t>Relocations/reorganisations</a:t>
            </a:r>
          </a:p>
          <a:p>
            <a:pPr lvl="1"/>
            <a:r>
              <a:rPr lang="en-GB" dirty="0">
                <a:latin typeface="+mj-lt"/>
              </a:rPr>
              <a:t>Asymmetries in trade data 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Clear friction between national statistics based on residency and global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behavior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of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MNEs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Global production versus </a:t>
            </a:r>
            <a:r>
              <a:rPr lang="en-GB" b="1" dirty="0">
                <a:solidFill>
                  <a:schemeClr val="tx2"/>
                </a:solidFill>
              </a:rPr>
              <a:t>national statistics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98" y="1700808"/>
            <a:ext cx="1824249" cy="133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33931" y="3071677"/>
            <a:ext cx="1944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hlinkClick r:id="rId3"/>
              </a:rPr>
              <a:t>www.oecd.org/trade/valueadded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95573"/>
            <a:ext cx="1835696" cy="286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6192688" cy="5112568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 smtClean="0">
                <a:latin typeface="+mj-lt"/>
              </a:rPr>
              <a:t>Challenges exacerbated when </a:t>
            </a:r>
            <a:r>
              <a:rPr lang="en-GB" sz="3000" b="1" dirty="0">
                <a:solidFill>
                  <a:schemeClr val="tx2"/>
                </a:solidFill>
                <a:latin typeface="+mj-lt"/>
              </a:rPr>
              <a:t>globalisation meets IPPs and digitalisation</a:t>
            </a:r>
          </a:p>
          <a:p>
            <a:r>
              <a:rPr lang="en-GB" sz="3000" b="1" dirty="0" smtClean="0">
                <a:solidFill>
                  <a:schemeClr val="tx2"/>
                </a:solidFill>
                <a:latin typeface="+mj-lt"/>
              </a:rPr>
              <a:t>IPPs have no </a:t>
            </a:r>
            <a:r>
              <a:rPr lang="en-GB" sz="3000" b="1" dirty="0">
                <a:solidFill>
                  <a:schemeClr val="tx2"/>
                </a:solidFill>
                <a:latin typeface="+mj-lt"/>
              </a:rPr>
              <a:t>physical and local constraints =&gt; relatively easy to relocate from one country to another</a:t>
            </a:r>
          </a:p>
          <a:p>
            <a:r>
              <a:rPr lang="en-GB" sz="3000" dirty="0">
                <a:latin typeface="+mj-lt"/>
              </a:rPr>
              <a:t>Impact can be large, especially in small economies</a:t>
            </a:r>
          </a:p>
          <a:p>
            <a:r>
              <a:rPr lang="en-GB" sz="3000" b="1" dirty="0" smtClean="0">
                <a:solidFill>
                  <a:schemeClr val="tx2"/>
                </a:solidFill>
                <a:latin typeface="+mj-lt"/>
              </a:rPr>
              <a:t>Is GDP </a:t>
            </a:r>
            <a:r>
              <a:rPr lang="en-GB" sz="3000" b="1" dirty="0">
                <a:solidFill>
                  <a:schemeClr val="tx2"/>
                </a:solidFill>
                <a:latin typeface="+mj-lt"/>
              </a:rPr>
              <a:t>still valid </a:t>
            </a:r>
            <a:r>
              <a:rPr lang="en-GB" sz="3000" dirty="0">
                <a:latin typeface="+mj-lt"/>
              </a:rPr>
              <a:t>as a measure of domestic </a:t>
            </a:r>
            <a:r>
              <a:rPr lang="en-GB" sz="3000" dirty="0" smtClean="0">
                <a:latin typeface="+mj-lt"/>
              </a:rPr>
              <a:t>production? For </a:t>
            </a:r>
            <a:r>
              <a:rPr lang="en-GB" sz="3000" b="1" dirty="0" smtClean="0">
                <a:solidFill>
                  <a:schemeClr val="tx2"/>
                </a:solidFill>
                <a:latin typeface="+mj-lt"/>
              </a:rPr>
              <a:t>designing </a:t>
            </a:r>
            <a:r>
              <a:rPr lang="en-GB" sz="3000" dirty="0">
                <a:latin typeface="+mj-lt"/>
              </a:rPr>
              <a:t>monetary, fiscal and structural </a:t>
            </a:r>
            <a:r>
              <a:rPr lang="en-GB" sz="3000" b="1" dirty="0">
                <a:solidFill>
                  <a:schemeClr val="tx2"/>
                </a:solidFill>
                <a:latin typeface="+mj-lt"/>
              </a:rPr>
              <a:t>policies?</a:t>
            </a:r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Adding IPPs and digitalisation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62" y="1988840"/>
            <a:ext cx="2088232" cy="2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7776408" cy="48245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chemeClr val="tx2"/>
                </a:solidFill>
                <a:latin typeface="+mj-lt"/>
              </a:rPr>
              <a:t>NBER/CRIW Conference (Washington DC, March 9-10, 2018)</a:t>
            </a:r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chemeClr val="tx2"/>
                </a:solidFill>
                <a:latin typeface="+mj-lt"/>
              </a:rPr>
              <a:t>Reflection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Group of CSSP (reported to June 2018 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Meeting of the CSSP)</a:t>
            </a:r>
            <a:endParaRPr lang="en-GB" b="1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GB" b="1" dirty="0" smtClean="0">
                <a:solidFill>
                  <a:schemeClr val="tx2"/>
                </a:solidFill>
                <a:latin typeface="+mj-lt"/>
              </a:rPr>
              <a:t>Advisory Expert Group (AEG) on National Accounts (next meeting: end November 2018)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+mj-lt"/>
              </a:rPr>
              <a:t>ECE/Eurostat/OECD Group of Experts on National Accounts:</a:t>
            </a:r>
            <a:r>
              <a:rPr lang="en-GB" dirty="0">
                <a:solidFill>
                  <a:schemeClr val="tx2"/>
                </a:solidFill>
                <a:latin typeface="+mj-lt"/>
              </a:rPr>
              <a:t>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Special Meeting on Measuring Global Production (Geneva, April 10-12, 2019)</a:t>
            </a:r>
          </a:p>
          <a:p>
            <a:r>
              <a:rPr lang="en-GB" b="1" dirty="0" smtClean="0">
                <a:solidFill>
                  <a:schemeClr val="tx2"/>
                </a:solidFill>
                <a:latin typeface="+mj-lt"/>
              </a:rPr>
              <a:t>Etc., etc.</a:t>
            </a:r>
          </a:p>
          <a:p>
            <a:endParaRPr lang="en-GB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Discussions at international level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chemeClr val="bg1"/>
                </a:solidFill>
                <a:latin typeface="+mj-lt"/>
              </a:rPr>
              <a:t>Solutions 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within 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the Current 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 International 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Standards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5616168" cy="4824536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+mj-lt"/>
              </a:rPr>
              <a:t>Better accounting for global production arrangements</a:t>
            </a:r>
          </a:p>
          <a:p>
            <a:r>
              <a:rPr lang="en-GB" b="1" dirty="0" smtClean="0">
                <a:solidFill>
                  <a:schemeClr val="tx2"/>
                </a:solidFill>
                <a:latin typeface="+mj-lt"/>
              </a:rPr>
              <a:t>Improving consistency at national level</a:t>
            </a:r>
            <a:r>
              <a:rPr lang="en-GB" b="1" dirty="0" smtClean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(e.g. by establishing Large Case Units)</a:t>
            </a:r>
          </a:p>
          <a:p>
            <a:r>
              <a:rPr lang="en-GB" b="1" dirty="0" smtClean="0">
                <a:solidFill>
                  <a:schemeClr val="tx2"/>
                </a:solidFill>
                <a:latin typeface="+mj-lt"/>
              </a:rPr>
              <a:t>Improving international consistency of recording MNE-activities </a:t>
            </a:r>
            <a:r>
              <a:rPr lang="en-GB" dirty="0" smtClean="0">
                <a:latin typeface="+mj-lt"/>
              </a:rPr>
              <a:t>(</a:t>
            </a:r>
            <a:r>
              <a:rPr lang="en-GB" dirty="0" err="1" smtClean="0">
                <a:latin typeface="+mj-lt"/>
              </a:rPr>
              <a:t>EuroGroups</a:t>
            </a:r>
            <a:r>
              <a:rPr lang="en-GB" dirty="0" smtClean="0">
                <a:latin typeface="+mj-lt"/>
              </a:rPr>
              <a:t> Register, Early Warning System, etc.)</a:t>
            </a:r>
          </a:p>
          <a:p>
            <a:endParaRPr lang="en-GB" b="1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8064000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Improved accounting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772816"/>
            <a:ext cx="25527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4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000" y="1556792"/>
            <a:ext cx="8136448" cy="2664296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National Accounts ≠ GDP</a:t>
            </a:r>
          </a:p>
          <a:p>
            <a:r>
              <a:rPr lang="en-GB" dirty="0">
                <a:latin typeface="+mj-lt"/>
              </a:rPr>
              <a:t>The System of National Accounts is a framework from which a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variety of indicators</a:t>
            </a:r>
            <a:r>
              <a:rPr lang="en-GB" dirty="0">
                <a:latin typeface="+mj-lt"/>
              </a:rPr>
              <a:t> can be derived</a:t>
            </a:r>
          </a:p>
          <a:p>
            <a:r>
              <a:rPr lang="en-GB" b="1" dirty="0">
                <a:solidFill>
                  <a:schemeClr val="tx2"/>
                </a:solidFill>
                <a:latin typeface="+mj-lt"/>
              </a:rPr>
              <a:t>Some indicators </a:t>
            </a:r>
            <a:r>
              <a:rPr lang="en-GB" dirty="0">
                <a:latin typeface="+mj-lt"/>
              </a:rPr>
              <a:t>such as NNI and Household Disposable Income </a:t>
            </a:r>
            <a:r>
              <a:rPr lang="en-GB" b="1" dirty="0">
                <a:solidFill>
                  <a:schemeClr val="tx2"/>
                </a:solidFill>
                <a:latin typeface="+mj-lt"/>
              </a:rPr>
              <a:t>hardly/not affected</a:t>
            </a:r>
            <a:r>
              <a:rPr lang="en-GB" dirty="0">
                <a:latin typeface="+mj-lt"/>
              </a:rPr>
              <a:t> by e.g. relocations</a:t>
            </a:r>
          </a:p>
          <a:p>
            <a:r>
              <a:rPr lang="en-GB" dirty="0">
                <a:latin typeface="+mj-lt"/>
              </a:rPr>
              <a:t>Better use and communication needed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740472" cy="1022400"/>
          </a:xfrm>
        </p:spPr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Emphasising existing complementary indicators, …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21088"/>
            <a:ext cx="4680520" cy="26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1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2588</TotalTime>
  <Words>1378</Words>
  <Application>Microsoft Office PowerPoint</Application>
  <PresentationFormat>On-screen Show (4:3)</PresentationFormat>
  <Paragraphs>164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Georgia</vt:lpstr>
      <vt:lpstr>Helvetica 65 Medium</vt:lpstr>
      <vt:lpstr>OECD_English_white</vt:lpstr>
      <vt:lpstr>How to deal with globalisation in the system of national accounts</vt:lpstr>
      <vt:lpstr>Overview</vt:lpstr>
      <vt:lpstr>PowerPoint Presentation</vt:lpstr>
      <vt:lpstr>Global production versus national statistics</vt:lpstr>
      <vt:lpstr>Adding IPPs and digitalisation</vt:lpstr>
      <vt:lpstr>Discussions at international level</vt:lpstr>
      <vt:lpstr>PowerPoint Presentation</vt:lpstr>
      <vt:lpstr>Improved accounting</vt:lpstr>
      <vt:lpstr>Emphasising existing complementary indicators, …</vt:lpstr>
      <vt:lpstr>…, including greater granularity, …</vt:lpstr>
      <vt:lpstr>…, and defining additional indicators and datasets</vt:lpstr>
      <vt:lpstr>PowerPoint Presentation</vt:lpstr>
      <vt:lpstr>Main characteristics of IPPs  </vt:lpstr>
      <vt:lpstr>Who owns the IPPs?   </vt:lpstr>
      <vt:lpstr>Emerging suggestions “outside of the current thinking” </vt:lpstr>
      <vt:lpstr>Advantages and disadvantages</vt:lpstr>
      <vt:lpstr>Advantages and disadvantages </vt:lpstr>
      <vt:lpstr>A panacea or a sticking plaster? Who is the ultimate parent?? </vt:lpstr>
      <vt:lpstr>And more: consolidating SPEs</vt:lpstr>
      <vt:lpstr>PowerPoint Presentation</vt:lpstr>
      <vt:lpstr>“In between dream and act there are hindering laws and practical issues” * </vt:lpstr>
      <vt:lpstr>PowerPoint Presentation</vt:lpstr>
      <vt:lpstr>Wrap-up and way forward </vt:lpstr>
      <vt:lpstr>Questions and issues for the AEG</vt:lpstr>
      <vt:lpstr> 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Productivity measurement at the oecd – An Overview</dc:title>
  <dc:creator>SCHREYER Paul</dc:creator>
  <cp:lastModifiedBy>VAN DE VEN Peter, SDD/NAD</cp:lastModifiedBy>
  <cp:revision>194</cp:revision>
  <cp:lastPrinted>2018-11-13T17:10:23Z</cp:lastPrinted>
  <dcterms:created xsi:type="dcterms:W3CDTF">2015-12-07T15:20:08Z</dcterms:created>
  <dcterms:modified xsi:type="dcterms:W3CDTF">2018-11-13T17:10:54Z</dcterms:modified>
</cp:coreProperties>
</file>