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2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FC15-28A3-4256-87DD-BDBFFFBE4F7C}" type="datetimeFigureOut">
              <a:rPr lang="it-IT" smtClean="0"/>
              <a:pPr/>
              <a:t>04/12/2018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AA3C-DAB0-4AE3-B79A-0B03DDB9CFC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FC15-28A3-4256-87DD-BDBFFFBE4F7C}" type="datetimeFigureOut">
              <a:rPr lang="it-IT" smtClean="0"/>
              <a:pPr/>
              <a:t>04/12/2018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AA3C-DAB0-4AE3-B79A-0B03DDB9CFC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FC15-28A3-4256-87DD-BDBFFFBE4F7C}" type="datetimeFigureOut">
              <a:rPr lang="it-IT" smtClean="0"/>
              <a:pPr/>
              <a:t>04/12/2018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AA3C-DAB0-4AE3-B79A-0B03DDB9CFC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FC15-28A3-4256-87DD-BDBFFFBE4F7C}" type="datetimeFigureOut">
              <a:rPr lang="it-IT" smtClean="0"/>
              <a:pPr/>
              <a:t>04/12/2018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AA3C-DAB0-4AE3-B79A-0B03DDB9CFC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FC15-28A3-4256-87DD-BDBFFFBE4F7C}" type="datetimeFigureOut">
              <a:rPr lang="it-IT" smtClean="0"/>
              <a:pPr/>
              <a:t>04/12/2018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AA3C-DAB0-4AE3-B79A-0B03DDB9CFC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FC15-28A3-4256-87DD-BDBFFFBE4F7C}" type="datetimeFigureOut">
              <a:rPr lang="it-IT" smtClean="0"/>
              <a:pPr/>
              <a:t>04/12/2018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AA3C-DAB0-4AE3-B79A-0B03DDB9CFC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FC15-28A3-4256-87DD-BDBFFFBE4F7C}" type="datetimeFigureOut">
              <a:rPr lang="it-IT" smtClean="0"/>
              <a:pPr/>
              <a:t>04/12/2018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AA3C-DAB0-4AE3-B79A-0B03DDB9CFC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FC15-28A3-4256-87DD-BDBFFFBE4F7C}" type="datetimeFigureOut">
              <a:rPr lang="it-IT" smtClean="0"/>
              <a:pPr/>
              <a:t>04/12/2018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AA3C-DAB0-4AE3-B79A-0B03DDB9CFC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FC15-28A3-4256-87DD-BDBFFFBE4F7C}" type="datetimeFigureOut">
              <a:rPr lang="it-IT" smtClean="0"/>
              <a:pPr/>
              <a:t>04/12/2018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AA3C-DAB0-4AE3-B79A-0B03DDB9CFC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FC15-28A3-4256-87DD-BDBFFFBE4F7C}" type="datetimeFigureOut">
              <a:rPr lang="it-IT" smtClean="0"/>
              <a:pPr/>
              <a:t>04/12/2018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AA3C-DAB0-4AE3-B79A-0B03DDB9CFC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FC15-28A3-4256-87DD-BDBFFFBE4F7C}" type="datetimeFigureOut">
              <a:rPr lang="it-IT" smtClean="0"/>
              <a:pPr/>
              <a:t>04/12/2018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AA3C-DAB0-4AE3-B79A-0B03DDB9CFC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2FC15-28A3-4256-87DD-BDBFFFBE4F7C}" type="datetimeFigureOut">
              <a:rPr lang="it-IT" smtClean="0"/>
              <a:pPr/>
              <a:t>04/12/2018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CAA3C-DAB0-4AE3-B79A-0B03DDB9CFCC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Report of the ISWGNA Task Force – Research 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Agenda item 1</a:t>
            </a:r>
          </a:p>
          <a:p>
            <a:r>
              <a:rPr lang="it-IT" dirty="0"/>
              <a:t>Advisory Expert Group</a:t>
            </a:r>
          </a:p>
          <a:p>
            <a:r>
              <a:rPr lang="it-IT" dirty="0"/>
              <a:t>27-29 November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7. Higher importance in ‘other’?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Mentioned several </a:t>
            </a:r>
            <a:r>
              <a:rPr lang="it-IT"/>
              <a:t>times:</a:t>
            </a:r>
          </a:p>
          <a:p>
            <a:endParaRPr lang="it-IT" dirty="0"/>
          </a:p>
          <a:p>
            <a:pPr lvl="1"/>
            <a:r>
              <a:rPr lang="it-IT" dirty="0"/>
              <a:t>Statistical units</a:t>
            </a:r>
          </a:p>
          <a:p>
            <a:pPr lvl="1"/>
            <a:r>
              <a:rPr lang="it-IT" dirty="0"/>
              <a:t>Relationship to IASB</a:t>
            </a:r>
          </a:p>
          <a:p>
            <a:pPr lvl="1"/>
            <a:r>
              <a:rPr lang="it-IT" dirty="0"/>
              <a:t>Leases/leasing</a:t>
            </a:r>
          </a:p>
          <a:p>
            <a:pPr lvl="1"/>
            <a:r>
              <a:rPr lang="it-IT" dirty="0"/>
              <a:t>Income (reinvested earnings, from assets...)</a:t>
            </a:r>
          </a:p>
          <a:p>
            <a:pPr lvl="1"/>
            <a:r>
              <a:rPr lang="it-IT" dirty="0"/>
              <a:t>Harmonisation of BOP and SNA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Report to UNSC in March 2019</a:t>
            </a:r>
          </a:p>
          <a:p>
            <a:r>
              <a:rPr lang="it-IT" dirty="0" err="1"/>
              <a:t>Written</a:t>
            </a:r>
            <a:r>
              <a:rPr lang="it-IT" dirty="0"/>
              <a:t> </a:t>
            </a:r>
            <a:r>
              <a:rPr lang="it-IT" dirty="0" err="1"/>
              <a:t>consultation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</a:t>
            </a:r>
            <a:r>
              <a:rPr lang="it-IT" dirty="0" err="1"/>
              <a:t>statistical</a:t>
            </a:r>
            <a:r>
              <a:rPr lang="it-IT" dirty="0"/>
              <a:t> community</a:t>
            </a:r>
          </a:p>
          <a:p>
            <a:r>
              <a:rPr lang="it-IT" dirty="0"/>
              <a:t>Development of guidance notes on </a:t>
            </a:r>
            <a:r>
              <a:rPr lang="it-IT" dirty="0" err="1"/>
              <a:t>priority</a:t>
            </a:r>
            <a:r>
              <a:rPr lang="it-IT" dirty="0"/>
              <a:t> </a:t>
            </a:r>
            <a:r>
              <a:rPr lang="it-IT" dirty="0" err="1"/>
              <a:t>issues</a:t>
            </a:r>
            <a:endParaRPr lang="it-IT" dirty="0"/>
          </a:p>
          <a:p>
            <a:r>
              <a:rPr lang="it-IT" dirty="0" err="1"/>
              <a:t>Enhanced</a:t>
            </a:r>
            <a:r>
              <a:rPr lang="it-IT" dirty="0"/>
              <a:t> </a:t>
            </a:r>
            <a:r>
              <a:rPr lang="it-IT" dirty="0" err="1"/>
              <a:t>user</a:t>
            </a:r>
            <a:r>
              <a:rPr lang="it-IT" dirty="0"/>
              <a:t> </a:t>
            </a:r>
            <a:r>
              <a:rPr lang="it-IT"/>
              <a:t>consultation</a:t>
            </a:r>
            <a:endParaRPr lang="it-IT" dirty="0"/>
          </a:p>
          <a:p>
            <a:endParaRPr lang="it-IT" dirty="0"/>
          </a:p>
          <a:p>
            <a:pPr>
              <a:buNone/>
            </a:pPr>
            <a:r>
              <a:rPr lang="it-IT" dirty="0">
                <a:solidFill>
                  <a:srgbClr val="FF0000"/>
                </a:solidFill>
              </a:rPr>
              <a:t>AEG invited to:</a:t>
            </a:r>
          </a:p>
          <a:p>
            <a:r>
              <a:rPr lang="it-IT" dirty="0">
                <a:solidFill>
                  <a:srgbClr val="FF0000"/>
                </a:solidFill>
              </a:rPr>
              <a:t>provide feedback on the </a:t>
            </a:r>
            <a:r>
              <a:rPr lang="en-US" dirty="0">
                <a:solidFill>
                  <a:srgbClr val="FF0000"/>
                </a:solidFill>
              </a:rPr>
              <a:t>grouping and </a:t>
            </a:r>
            <a:r>
              <a:rPr lang="en-US" dirty="0" err="1">
                <a:solidFill>
                  <a:srgbClr val="FF0000"/>
                </a:solidFill>
              </a:rPr>
              <a:t>prioritisation</a:t>
            </a:r>
            <a:r>
              <a:rPr lang="en-US" dirty="0">
                <a:solidFill>
                  <a:srgbClr val="FF0000"/>
                </a:solidFill>
              </a:rPr>
              <a:t> of SNA research agenda items</a:t>
            </a:r>
          </a:p>
          <a:p>
            <a:r>
              <a:rPr lang="it-IT" dirty="0">
                <a:solidFill>
                  <a:srgbClr val="FF0000"/>
                </a:solidFill>
              </a:rPr>
              <a:t>Comment on next steps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 to the TF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Created in May 2018, after UNSC agreed to prioritise:</a:t>
            </a:r>
          </a:p>
          <a:p>
            <a:pPr lvl="1"/>
            <a:r>
              <a:rPr lang="it-IT" dirty="0"/>
              <a:t>Globalization</a:t>
            </a:r>
          </a:p>
          <a:p>
            <a:pPr lvl="1"/>
            <a:r>
              <a:rPr lang="it-IT" dirty="0"/>
              <a:t>Digitalisation</a:t>
            </a:r>
          </a:p>
          <a:p>
            <a:pPr lvl="1"/>
            <a:r>
              <a:rPr lang="it-IT" dirty="0"/>
              <a:t>Economic wellbeing and sustianability</a:t>
            </a:r>
          </a:p>
          <a:p>
            <a:r>
              <a:rPr lang="it-IT" dirty="0"/>
              <a:t>Ten AEG members plus ISWGNA members</a:t>
            </a:r>
          </a:p>
          <a:p>
            <a:r>
              <a:rPr lang="it-IT" dirty="0"/>
              <a:t>No physical meeting yet</a:t>
            </a:r>
          </a:p>
          <a:p>
            <a:r>
              <a:rPr lang="it-IT" dirty="0"/>
              <a:t>Focus on list of research issues and then take forward practical work on priorities</a:t>
            </a:r>
          </a:p>
          <a:p>
            <a:pPr lvl="1"/>
            <a:r>
              <a:rPr lang="it-IT" dirty="0"/>
              <a:t>UNSC in 2019: Progress report, </a:t>
            </a:r>
            <a:r>
              <a:rPr lang="it-IT" dirty="0" err="1"/>
              <a:t>research</a:t>
            </a:r>
            <a:r>
              <a:rPr lang="it-IT" dirty="0"/>
              <a:t> </a:t>
            </a:r>
            <a:r>
              <a:rPr lang="it-IT" dirty="0" err="1"/>
              <a:t>issues</a:t>
            </a:r>
            <a:endParaRPr lang="it-IT" dirty="0"/>
          </a:p>
          <a:p>
            <a:pPr lvl="1"/>
            <a:r>
              <a:rPr lang="it-IT" dirty="0" err="1"/>
              <a:t>Eventually</a:t>
            </a:r>
            <a:r>
              <a:rPr lang="it-IT" dirty="0"/>
              <a:t> UNSC in March 2020 should discuss SNA update process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List of research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Compilation of long list of issues from research activities..(but dynamic situation...)</a:t>
            </a:r>
          </a:p>
          <a:p>
            <a:pPr lvl="1"/>
            <a:r>
              <a:rPr lang="it-IT" dirty="0"/>
              <a:t>SNA</a:t>
            </a:r>
          </a:p>
          <a:p>
            <a:pPr lvl="1"/>
            <a:r>
              <a:rPr lang="it-IT" dirty="0"/>
              <a:t>BOP</a:t>
            </a:r>
          </a:p>
          <a:p>
            <a:pPr lvl="1"/>
            <a:r>
              <a:rPr lang="it-IT" dirty="0"/>
              <a:t>GFS</a:t>
            </a:r>
          </a:p>
          <a:p>
            <a:pPr lvl="1"/>
            <a:r>
              <a:rPr lang="it-IT" dirty="0"/>
              <a:t>SEEA</a:t>
            </a:r>
          </a:p>
          <a:p>
            <a:pPr lvl="1"/>
            <a:r>
              <a:rPr lang="it-IT" dirty="0"/>
              <a:t>Trade and industry</a:t>
            </a:r>
          </a:p>
          <a:p>
            <a:r>
              <a:rPr lang="it-IT" dirty="0"/>
              <a:t>Sorting process, by priority areas and by topic within “Other”</a:t>
            </a:r>
          </a:p>
          <a:p>
            <a:r>
              <a:rPr lang="it-IT" dirty="0"/>
              <a:t>Questionnaire to TF members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Items to be removed?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Need for prioritisation and ways to do that:</a:t>
            </a:r>
          </a:p>
          <a:p>
            <a:pPr lvl="1"/>
            <a:r>
              <a:rPr lang="it-IT" dirty="0"/>
              <a:t>Status, impact, time?</a:t>
            </a:r>
          </a:p>
          <a:p>
            <a:r>
              <a:rPr lang="it-IT" dirty="0"/>
              <a:t>Suggestions:</a:t>
            </a:r>
          </a:p>
          <a:p>
            <a:pPr lvl="1"/>
            <a:r>
              <a:rPr lang="it-IT" dirty="0"/>
              <a:t>Specific issues not very relevant</a:t>
            </a:r>
          </a:p>
          <a:p>
            <a:pPr lvl="1"/>
            <a:r>
              <a:rPr lang="it-IT" dirty="0"/>
              <a:t>Specific issues already resolved</a:t>
            </a:r>
          </a:p>
          <a:p>
            <a:pPr lvl="1"/>
            <a:r>
              <a:rPr lang="it-IT" dirty="0"/>
              <a:t>General issues (or specify them)</a:t>
            </a:r>
          </a:p>
          <a:p>
            <a:r>
              <a:rPr lang="it-IT" dirty="0"/>
              <a:t>Use of satellite accounts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New items?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dirty="0"/>
              <a:t>GFS issues (to GFSAC)</a:t>
            </a:r>
          </a:p>
          <a:p>
            <a:r>
              <a:rPr lang="it-IT" sz="2800" dirty="0"/>
              <a:t>Globalisation-related issues</a:t>
            </a:r>
          </a:p>
          <a:p>
            <a:r>
              <a:rPr lang="it-IT" sz="2800" dirty="0"/>
              <a:t>Asset boundary</a:t>
            </a:r>
          </a:p>
          <a:p>
            <a:r>
              <a:rPr lang="it-IT" sz="2800" dirty="0"/>
              <a:t>Sustainability/Depletion</a:t>
            </a:r>
          </a:p>
          <a:p>
            <a:r>
              <a:rPr lang="it-IT" sz="2800" dirty="0"/>
              <a:t>Employment/labour</a:t>
            </a:r>
          </a:p>
          <a:p>
            <a:r>
              <a:rPr lang="it-IT" sz="2800" dirty="0"/>
              <a:t>Leasing</a:t>
            </a:r>
          </a:p>
          <a:p>
            <a:r>
              <a:rPr lang="it-IT" sz="2800" dirty="0"/>
              <a:t>Rent, CIF/FOB, NDP/NNI, </a:t>
            </a:r>
          </a:p>
          <a:p>
            <a:r>
              <a:rPr lang="it-IT" sz="2800" dirty="0"/>
              <a:t>Detailed list of specific issues from one respondent (in annex)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3. Split some items?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Split globalization and digitalization</a:t>
            </a:r>
          </a:p>
          <a:p>
            <a:r>
              <a:rPr lang="it-IT" dirty="0"/>
              <a:t>New methods or coverage? Impact?</a:t>
            </a:r>
          </a:p>
          <a:p>
            <a:r>
              <a:rPr lang="it-IT" dirty="0"/>
              <a:t>Wellbeing &gt; HH production &amp; wellbeing indicators</a:t>
            </a:r>
          </a:p>
          <a:p>
            <a:r>
              <a:rPr lang="it-IT" dirty="0"/>
              <a:t>Govt services &gt; Health and Education</a:t>
            </a:r>
          </a:p>
          <a:p>
            <a:r>
              <a:rPr lang="it-IT" dirty="0"/>
              <a:t>Merchanting &amp; factoryless producers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4. Allocation?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Establishments and enterprise groups</a:t>
            </a:r>
          </a:p>
          <a:p>
            <a:r>
              <a:rPr lang="it-IT" dirty="0"/>
              <a:t>Final consumption of corporations &amp; asset boundary (IPPs)</a:t>
            </a:r>
          </a:p>
          <a:p>
            <a:r>
              <a:rPr lang="it-IT" dirty="0"/>
              <a:t>Social security liabilities &amp; distributional aspects</a:t>
            </a:r>
          </a:p>
          <a:p>
            <a:endParaRPr lang="it-IT" dirty="0"/>
          </a:p>
          <a:p>
            <a:r>
              <a:rPr lang="it-IT" dirty="0"/>
              <a:t>Classify by impact on key SNA boundaries &amp; cross-country implications</a:t>
            </a:r>
          </a:p>
          <a:p>
            <a:r>
              <a:rPr lang="it-IT" dirty="0"/>
              <a:t>Communication of eventual revisions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5. Sub-division in ‘other’?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Tidy up category , follow SNA grouping</a:t>
            </a:r>
          </a:p>
          <a:p>
            <a:endParaRPr lang="it-IT" dirty="0"/>
          </a:p>
          <a:p>
            <a:r>
              <a:rPr lang="it-IT" dirty="0"/>
              <a:t>Further group issues on statistical units</a:t>
            </a:r>
          </a:p>
          <a:p>
            <a:endParaRPr lang="it-IT" dirty="0"/>
          </a:p>
          <a:p>
            <a:r>
              <a:rPr lang="it-IT" dirty="0"/>
              <a:t>No ‘other’ category, but concentrate on potential impact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6. Higher importance in priority areas?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Natural emphasis on “general” categories</a:t>
            </a:r>
          </a:p>
          <a:p>
            <a:r>
              <a:rPr lang="it-IT" dirty="0"/>
              <a:t>Globalization </a:t>
            </a:r>
          </a:p>
          <a:p>
            <a:pPr lvl="1"/>
            <a:r>
              <a:rPr lang="it-IT" dirty="0"/>
              <a:t>Consolidation of enterprise groups</a:t>
            </a:r>
          </a:p>
          <a:p>
            <a:pPr lvl="1"/>
            <a:r>
              <a:rPr lang="it-IT" dirty="0"/>
              <a:t>Broaden asset boundary</a:t>
            </a:r>
          </a:p>
          <a:p>
            <a:pPr lvl="1"/>
            <a:r>
              <a:rPr lang="it-IT" dirty="0"/>
              <a:t>Leasing, IPP charges, merchanting/factoryless goods</a:t>
            </a:r>
          </a:p>
          <a:p>
            <a:pPr lvl="1">
              <a:buNone/>
            </a:pPr>
            <a:endParaRPr lang="it-IT" dirty="0"/>
          </a:p>
          <a:p>
            <a:r>
              <a:rPr lang="it-IT" dirty="0"/>
              <a:t>Digitalization</a:t>
            </a:r>
          </a:p>
          <a:p>
            <a:pPr lvl="1"/>
            <a:r>
              <a:rPr lang="it-IT" dirty="0"/>
              <a:t>Cross-border e-commerce</a:t>
            </a:r>
          </a:p>
          <a:p>
            <a:pPr lvl="1"/>
            <a:r>
              <a:rPr lang="it-IT" dirty="0"/>
              <a:t>Digital trade, cryptocurrencies</a:t>
            </a:r>
          </a:p>
          <a:p>
            <a:pPr lvl="1">
              <a:buNone/>
            </a:pPr>
            <a:endParaRPr lang="it-IT" dirty="0"/>
          </a:p>
          <a:p>
            <a:r>
              <a:rPr lang="it-IT" dirty="0"/>
              <a:t>Economic wellbeing and sustainability</a:t>
            </a:r>
          </a:p>
          <a:p>
            <a:pPr lvl="1"/>
            <a:r>
              <a:rPr lang="it-IT" dirty="0"/>
              <a:t>Distributional aspects</a:t>
            </a:r>
          </a:p>
          <a:p>
            <a:pPr lvl="1"/>
            <a:r>
              <a:rPr lang="it-IT" dirty="0"/>
              <a:t>Valuation of natural resources</a:t>
            </a:r>
          </a:p>
          <a:p>
            <a:pPr lvl="1"/>
            <a:r>
              <a:rPr lang="it-IT" dirty="0"/>
              <a:t>Wellbeing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441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Report of the ISWGNA Task Force – Research Agenda</vt:lpstr>
      <vt:lpstr>Background to the TF</vt:lpstr>
      <vt:lpstr>List of research issues</vt:lpstr>
      <vt:lpstr>1. Items to be removed?</vt:lpstr>
      <vt:lpstr>2. New items?</vt:lpstr>
      <vt:lpstr>3. Split some items?</vt:lpstr>
      <vt:lpstr>4. Allocation?</vt:lpstr>
      <vt:lpstr>5. Sub-division in ‘other’?</vt:lpstr>
      <vt:lpstr>6. Higher importance in priority areas?</vt:lpstr>
      <vt:lpstr>7. Higher importance in ‘other’? 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the ISWGNA Task Force – Research Agenda</dc:title>
  <dc:creator/>
  <cp:lastModifiedBy>Phyo Ba Kyu</cp:lastModifiedBy>
  <cp:revision>43</cp:revision>
  <dcterms:created xsi:type="dcterms:W3CDTF">2018-11-25T14:37:39Z</dcterms:created>
  <dcterms:modified xsi:type="dcterms:W3CDTF">2018-12-04T19:25:53Z</dcterms:modified>
</cp:coreProperties>
</file>