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8" r:id="rId2"/>
    <p:sldId id="288" r:id="rId3"/>
    <p:sldId id="257" r:id="rId4"/>
    <p:sldId id="300" r:id="rId5"/>
    <p:sldId id="301" r:id="rId6"/>
    <p:sldId id="299" r:id="rId7"/>
    <p:sldId id="261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FF"/>
    <a:srgbClr val="A11843"/>
    <a:srgbClr val="F16A2B"/>
    <a:srgbClr val="C6972D"/>
    <a:srgbClr val="FFFFFF"/>
    <a:srgbClr val="C4202E"/>
    <a:srgbClr val="407F44"/>
    <a:srgbClr val="27BCE1"/>
    <a:srgbClr val="17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6571" autoAdjust="0"/>
  </p:normalViewPr>
  <p:slideViewPr>
    <p:cSldViewPr snapToGrid="0">
      <p:cViewPr varScale="1">
        <p:scale>
          <a:sx n="78" d="100"/>
          <a:sy n="78" d="100"/>
        </p:scale>
        <p:origin x="740" y="48"/>
      </p:cViewPr>
      <p:guideLst>
        <p:guide pos="3120"/>
        <p:guide orient="horz" pos="21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86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6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F6355-5E83-4BC4-8BE0-F60C6AA9083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6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79D78-1BC3-4B24-8BFD-5600D638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9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62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5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98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9501-98DF-47EB-BC5C-44DEC5F2B42E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C1AA-21DD-43F7-B21A-DCE63CE5D422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505-3129-4BFB-AD96-B1DC2E87137F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4A8D-5706-4C5D-B4CC-C7ED28354794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1BCC-19C4-46A8-9DAA-C2A9DE64B7B0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9465-F3C5-4EA4-A699-684635CE1C04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B301-0B0D-4EB3-9828-A6FA7BC02185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D53-4149-4769-88BA-5FBBDCD8E205}" type="datetime1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1A2E-CE52-4538-8272-E2F7238FD7F5}" type="datetime1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B01-526F-41EA-9ACD-F1963B274E49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52EB-A404-427C-962E-69534499A65C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8622-4FA9-49C0-A83C-41FCE9893E6C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/>
        </p:nvGrpSpPr>
        <p:grpSpPr>
          <a:xfrm>
            <a:off x="413355" y="486641"/>
            <a:ext cx="9159287" cy="6040330"/>
            <a:chOff x="413355" y="486641"/>
            <a:chExt cx="9159287" cy="6040330"/>
          </a:xfrm>
        </p:grpSpPr>
        <p:grpSp>
          <p:nvGrpSpPr>
            <p:cNvPr id="145" name="Group 144"/>
            <p:cNvGrpSpPr/>
            <p:nvPr/>
          </p:nvGrpSpPr>
          <p:grpSpPr>
            <a:xfrm>
              <a:off x="8801387" y="1161709"/>
              <a:ext cx="696748" cy="603621"/>
              <a:chOff x="8259614" y="1445817"/>
              <a:chExt cx="700405" cy="603621"/>
            </a:xfrm>
          </p:grpSpPr>
          <p:sp>
            <p:nvSpPr>
              <p:cNvPr id="171" name="Rectangle 170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2" name="Picture 1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146" name="Group 145"/>
            <p:cNvGrpSpPr/>
            <p:nvPr/>
          </p:nvGrpSpPr>
          <p:grpSpPr>
            <a:xfrm>
              <a:off x="8798471" y="486641"/>
              <a:ext cx="699663" cy="617187"/>
              <a:chOff x="8336832" y="796602"/>
              <a:chExt cx="699663" cy="617187"/>
            </a:xfrm>
          </p:grpSpPr>
          <p:sp>
            <p:nvSpPr>
              <p:cNvPr id="169" name="Rectangle 168"/>
              <p:cNvSpPr/>
              <p:nvPr/>
            </p:nvSpPr>
            <p:spPr>
              <a:xfrm flipV="1">
                <a:off x="8336832" y="804865"/>
                <a:ext cx="699663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0" name="Picture 16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8707" y="796602"/>
                <a:ext cx="680693" cy="617187"/>
              </a:xfrm>
              <a:prstGeom prst="rect">
                <a:avLst/>
              </a:prstGeom>
            </p:spPr>
          </p:pic>
        </p:grpSp>
        <p:grpSp>
          <p:nvGrpSpPr>
            <p:cNvPr id="147" name="Group 146"/>
            <p:cNvGrpSpPr/>
            <p:nvPr/>
          </p:nvGrpSpPr>
          <p:grpSpPr>
            <a:xfrm>
              <a:off x="8805756" y="1827855"/>
              <a:ext cx="695939" cy="616803"/>
              <a:chOff x="8340556" y="2149731"/>
              <a:chExt cx="695939" cy="616803"/>
            </a:xfrm>
          </p:grpSpPr>
          <p:sp>
            <p:nvSpPr>
              <p:cNvPr id="167" name="Rectangle 166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8" name="Picture 16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148" name="Group 147"/>
            <p:cNvGrpSpPr/>
            <p:nvPr/>
          </p:nvGrpSpPr>
          <p:grpSpPr>
            <a:xfrm>
              <a:off x="8805756" y="2492898"/>
              <a:ext cx="692379" cy="601597"/>
              <a:chOff x="8341618" y="2827400"/>
              <a:chExt cx="692378" cy="601597"/>
            </a:xfrm>
          </p:grpSpPr>
          <p:sp>
            <p:nvSpPr>
              <p:cNvPr id="165" name="Rectangle 164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149" name="Group 148"/>
            <p:cNvGrpSpPr/>
            <p:nvPr/>
          </p:nvGrpSpPr>
          <p:grpSpPr>
            <a:xfrm>
              <a:off x="8806818" y="3152402"/>
              <a:ext cx="691316" cy="745614"/>
              <a:chOff x="8342680" y="3475474"/>
              <a:chExt cx="691316" cy="745614"/>
            </a:xfrm>
          </p:grpSpPr>
          <p:sp>
            <p:nvSpPr>
              <p:cNvPr id="163" name="Rectangle 162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  <p:grpSp>
          <p:nvGrpSpPr>
            <p:cNvPr id="150" name="Group 149"/>
            <p:cNvGrpSpPr/>
            <p:nvPr/>
          </p:nvGrpSpPr>
          <p:grpSpPr>
            <a:xfrm>
              <a:off x="8806818" y="3797897"/>
              <a:ext cx="765824" cy="676183"/>
              <a:chOff x="8225057" y="3616913"/>
              <a:chExt cx="765824" cy="676183"/>
            </a:xfrm>
          </p:grpSpPr>
          <p:sp>
            <p:nvSpPr>
              <p:cNvPr id="161" name="Rectangle 160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151" name="Group 150"/>
            <p:cNvGrpSpPr/>
            <p:nvPr/>
          </p:nvGrpSpPr>
          <p:grpSpPr>
            <a:xfrm>
              <a:off x="8804694" y="4468376"/>
              <a:ext cx="694156" cy="653776"/>
              <a:chOff x="8242284" y="4791448"/>
              <a:chExt cx="694156" cy="653776"/>
            </a:xfrm>
          </p:grpSpPr>
          <p:sp>
            <p:nvSpPr>
              <p:cNvPr id="159" name="Rectangle 158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0" name="Picture 15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152" name="Group 151"/>
            <p:cNvGrpSpPr/>
            <p:nvPr/>
          </p:nvGrpSpPr>
          <p:grpSpPr>
            <a:xfrm>
              <a:off x="8804695" y="5145012"/>
              <a:ext cx="693597" cy="591914"/>
              <a:chOff x="8242285" y="5445224"/>
              <a:chExt cx="693597" cy="591914"/>
            </a:xfrm>
          </p:grpSpPr>
          <p:sp>
            <p:nvSpPr>
              <p:cNvPr id="157" name="Rectangle 156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153" name="Group 152"/>
            <p:cNvGrpSpPr/>
            <p:nvPr/>
          </p:nvGrpSpPr>
          <p:grpSpPr>
            <a:xfrm>
              <a:off x="413355" y="5806394"/>
              <a:ext cx="9087279" cy="720577"/>
              <a:chOff x="413355" y="5806394"/>
              <a:chExt cx="9087279" cy="720577"/>
            </a:xfrm>
          </p:grpSpPr>
          <p:sp>
            <p:nvSpPr>
              <p:cNvPr id="154" name="Rectangle 153"/>
              <p:cNvSpPr/>
              <p:nvPr/>
            </p:nvSpPr>
            <p:spPr>
              <a:xfrm flipV="1">
                <a:off x="413355" y="5806394"/>
                <a:ext cx="9087279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5" name="Picture 154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4847" y="5840492"/>
                <a:ext cx="731903" cy="663619"/>
              </a:xfrm>
              <a:prstGeom prst="rect">
                <a:avLst/>
              </a:prstGeom>
            </p:spPr>
          </p:pic>
          <p:sp>
            <p:nvSpPr>
              <p:cNvPr id="156" name="Subtitle 5"/>
              <p:cNvSpPr txBox="1">
                <a:spLocks/>
              </p:cNvSpPr>
              <p:nvPr/>
            </p:nvSpPr>
            <p:spPr>
              <a:xfrm>
                <a:off x="5774418" y="6152068"/>
                <a:ext cx="1375965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600" spc="20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STATISTICS</a:t>
                </a:r>
                <a:endParaRPr lang="en-US" sz="1600" spc="2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" name="Title 4"/>
          <p:cNvSpPr txBox="1">
            <a:spLocks/>
          </p:cNvSpPr>
          <p:nvPr/>
        </p:nvSpPr>
        <p:spPr>
          <a:xfrm>
            <a:off x="324965" y="2198255"/>
            <a:ext cx="8229487" cy="178624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 smtClean="0">
                <a:latin typeface="Arial Black" panose="020B0A04020102020204" pitchFamily="34" charset="0"/>
              </a:rPr>
              <a:t>UNECE/EFTA/Eurostat workshop </a:t>
            </a:r>
          </a:p>
          <a:p>
            <a:pPr algn="l"/>
            <a:endParaRPr lang="en-US" sz="3200" spc="50" dirty="0">
              <a:latin typeface="Arial Black" panose="020B0A04020102020204" pitchFamily="34" charset="0"/>
            </a:endParaRPr>
          </a:p>
          <a:p>
            <a:pPr algn="l"/>
            <a:r>
              <a:rPr lang="en-US" sz="3200" spc="50" dirty="0" smtClean="0">
                <a:latin typeface="Arial Black" panose="020B0A04020102020204" pitchFamily="34" charset="0"/>
              </a:rPr>
              <a:t>Implementation </a:t>
            </a:r>
            <a:r>
              <a:rPr lang="en-US" sz="3200" spc="50" dirty="0">
                <a:latin typeface="Arial Black" panose="020B0A04020102020204" pitchFamily="34" charset="0"/>
              </a:rPr>
              <a:t>and Consistency between the 2008 </a:t>
            </a:r>
            <a:r>
              <a:rPr lang="en-US" sz="3200" spc="50" dirty="0" smtClean="0">
                <a:latin typeface="Arial Black" panose="020B0A04020102020204" pitchFamily="34" charset="0"/>
              </a:rPr>
              <a:t>System of National Accounts </a:t>
            </a:r>
            <a:r>
              <a:rPr lang="en-US" sz="3200" spc="50" dirty="0">
                <a:latin typeface="Arial Black" panose="020B0A04020102020204" pitchFamily="34" charset="0"/>
              </a:rPr>
              <a:t>and </a:t>
            </a:r>
            <a:r>
              <a:rPr lang="en-US" sz="3200" spc="50" dirty="0" smtClean="0">
                <a:latin typeface="Arial Black" panose="020B0A04020102020204" pitchFamily="34" charset="0"/>
              </a:rPr>
              <a:t>Balance </a:t>
            </a:r>
            <a:r>
              <a:rPr lang="en-US" sz="3200" spc="50" dirty="0">
                <a:latin typeface="Arial Black" panose="020B0A04020102020204" pitchFamily="34" charset="0"/>
              </a:rPr>
              <a:t>of </a:t>
            </a:r>
            <a:r>
              <a:rPr lang="en-US" sz="3200" spc="50" dirty="0" smtClean="0">
                <a:latin typeface="Arial Black" panose="020B0A04020102020204" pitchFamily="34" charset="0"/>
              </a:rPr>
              <a:t>Payments</a:t>
            </a:r>
          </a:p>
          <a:p>
            <a:pPr algn="l"/>
            <a:endParaRPr lang="en-US" sz="3200" spc="50" dirty="0">
              <a:latin typeface="Arial Black" panose="020B0A04020102020204" pitchFamily="34" charset="0"/>
            </a:endParaRPr>
          </a:p>
          <a:p>
            <a:pPr algn="l"/>
            <a:r>
              <a:rPr lang="en-US" sz="19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Peltola, UNECE Secretariat</a:t>
            </a:r>
            <a:endParaRPr lang="en-US" sz="19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Picture 6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355" y="661580"/>
            <a:ext cx="2586095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82265" y="1702325"/>
            <a:ext cx="8972610" cy="4725520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UNECE Steering Group on National Accounts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marL="971550" lvl="1" indent="-346075">
              <a:lnSpc>
                <a:spcPct val="12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work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area of national accounts and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globalization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internationally agreed standards and best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 - 2008 SNA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 the UNECE Secretariat on capacity building activities 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plans 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2008 SNA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→</a:t>
            </a: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for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2008 SNA implementation: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lnSpc>
                <a:spcPct val="12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inter-institutional cooperation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macroeconomic statistics</a:t>
            </a:r>
            <a:endParaRPr lang="fi-FI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UNECE advisory missions and training workshops fall under:</a:t>
            </a:r>
          </a:p>
          <a:p>
            <a:pPr marL="971550" lvl="1" indent="-346075">
              <a:lnSpc>
                <a:spcPct val="12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 Bank ECASTAT programme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Account programme on </a:t>
            </a: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and Data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UNECE/EFTA/Eurostat workshops to enhance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cooperation between national statistical offices, central banks and ministries of finance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lnSpc>
                <a:spcPct val="12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the 2008 SNA and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(GFS),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Istanbul, 20-22 November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2008 SNA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linkages with </a:t>
            </a:r>
            <a:r>
              <a:rPr lang="en-US" sz="2100" dirty="0" err="1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GFS, Istanbul, 6-8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the 2008 SNA and </a:t>
            </a:r>
            <a:r>
              <a:rPr lang="en-US" sz="2100" dirty="0" err="1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Minsk, 3-5 October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UNECE capacity building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activities on the 2008 SNA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36520" y="6365172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138114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79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Goals of the workshop</a:t>
            </a:r>
          </a:p>
          <a:p>
            <a:pPr algn="r"/>
            <a:r>
              <a:rPr lang="en-US" sz="24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</a:t>
            </a:r>
            <a:r>
              <a:rPr lang="en-US" sz="24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the 2008 SNA and </a:t>
            </a:r>
            <a:r>
              <a:rPr lang="en-US" sz="2400" dirty="0" err="1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lnSpc>
                <a:spcPct val="120000"/>
              </a:lnSpc>
              <a:buClr>
                <a:srgbClr val="A11843"/>
              </a:buClr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Implementation and Consistency between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2008 SNA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Payments, Minsk, 3-5 October 2017 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iscuss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challenges and good practices in ensuring consistency </a:t>
            </a:r>
            <a:endParaRPr lang="en-US" sz="21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specific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methodological and practical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Substantive sessions: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buClr>
                <a:srgbClr val="A11843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consistency between national accounts and balance of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</a:p>
          <a:p>
            <a:pPr marL="1082675" lvl="1" indent="-457200">
              <a:buClr>
                <a:srgbClr val="A11843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 in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coordination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data quality and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</a:p>
          <a:p>
            <a:pPr marL="1082675" lvl="1" indent="-457200">
              <a:buClr>
                <a:srgbClr val="A11843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methodological and practical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participants from 21 countries and 6 international organizations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 of national statistical offices and central banks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5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Main conclusions of the workshop</a:t>
            </a:r>
          </a:p>
          <a:p>
            <a:pPr algn="r"/>
            <a:r>
              <a:rPr lang="en-US" sz="24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situation and </a:t>
            </a:r>
            <a:r>
              <a:rPr lang="en-US" sz="24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685998"/>
            <a:ext cx="8972610" cy="4649490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Consistency of main economic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aggregates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important</a:t>
            </a:r>
          </a:p>
          <a:p>
            <a:pPr marL="971550" lvl="1" indent="-346075">
              <a:lnSpc>
                <a:spcPct val="10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 in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sources,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compilation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schedules, techniques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 of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situation in the sub-region of Eastern Europe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progress in implementing the 2008 SNA while limited resources</a:t>
            </a:r>
            <a:endParaRPr lang="en-US" sz="21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banks produce </a:t>
            </a:r>
            <a:r>
              <a:rPr lang="en-US" sz="2100" dirty="0" err="1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statistical offices non-financial accounts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accounts are being developed, now mostly experimental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full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of sector accounts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produced annually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the 1993 SNA still used, while BPM6 already applied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nter-institutional agreements and working groups established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inconsistencies are difficult to resolve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Enhanced inter-institutional cooperation 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 and should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more on analyzing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methodologies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discrepancies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the process of compiling economic statistics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common tools for user communication and education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on goals, terminology and action plan for </a:t>
            </a: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6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Way forward after the workshop</a:t>
            </a:r>
          </a:p>
          <a:p>
            <a:pPr algn="r"/>
            <a:r>
              <a:rPr lang="en-US" sz="24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international </a:t>
            </a:r>
            <a:r>
              <a:rPr lang="en-US" sz="24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637013"/>
            <a:ext cx="8972610" cy="4725520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focused forum to share experience and good practices</a:t>
            </a:r>
          </a:p>
          <a:p>
            <a:pPr marL="971550" lvl="1" indent="-346075">
              <a:lnSpc>
                <a:spcPct val="10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key producers of macroeconomic statistics</a:t>
            </a:r>
            <a:endParaRPr lang="en-US" sz="21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lnSpc>
                <a:spcPct val="10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institutional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arrangements, data collection and exchange,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concrete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methodological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solutions </a:t>
            </a:r>
            <a:endParaRPr lang="en-US" sz="21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lnSpc>
                <a:spcPct val="100000"/>
              </a:lnSpc>
              <a:spcBef>
                <a:spcPts val="6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 existing </a:t>
            </a: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experts on national accounts to central banks when relevant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methodological development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BPM6 and 2008 SNA are consistent, but the terminology and language c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ould be harmonized further</a:t>
            </a:r>
          </a:p>
          <a:p>
            <a:pPr marL="971550" lvl="1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practical guidance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to avoid different interpretations in the practical implementation of the 2008 SNA and BPM6</a:t>
            </a:r>
          </a:p>
          <a:p>
            <a:pPr marL="971550" lvl="1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tools and frameworks to </a:t>
            </a:r>
            <a:r>
              <a:rPr lang="fi-FI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data exchange across countries for quality </a:t>
            </a: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  <a:endParaRPr lang="fi-FI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on how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the links between business statistics and national accounts</a:t>
            </a:r>
          </a:p>
          <a:p>
            <a:pPr marL="971550" lvl="1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on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redesigning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questionnaires and methodologies to measure transactions related to multinationals and global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fi-FI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0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6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Issues for discussion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advice from AEG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802827" cy="438533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UNECE would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like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invite AEG to discuss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spcBef>
                <a:spcPts val="1200"/>
              </a:spcBef>
              <a:buClr>
                <a:srgbClr val="A11843"/>
              </a:buClr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AEG consider that a more coordinated approach in implementation of BPM6 and 2008 SNA should be encouraged in countries?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yes, what could be the role of the international statistical community e.g. provide regional forums engaging national accounts and balance of payments compilers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spcBef>
                <a:spcPts val="1200"/>
              </a:spcBef>
              <a:buClr>
                <a:srgbClr val="A11843"/>
              </a:buClr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interpretations by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producers of national accounts and balance of payments statistics could be eliminated?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AEG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invited to discuss the need of further harmonization of the terminology and practical guidance of the two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6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13355" y="486641"/>
            <a:ext cx="9159287" cy="6040330"/>
            <a:chOff x="413355" y="486641"/>
            <a:chExt cx="9159287" cy="6040330"/>
          </a:xfrm>
        </p:grpSpPr>
        <p:grpSp>
          <p:nvGrpSpPr>
            <p:cNvPr id="268" name="Group 267"/>
            <p:cNvGrpSpPr/>
            <p:nvPr/>
          </p:nvGrpSpPr>
          <p:grpSpPr>
            <a:xfrm>
              <a:off x="8801387" y="1161709"/>
              <a:ext cx="696748" cy="603621"/>
              <a:chOff x="8259614" y="1445817"/>
              <a:chExt cx="700405" cy="603621"/>
            </a:xfrm>
          </p:grpSpPr>
          <p:sp>
            <p:nvSpPr>
              <p:cNvPr id="294" name="Rectangle 293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5" name="Picture 29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270" name="Group 269"/>
            <p:cNvGrpSpPr/>
            <p:nvPr/>
          </p:nvGrpSpPr>
          <p:grpSpPr>
            <a:xfrm>
              <a:off x="8798471" y="486641"/>
              <a:ext cx="699663" cy="617187"/>
              <a:chOff x="8336832" y="796602"/>
              <a:chExt cx="699663" cy="617187"/>
            </a:xfrm>
          </p:grpSpPr>
          <p:sp>
            <p:nvSpPr>
              <p:cNvPr id="290" name="Rectangle 289"/>
              <p:cNvSpPr/>
              <p:nvPr/>
            </p:nvSpPr>
            <p:spPr>
              <a:xfrm flipV="1">
                <a:off x="8336832" y="804865"/>
                <a:ext cx="699663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1" name="Picture 29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8707" y="796602"/>
                <a:ext cx="680693" cy="617187"/>
              </a:xfrm>
              <a:prstGeom prst="rect">
                <a:avLst/>
              </a:prstGeom>
            </p:spPr>
          </p:pic>
        </p:grpSp>
        <p:grpSp>
          <p:nvGrpSpPr>
            <p:cNvPr id="271" name="Group 270"/>
            <p:cNvGrpSpPr/>
            <p:nvPr/>
          </p:nvGrpSpPr>
          <p:grpSpPr>
            <a:xfrm>
              <a:off x="8805756" y="1827855"/>
              <a:ext cx="695939" cy="616803"/>
              <a:chOff x="8340556" y="2149731"/>
              <a:chExt cx="695939" cy="616803"/>
            </a:xfrm>
          </p:grpSpPr>
          <p:sp>
            <p:nvSpPr>
              <p:cNvPr id="288" name="Rectangle 287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9" name="Picture 28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272" name="Group 271"/>
            <p:cNvGrpSpPr/>
            <p:nvPr/>
          </p:nvGrpSpPr>
          <p:grpSpPr>
            <a:xfrm>
              <a:off x="8805756" y="2492898"/>
              <a:ext cx="692379" cy="601597"/>
              <a:chOff x="8341618" y="2827400"/>
              <a:chExt cx="692378" cy="601597"/>
            </a:xfrm>
          </p:grpSpPr>
          <p:sp>
            <p:nvSpPr>
              <p:cNvPr id="286" name="Rectangle 285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7" name="Picture 28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273" name="Group 272"/>
            <p:cNvGrpSpPr/>
            <p:nvPr/>
          </p:nvGrpSpPr>
          <p:grpSpPr>
            <a:xfrm>
              <a:off x="8806818" y="3152402"/>
              <a:ext cx="691316" cy="745614"/>
              <a:chOff x="8342680" y="3475474"/>
              <a:chExt cx="691316" cy="745614"/>
            </a:xfrm>
          </p:grpSpPr>
          <p:sp>
            <p:nvSpPr>
              <p:cNvPr id="284" name="Rectangle 283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5" name="Picture 284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  <p:grpSp>
          <p:nvGrpSpPr>
            <p:cNvPr id="274" name="Group 273"/>
            <p:cNvGrpSpPr/>
            <p:nvPr/>
          </p:nvGrpSpPr>
          <p:grpSpPr>
            <a:xfrm>
              <a:off x="8806818" y="3797897"/>
              <a:ext cx="765824" cy="676183"/>
              <a:chOff x="8225057" y="3616913"/>
              <a:chExt cx="765824" cy="676183"/>
            </a:xfrm>
          </p:grpSpPr>
          <p:sp>
            <p:nvSpPr>
              <p:cNvPr id="282" name="Rectangle 281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3" name="Picture 282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275" name="Group 274"/>
            <p:cNvGrpSpPr/>
            <p:nvPr/>
          </p:nvGrpSpPr>
          <p:grpSpPr>
            <a:xfrm>
              <a:off x="8804694" y="4468376"/>
              <a:ext cx="694156" cy="653776"/>
              <a:chOff x="8242284" y="4791448"/>
              <a:chExt cx="694156" cy="653776"/>
            </a:xfrm>
          </p:grpSpPr>
          <p:sp>
            <p:nvSpPr>
              <p:cNvPr id="280" name="Rectangle 279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1" name="Picture 280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296" name="Group 295"/>
            <p:cNvGrpSpPr/>
            <p:nvPr/>
          </p:nvGrpSpPr>
          <p:grpSpPr>
            <a:xfrm>
              <a:off x="8804695" y="5145012"/>
              <a:ext cx="693597" cy="591914"/>
              <a:chOff x="8242285" y="5445224"/>
              <a:chExt cx="693597" cy="591914"/>
            </a:xfrm>
          </p:grpSpPr>
          <p:sp>
            <p:nvSpPr>
              <p:cNvPr id="297" name="Rectangle 296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8" name="Picture 297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413355" y="5806394"/>
              <a:ext cx="9087279" cy="720577"/>
              <a:chOff x="413355" y="5806394"/>
              <a:chExt cx="9087279" cy="720577"/>
            </a:xfrm>
          </p:grpSpPr>
          <p:sp>
            <p:nvSpPr>
              <p:cNvPr id="292" name="Rectangle 291"/>
              <p:cNvSpPr/>
              <p:nvPr/>
            </p:nvSpPr>
            <p:spPr>
              <a:xfrm flipV="1">
                <a:off x="413355" y="5806394"/>
                <a:ext cx="9087279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3" name="Picture 292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4847" y="5840492"/>
                <a:ext cx="731903" cy="663619"/>
              </a:xfrm>
              <a:prstGeom prst="rect">
                <a:avLst/>
              </a:prstGeom>
            </p:spPr>
          </p:pic>
          <p:sp>
            <p:nvSpPr>
              <p:cNvPr id="299" name="Subtitle 5"/>
              <p:cNvSpPr txBox="1">
                <a:spLocks/>
              </p:cNvSpPr>
              <p:nvPr/>
            </p:nvSpPr>
            <p:spPr>
              <a:xfrm>
                <a:off x="5774418" y="6152068"/>
                <a:ext cx="1375965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600" spc="20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STATISTICS</a:t>
                </a:r>
                <a:endParaRPr lang="en-US" sz="1600" spc="2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3" name="Subtitle 5"/>
          <p:cNvSpPr txBox="1">
            <a:spLocks/>
          </p:cNvSpPr>
          <p:nvPr/>
        </p:nvSpPr>
        <p:spPr>
          <a:xfrm>
            <a:off x="331009" y="4990289"/>
            <a:ext cx="8399893" cy="6455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Peltola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3E8ED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UNECE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itle 4"/>
          <p:cNvSpPr txBox="1">
            <a:spLocks/>
          </p:cNvSpPr>
          <p:nvPr/>
        </p:nvSpPr>
        <p:spPr>
          <a:xfrm>
            <a:off x="322246" y="2567345"/>
            <a:ext cx="4610717" cy="59617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>
                <a:latin typeface="Arial Black" panose="020B0A04020102020204" pitchFamily="34" charset="0"/>
              </a:rPr>
              <a:t>Thank you!</a:t>
            </a:r>
          </a:p>
        </p:txBody>
      </p:sp>
      <p:pic>
        <p:nvPicPr>
          <p:cNvPr id="180" name="Picture 17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355" y="661580"/>
            <a:ext cx="2586095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40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676</Words>
  <Application>Microsoft Office PowerPoint</Application>
  <PresentationFormat>A4 Paper (210x297 mm)</PresentationFormat>
  <Paragraphs>90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Rami Peltola</cp:lastModifiedBy>
  <cp:revision>185</cp:revision>
  <cp:lastPrinted>2017-11-10T17:13:01Z</cp:lastPrinted>
  <dcterms:created xsi:type="dcterms:W3CDTF">2016-07-29T13:01:46Z</dcterms:created>
  <dcterms:modified xsi:type="dcterms:W3CDTF">2017-12-04T14:47:50Z</dcterms:modified>
</cp:coreProperties>
</file>