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1"/>
  </p:notesMasterIdLst>
  <p:sldIdLst>
    <p:sldId id="256" r:id="rId6"/>
    <p:sldId id="259" r:id="rId7"/>
    <p:sldId id="260" r:id="rId8"/>
    <p:sldId id="288" r:id="rId9"/>
    <p:sldId id="261" r:id="rId10"/>
    <p:sldId id="282" r:id="rId11"/>
    <p:sldId id="289" r:id="rId12"/>
    <p:sldId id="280" r:id="rId13"/>
    <p:sldId id="291" r:id="rId14"/>
    <p:sldId id="290" r:id="rId15"/>
    <p:sldId id="295" r:id="rId16"/>
    <p:sldId id="294" r:id="rId17"/>
    <p:sldId id="293" r:id="rId18"/>
    <p:sldId id="292" r:id="rId19"/>
    <p:sldId id="281" r:id="rId20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C3C3C"/>
    <a:srgbClr val="283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E6774-B165-489C-BBDE-FCC944CF46E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9921B-2154-4C19-9697-9D62DE2C797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89963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UY" sz="1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991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70651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21641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99368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13891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7553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00850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0085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00850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00850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00850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23758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43165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46BC5-1922-4541-9CC5-1D4A8834B709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sp>
        <p:nvSpPr>
          <p:cNvPr id="6" name="Marcador de notas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2375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895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7628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3743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532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15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090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706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5643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633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4088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2237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6623-3976-4D02-AEBF-CA23EBEA5FA9}" type="datetimeFigureOut">
              <a:rPr lang="es-UY" smtClean="0"/>
              <a:t>30/11/2017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A8BF0-4482-4308-B169-612329AF5EB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8278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rro@bcu.gub.u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emf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1944216"/>
          </a:xfrm>
        </p:spPr>
        <p:txBody>
          <a:bodyPr>
            <a:noAutofit/>
          </a:bodyPr>
          <a:lstStyle/>
          <a:p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ECLAC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Balance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Accounts</a:t>
            </a:r>
            <a:r>
              <a:rPr lang="es-U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endParaRPr lang="es-UY" sz="2800" dirty="0">
              <a:solidFill>
                <a:srgbClr val="283272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600212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 Opinions expressed here are those of the author and do not commit the Central Bank of Uruguay</a:t>
            </a:r>
            <a:endParaRPr lang="es-UY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344816" cy="1176536"/>
          </a:xfrm>
        </p:spPr>
        <p:txBody>
          <a:bodyPr anchor="b">
            <a:normAutofit/>
          </a:bodyPr>
          <a:lstStyle/>
          <a:p>
            <a:pPr>
              <a:defRPr/>
            </a:pP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Eleventh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Meeting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Advisory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Expert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Accounts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York, 5-7 </a:t>
            </a: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pPr>
              <a:defRPr/>
            </a:pPr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785592" y="515719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Lourdes Erro* </a:t>
            </a:r>
          </a:p>
          <a:p>
            <a:pPr algn="r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lerro@bcu.gub.uy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Manager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Central Bank 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Uruguay</a:t>
            </a:r>
          </a:p>
        </p:txBody>
      </p:sp>
    </p:spTree>
    <p:extLst>
      <p:ext uri="{BB962C8B-B14F-4D97-AF65-F5344CB8AC3E}">
        <p14:creationId xmlns:p14="http://schemas.microsoft.com/office/powerpoint/2010/main" val="1794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 Título"/>
          <p:cNvSpPr>
            <a:spLocks noGrp="1"/>
          </p:cNvSpPr>
          <p:nvPr>
            <p:ph type="title"/>
          </p:nvPr>
        </p:nvSpPr>
        <p:spPr>
          <a:xfrm>
            <a:off x="215516" y="332656"/>
            <a:ext cx="8712968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es-ES" sz="2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5">
            <a:extLst>
              <a:ext uri="{FF2B5EF4-FFF2-40B4-BE49-F238E27FC236}">
                <a16:creationId xmlns:a16="http://schemas.microsoft.com/office/drawing/2014/main" xmlns="" id="{E86838B6-D851-4CE0-80AD-12B294F91A3D}"/>
              </a:ext>
            </a:extLst>
          </p:cNvPr>
          <p:cNvSpPr txBox="1"/>
          <p:nvPr/>
        </p:nvSpPr>
        <p:spPr>
          <a:xfrm>
            <a:off x="3131840" y="1045098"/>
            <a:ext cx="2088232" cy="400110"/>
          </a:xfrm>
          <a:prstGeom prst="rect">
            <a:avLst/>
          </a:prstGeom>
          <a:solidFill>
            <a:srgbClr val="E2B4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150" tIns="121150" rIns="121150" bIns="121150" numCol="1" spcCol="1270" anchor="ctr" anchorCtr="0">
            <a:noAutofit/>
          </a:bodyPr>
          <a:lstStyle>
            <a:defPPr>
              <a:defRPr lang="es-UY"/>
            </a:defPPr>
            <a:lvl1pPr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UY" dirty="0"/>
              <a:t>      THE SURVEY</a:t>
            </a:r>
          </a:p>
        </p:txBody>
      </p:sp>
      <p:sp>
        <p:nvSpPr>
          <p:cNvPr id="16" name="Marcador de contenido 4">
            <a:extLst>
              <a:ext uri="{FF2B5EF4-FFF2-40B4-BE49-F238E27FC236}">
                <a16:creationId xmlns:a16="http://schemas.microsoft.com/office/drawing/2014/main" xmlns="" id="{ACFFB06A-5329-471C-98D2-2DAD7C66FC2C}"/>
              </a:ext>
            </a:extLst>
          </p:cNvPr>
          <p:cNvSpPr txBox="1">
            <a:spLocks/>
          </p:cNvSpPr>
          <p:nvPr/>
        </p:nvSpPr>
        <p:spPr>
          <a:xfrm>
            <a:off x="683568" y="3573016"/>
            <a:ext cx="3672408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ES" sz="1800" b="1" dirty="0">
                <a:latin typeface="Arial" pitchFamily="34" charset="0"/>
                <a:cs typeface="Arial" pitchFamily="34" charset="0"/>
              </a:rPr>
              <a:t>1)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Manuals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used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 as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reference</a:t>
            </a:r>
            <a:endParaRPr lang="es-UY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C8EC9B3D-26F8-4079-A1DB-D454E542B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026112"/>
            <a:ext cx="3168352" cy="177915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3528392" cy="180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Elipse"/>
          <p:cNvSpPr/>
          <p:nvPr/>
        </p:nvSpPr>
        <p:spPr>
          <a:xfrm>
            <a:off x="4788024" y="4915688"/>
            <a:ext cx="432048" cy="60154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283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4">
            <a:extLst>
              <a:ext uri="{FF2B5EF4-FFF2-40B4-BE49-F238E27FC236}">
                <a16:creationId xmlns:a16="http://schemas.microsoft.com/office/drawing/2014/main" xmlns="" id="{FE1A8090-1E49-49AB-AE71-72BB3C52E9C0}"/>
              </a:ext>
            </a:extLst>
          </p:cNvPr>
          <p:cNvSpPr txBox="1">
            <a:spLocks/>
          </p:cNvSpPr>
          <p:nvPr/>
        </p:nvSpPr>
        <p:spPr>
          <a:xfrm>
            <a:off x="395536" y="1844824"/>
            <a:ext cx="3364093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ES" sz="1800" b="1" dirty="0">
                <a:latin typeface="Arial" pitchFamily="34" charset="0"/>
                <a:cs typeface="Arial" pitchFamily="34" charset="0"/>
              </a:rPr>
              <a:t>2)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Publication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characteristics</a:t>
            </a:r>
            <a:endParaRPr lang="es-UY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2FB2E53F-51ED-459D-BEE8-CA4E6344C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36" y="2468017"/>
            <a:ext cx="3787641" cy="137937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8923BF02-6F05-45FB-AF93-F0458EF55116}"/>
              </a:ext>
            </a:extLst>
          </p:cNvPr>
          <p:cNvSpPr txBox="1"/>
          <p:nvPr/>
        </p:nvSpPr>
        <p:spPr>
          <a:xfrm>
            <a:off x="1619672" y="4509120"/>
            <a:ext cx="5832648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/>
              <a:t>preannounced calendars: 12</a:t>
            </a:r>
            <a:endParaRPr lang="es-UY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/>
              <a:t>comprehensive revisions warned in advance to users: 10</a:t>
            </a:r>
            <a:endParaRPr lang="es-UY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discrepancies between BP and </a:t>
            </a:r>
            <a:r>
              <a:rPr lang="en-US" dirty="0" err="1"/>
              <a:t>RoW</a:t>
            </a:r>
            <a:r>
              <a:rPr lang="en-US" dirty="0"/>
              <a:t> explained to users: 2</a:t>
            </a:r>
            <a:endParaRPr lang="es-UY" dirty="0"/>
          </a:p>
        </p:txBody>
      </p:sp>
      <p:sp>
        <p:nvSpPr>
          <p:cNvPr id="15" name="CuadroTexto 15">
            <a:extLst>
              <a:ext uri="{FF2B5EF4-FFF2-40B4-BE49-F238E27FC236}">
                <a16:creationId xmlns:a16="http://schemas.microsoft.com/office/drawing/2014/main" xmlns="" id="{E86838B6-D851-4CE0-80AD-12B294F91A3D}"/>
              </a:ext>
            </a:extLst>
          </p:cNvPr>
          <p:cNvSpPr txBox="1"/>
          <p:nvPr/>
        </p:nvSpPr>
        <p:spPr>
          <a:xfrm>
            <a:off x="3131840" y="1045098"/>
            <a:ext cx="2088232" cy="400110"/>
          </a:xfrm>
          <a:prstGeom prst="rect">
            <a:avLst/>
          </a:prstGeom>
          <a:solidFill>
            <a:srgbClr val="E2B4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150" tIns="121150" rIns="121150" bIns="121150" numCol="1" spcCol="1270" anchor="ctr" anchorCtr="0">
            <a:noAutofit/>
          </a:bodyPr>
          <a:lstStyle>
            <a:defPPr>
              <a:defRPr lang="es-UY"/>
            </a:defPPr>
            <a:lvl1pPr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UY" dirty="0"/>
              <a:t>      THE SURVEY</a:t>
            </a:r>
          </a:p>
        </p:txBody>
      </p:sp>
      <p:sp>
        <p:nvSpPr>
          <p:cNvPr id="10" name="2 Título">
            <a:extLst>
              <a:ext uri="{FF2B5EF4-FFF2-40B4-BE49-F238E27FC236}">
                <a16:creationId xmlns:a16="http://schemas.microsoft.com/office/drawing/2014/main" xmlns="" id="{6FFD9FF7-1567-4B5D-8AC7-115A5DFDC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332656"/>
            <a:ext cx="8712968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es-ES" sz="2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564" y="1930484"/>
            <a:ext cx="3653820" cy="193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1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4">
            <a:extLst>
              <a:ext uri="{FF2B5EF4-FFF2-40B4-BE49-F238E27FC236}">
                <a16:creationId xmlns:a16="http://schemas.microsoft.com/office/drawing/2014/main" xmlns="" id="{FE1A8090-1E49-49AB-AE71-72BB3C52E9C0}"/>
              </a:ext>
            </a:extLst>
          </p:cNvPr>
          <p:cNvSpPr txBox="1">
            <a:spLocks/>
          </p:cNvSpPr>
          <p:nvPr/>
        </p:nvSpPr>
        <p:spPr>
          <a:xfrm>
            <a:off x="539552" y="1713125"/>
            <a:ext cx="7272808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ES" sz="1800" b="1" dirty="0">
                <a:latin typeface="Arial" pitchFamily="34" charset="0"/>
                <a:cs typeface="Arial" pitchFamily="34" charset="0"/>
              </a:rPr>
              <a:t>3)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Statistical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sources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 and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treatment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 data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(</a:t>
            </a:r>
            <a:r>
              <a:rPr lang="es-ES" sz="1800" dirty="0" err="1">
                <a:latin typeface="Arial" pitchFamily="34" charset="0"/>
                <a:cs typeface="Arial" pitchFamily="34" charset="0"/>
              </a:rPr>
              <a:t>examples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)</a:t>
            </a:r>
            <a:endParaRPr lang="es-UY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uadroTexto 15">
            <a:extLst>
              <a:ext uri="{FF2B5EF4-FFF2-40B4-BE49-F238E27FC236}">
                <a16:creationId xmlns:a16="http://schemas.microsoft.com/office/drawing/2014/main" xmlns="" id="{E86838B6-D851-4CE0-80AD-12B294F91A3D}"/>
              </a:ext>
            </a:extLst>
          </p:cNvPr>
          <p:cNvSpPr txBox="1"/>
          <p:nvPr/>
        </p:nvSpPr>
        <p:spPr>
          <a:xfrm>
            <a:off x="3131840" y="1045098"/>
            <a:ext cx="2088232" cy="400110"/>
          </a:xfrm>
          <a:prstGeom prst="rect">
            <a:avLst/>
          </a:prstGeom>
          <a:solidFill>
            <a:srgbClr val="E2B4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150" tIns="121150" rIns="121150" bIns="121150" numCol="1" spcCol="1270" anchor="ctr" anchorCtr="0">
            <a:noAutofit/>
          </a:bodyPr>
          <a:lstStyle>
            <a:defPPr>
              <a:defRPr lang="es-UY"/>
            </a:defPPr>
            <a:lvl1pPr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UY" dirty="0"/>
              <a:t>      THE SURVEY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764CA5E-2473-4677-8ED9-61D548F09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5" y="2428168"/>
            <a:ext cx="8414423" cy="2945048"/>
          </a:xfrm>
          <a:prstGeom prst="rect">
            <a:avLst/>
          </a:prstGeom>
        </p:spPr>
      </p:pic>
      <p:sp>
        <p:nvSpPr>
          <p:cNvPr id="8" name="2 Título">
            <a:extLst>
              <a:ext uri="{FF2B5EF4-FFF2-40B4-BE49-F238E27FC236}">
                <a16:creationId xmlns:a16="http://schemas.microsoft.com/office/drawing/2014/main" xmlns="" id="{04DAFAA8-B0D5-41A5-9D0D-7FE59235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332656"/>
            <a:ext cx="8712968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es-ES" sz="2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4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5">
            <a:extLst>
              <a:ext uri="{FF2B5EF4-FFF2-40B4-BE49-F238E27FC236}">
                <a16:creationId xmlns:a16="http://schemas.microsoft.com/office/drawing/2014/main" xmlns="" id="{E86838B6-D851-4CE0-80AD-12B294F91A3D}"/>
              </a:ext>
            </a:extLst>
          </p:cNvPr>
          <p:cNvSpPr txBox="1"/>
          <p:nvPr/>
        </p:nvSpPr>
        <p:spPr>
          <a:xfrm>
            <a:off x="3131840" y="1045098"/>
            <a:ext cx="2088232" cy="400110"/>
          </a:xfrm>
          <a:prstGeom prst="rect">
            <a:avLst/>
          </a:prstGeom>
          <a:solidFill>
            <a:srgbClr val="E2B4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150" tIns="121150" rIns="121150" bIns="121150" numCol="1" spcCol="1270" anchor="ctr" anchorCtr="0">
            <a:noAutofit/>
          </a:bodyPr>
          <a:lstStyle>
            <a:defPPr>
              <a:defRPr lang="es-UY"/>
            </a:defPPr>
            <a:lvl1pPr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UY" dirty="0"/>
              <a:t>      THE SURVEY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57718649-745D-489C-8012-7A649F2C1C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705" y="1522650"/>
            <a:ext cx="8121297" cy="284245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E5004EF2-B868-4DBD-8EB8-2C628C3D71B3}"/>
              </a:ext>
            </a:extLst>
          </p:cNvPr>
          <p:cNvSpPr txBox="1"/>
          <p:nvPr/>
        </p:nvSpPr>
        <p:spPr>
          <a:xfrm>
            <a:off x="755576" y="4556513"/>
            <a:ext cx="7488832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 countries make adjustments for smuggling activities and non observed economy 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RoW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estimations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only 3 countries take those figures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BoP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 countries carry out data conciliation in the framework of SUT 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RoW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estimations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only 2 countries include these amendments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BoP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statistics </a:t>
            </a:r>
            <a:endParaRPr lang="es-UY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Y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2 Título">
            <a:extLst>
              <a:ext uri="{FF2B5EF4-FFF2-40B4-BE49-F238E27FC236}">
                <a16:creationId xmlns:a16="http://schemas.microsoft.com/office/drawing/2014/main" xmlns="" id="{164732E5-A6CF-40B6-9514-3F6DAFFF3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332656"/>
            <a:ext cx="8712968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es-ES" sz="2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997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5">
            <a:extLst>
              <a:ext uri="{FF2B5EF4-FFF2-40B4-BE49-F238E27FC236}">
                <a16:creationId xmlns:a16="http://schemas.microsoft.com/office/drawing/2014/main" xmlns="" id="{E86838B6-D851-4CE0-80AD-12B294F91A3D}"/>
              </a:ext>
            </a:extLst>
          </p:cNvPr>
          <p:cNvSpPr txBox="1"/>
          <p:nvPr/>
        </p:nvSpPr>
        <p:spPr>
          <a:xfrm>
            <a:off x="3131840" y="1045098"/>
            <a:ext cx="2088232" cy="400110"/>
          </a:xfrm>
          <a:prstGeom prst="rect">
            <a:avLst/>
          </a:prstGeom>
          <a:solidFill>
            <a:srgbClr val="E2B4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150" tIns="121150" rIns="121150" bIns="121150" numCol="1" spcCol="1270" anchor="ctr" anchorCtr="0">
            <a:noAutofit/>
          </a:bodyPr>
          <a:lstStyle>
            <a:defPPr>
              <a:defRPr lang="es-UY"/>
            </a:defPPr>
            <a:lvl1pPr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UY" dirty="0"/>
              <a:t>      THE SURVEY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E2FE1E2-148E-445D-8D21-E77377745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060848"/>
            <a:ext cx="6191123" cy="3960440"/>
          </a:xfrm>
          <a:prstGeom prst="rect">
            <a:avLst/>
          </a:prstGeom>
        </p:spPr>
      </p:pic>
      <p:sp>
        <p:nvSpPr>
          <p:cNvPr id="13" name="Marcador de contenido 4">
            <a:extLst>
              <a:ext uri="{FF2B5EF4-FFF2-40B4-BE49-F238E27FC236}">
                <a16:creationId xmlns:a16="http://schemas.microsoft.com/office/drawing/2014/main" xmlns="" id="{684872AB-A851-452D-9BF6-733AA28DA041}"/>
              </a:ext>
            </a:extLst>
          </p:cNvPr>
          <p:cNvSpPr txBox="1">
            <a:spLocks/>
          </p:cNvSpPr>
          <p:nvPr/>
        </p:nvSpPr>
        <p:spPr>
          <a:xfrm>
            <a:off x="539552" y="1628800"/>
            <a:ext cx="7272808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ES" sz="1800" b="1" dirty="0">
                <a:latin typeface="Arial" pitchFamily="34" charset="0"/>
                <a:cs typeface="Arial" pitchFamily="34" charset="0"/>
              </a:rPr>
              <a:t>4)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Main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sources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>
                <a:latin typeface="Arial" pitchFamily="34" charset="0"/>
                <a:cs typeface="Arial" pitchFamily="34" charset="0"/>
              </a:rPr>
              <a:t>discrepancies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:</a:t>
            </a:r>
            <a:endParaRPr lang="es-UY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2 Título">
            <a:extLst>
              <a:ext uri="{FF2B5EF4-FFF2-40B4-BE49-F238E27FC236}">
                <a16:creationId xmlns:a16="http://schemas.microsoft.com/office/drawing/2014/main" xmlns="" id="{88FC113F-4D5A-4AF5-8785-E42F9CC35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332656"/>
            <a:ext cx="8712968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es-ES" sz="2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54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7344816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AEG</a:t>
            </a:r>
            <a:endParaRPr lang="es-ES" sz="2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FCD64DB-C8C6-4935-9FE1-AACF8CA7D5F3}"/>
              </a:ext>
            </a:extLst>
          </p:cNvPr>
          <p:cNvSpPr txBox="1"/>
          <p:nvPr/>
        </p:nvSpPr>
        <p:spPr>
          <a:xfrm>
            <a:off x="467544" y="1628800"/>
            <a:ext cx="820891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Does the AEG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agree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that 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preparation of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practical Guide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Harmonization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of BoP and SNA data would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useful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4200"/>
              </a:spcAft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AEG suggest additional considerations to be taken into account?</a:t>
            </a:r>
            <a:endParaRPr lang="es-UY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4200"/>
              </a:spcAft>
            </a:pPr>
            <a:endParaRPr lang="es-UY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contenido"/>
          <p:cNvSpPr>
            <a:spLocks noGrp="1"/>
          </p:cNvSpPr>
          <p:nvPr>
            <p:ph idx="1"/>
          </p:nvPr>
        </p:nvSpPr>
        <p:spPr>
          <a:xfrm>
            <a:off x="539552" y="1783357"/>
            <a:ext cx="8229600" cy="4813995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SNA and BOP</a:t>
            </a:r>
          </a:p>
          <a:p>
            <a:pPr marL="514350" indent="-514350"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AEG</a:t>
            </a:r>
          </a:p>
          <a:p>
            <a:pPr marL="0" indent="0">
              <a:spcAft>
                <a:spcPts val="1200"/>
              </a:spcAft>
              <a:buSzPct val="100000"/>
              <a:buNone/>
            </a:pP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6203950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ES" sz="300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ES" sz="30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s-ES" sz="30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Título"/>
          <p:cNvSpPr>
            <a:spLocks noGrp="1"/>
          </p:cNvSpPr>
          <p:nvPr>
            <p:ph type="title"/>
          </p:nvPr>
        </p:nvSpPr>
        <p:spPr>
          <a:xfrm>
            <a:off x="167680" y="206320"/>
            <a:ext cx="7560840" cy="635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s-UY" sz="30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UY" sz="3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es-ES" sz="30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23528" y="1568981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underlying methodology and concepts for the national accounts (2008 SNA) and the balance of payments (BPM6) are consistent with each another. </a:t>
            </a:r>
          </a:p>
          <a:p>
            <a:pPr algn="just">
              <a:spcAft>
                <a:spcPts val="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But: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large differences remain in practice </a:t>
            </a:r>
          </a:p>
          <a:p>
            <a:pPr algn="just">
              <a:spcAft>
                <a:spcPts val="0"/>
              </a:spcAft>
            </a:pPr>
            <a:endParaRPr lang="es-UY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Annual National Accounts Seminar for Latin America and the Caribbean, organized by ECLAC, 8-10 November 2016, Santiago, Chile, discussed the importance of the harmonization in practice. </a:t>
            </a: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initial evaluation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NA data showed that there are considerable inconsistencies in the region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Countries expressed interest in further working to better understand the reasons for the inconsistencies and to improve these statistics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Título"/>
          <p:cNvSpPr>
            <a:spLocks noGrp="1"/>
          </p:cNvSpPr>
          <p:nvPr>
            <p:ph type="title"/>
          </p:nvPr>
        </p:nvSpPr>
        <p:spPr>
          <a:xfrm>
            <a:off x="167680" y="206320"/>
            <a:ext cx="7560840" cy="635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s-UY" sz="30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UY" sz="30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es-UY" sz="30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endParaRPr lang="es-ES" sz="30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560840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791580" y="5442519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/>
              <a:t>Note: prepared and presented during the Workshop on the harmonization of BoP and SNA, Brazilia, June 2017</a:t>
            </a:r>
            <a:endParaRPr lang="es-UY" sz="1100"/>
          </a:p>
          <a:p>
            <a:pPr algn="just"/>
            <a:endParaRPr lang="es-UY" sz="1100"/>
          </a:p>
        </p:txBody>
      </p:sp>
      <p:sp>
        <p:nvSpPr>
          <p:cNvPr id="3" name="2 Elipse"/>
          <p:cNvSpPr/>
          <p:nvPr/>
        </p:nvSpPr>
        <p:spPr>
          <a:xfrm>
            <a:off x="7812360" y="4371272"/>
            <a:ext cx="504056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6 Elipse"/>
          <p:cNvSpPr/>
          <p:nvPr/>
        </p:nvSpPr>
        <p:spPr>
          <a:xfrm>
            <a:off x="7092280" y="3501008"/>
            <a:ext cx="504056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86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es-UY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BoP 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NA</a:t>
            </a:r>
            <a:endParaRPr lang="es-ES" sz="2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2880" y="2636912"/>
            <a:ext cx="8229600" cy="259228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s-UY" sz="2000" b="1" dirty="0" err="1">
                <a:latin typeface="Arial" pitchFamily="34" charset="0"/>
                <a:cs typeface="Arial" panose="020B0604020202020204" pitchFamily="34" charset="0"/>
              </a:rPr>
              <a:t>Specific</a:t>
            </a:r>
            <a:r>
              <a:rPr lang="es-UY" sz="2000" b="1" dirty="0"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es-UY" sz="2000" b="1" dirty="0" err="1">
                <a:latin typeface="Arial" pitchFamily="34" charset="0"/>
                <a:cs typeface="Arial" panose="020B0604020202020204" pitchFamily="34" charset="0"/>
              </a:rPr>
              <a:t>objectives</a:t>
            </a:r>
            <a:r>
              <a:rPr lang="es-UY" sz="2000" b="1" dirty="0">
                <a:latin typeface="Arial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spcAft>
                <a:spcPts val="1200"/>
              </a:spcAft>
            </a:pPr>
            <a:r>
              <a:rPr lang="es-UY" sz="1800" dirty="0" err="1">
                <a:latin typeface="Arial" pitchFamily="34" charset="0"/>
                <a:cs typeface="Arial" pitchFamily="34" charset="0"/>
              </a:rPr>
              <a:t>Make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a </a:t>
            </a:r>
            <a:r>
              <a:rPr lang="es-UY" sz="1800" b="1" dirty="0">
                <a:latin typeface="Arial" pitchFamily="34" charset="0"/>
                <a:cs typeface="Arial" pitchFamily="34" charset="0"/>
              </a:rPr>
              <a:t>diagnosis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on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a </a:t>
            </a:r>
            <a:r>
              <a:rPr lang="es-UY" sz="1800" b="1" dirty="0" err="1">
                <a:latin typeface="Arial" pitchFamily="34" charset="0"/>
                <a:cs typeface="Arial" pitchFamily="34" charset="0"/>
              </a:rPr>
              <a:t>survey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in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region</a:t>
            </a:r>
            <a:endParaRPr lang="es-UY" sz="1800" dirty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</a:pPr>
            <a:r>
              <a:rPr lang="es-UY" sz="1800" dirty="0" err="1">
                <a:latin typeface="Arial" pitchFamily="34" charset="0"/>
                <a:cs typeface="Arial" pitchFamily="34" charset="0"/>
              </a:rPr>
              <a:t>Detect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causes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non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harmonization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specially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in </a:t>
            </a:r>
            <a:r>
              <a:rPr lang="es-UY" sz="1800" b="1" dirty="0" err="1">
                <a:latin typeface="Arial" pitchFamily="34" charset="0"/>
                <a:cs typeface="Arial" pitchFamily="34" charset="0"/>
              </a:rPr>
              <a:t>selected</a:t>
            </a:r>
            <a:r>
              <a:rPr lang="es-UY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b="1" dirty="0" err="1">
                <a:latin typeface="Arial" pitchFamily="34" charset="0"/>
                <a:cs typeface="Arial" pitchFamily="34" charset="0"/>
              </a:rPr>
              <a:t>areas</a:t>
            </a:r>
            <a:r>
              <a:rPr lang="es-UY" sz="1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spcAft>
                <a:spcPts val="1200"/>
              </a:spcAft>
            </a:pPr>
            <a:r>
              <a:rPr lang="es-UY" sz="1800" dirty="0" err="1">
                <a:latin typeface="Arial" pitchFamily="34" charset="0"/>
                <a:cs typeface="Arial" pitchFamily="34" charset="0"/>
              </a:rPr>
              <a:t>Propose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b="1" dirty="0" err="1">
                <a:latin typeface="Arial" pitchFamily="34" charset="0"/>
                <a:cs typeface="Arial" pitchFamily="34" charset="0"/>
              </a:rPr>
              <a:t>ways</a:t>
            </a:r>
            <a:r>
              <a:rPr lang="es-UY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b="1" dirty="0" err="1">
                <a:latin typeface="Arial" pitchFamily="34" charset="0"/>
                <a:cs typeface="Arial" pitchFamily="34" charset="0"/>
              </a:rPr>
              <a:t>to</a:t>
            </a:r>
            <a:r>
              <a:rPr lang="es-UY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b="1" dirty="0" err="1">
                <a:latin typeface="Arial" pitchFamily="34" charset="0"/>
                <a:cs typeface="Arial" pitchFamily="34" charset="0"/>
              </a:rPr>
              <a:t>improve</a:t>
            </a:r>
            <a:r>
              <a:rPr lang="es-UY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current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practices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s-UY" sz="1800" dirty="0">
                <a:latin typeface="Arial" pitchFamily="34" charset="0"/>
                <a:cs typeface="Arial" pitchFamily="34" charset="0"/>
              </a:rPr>
              <a:t>Produce a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document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as </a:t>
            </a:r>
            <a:r>
              <a:rPr lang="es-UY" sz="1800">
                <a:latin typeface="Arial" pitchFamily="34" charset="0"/>
                <a:cs typeface="Arial" pitchFamily="34" charset="0"/>
              </a:rPr>
              <a:t>a </a:t>
            </a:r>
            <a:r>
              <a:rPr lang="es-UY" sz="1800" b="1" smtClean="0">
                <a:latin typeface="Arial" pitchFamily="34" charset="0"/>
                <a:cs typeface="Arial" pitchFamily="34" charset="0"/>
              </a:rPr>
              <a:t>practical guidance </a:t>
            </a:r>
            <a:r>
              <a:rPr lang="es-UY" sz="1800" b="1" err="1">
                <a:latin typeface="Arial" pitchFamily="34" charset="0"/>
                <a:cs typeface="Arial" pitchFamily="34" charset="0"/>
              </a:rPr>
              <a:t>for</a:t>
            </a:r>
            <a:r>
              <a:rPr lang="es-UY" sz="1800" b="1">
                <a:latin typeface="Arial" pitchFamily="34" charset="0"/>
                <a:cs typeface="Arial" pitchFamily="34" charset="0"/>
              </a:rPr>
              <a:t> </a:t>
            </a:r>
            <a:r>
              <a:rPr lang="es-UY" sz="1800" b="1" smtClean="0">
                <a:latin typeface="Arial" pitchFamily="34" charset="0"/>
                <a:cs typeface="Arial" pitchFamily="34" charset="0"/>
              </a:rPr>
              <a:t>harmonization of the BoP and SNA data</a:t>
            </a:r>
            <a:endParaRPr lang="es-UY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orma libre: forma 19"/>
          <p:cNvSpPr/>
          <p:nvPr/>
        </p:nvSpPr>
        <p:spPr>
          <a:xfrm>
            <a:off x="107504" y="1052736"/>
            <a:ext cx="8784976" cy="1080120"/>
          </a:xfrm>
          <a:custGeom>
            <a:avLst/>
            <a:gdLst>
              <a:gd name="connsiteX0" fmla="*/ 0 w 2088240"/>
              <a:gd name="connsiteY0" fmla="*/ 179488 h 1076908"/>
              <a:gd name="connsiteX1" fmla="*/ 179488 w 2088240"/>
              <a:gd name="connsiteY1" fmla="*/ 0 h 1076908"/>
              <a:gd name="connsiteX2" fmla="*/ 1908752 w 2088240"/>
              <a:gd name="connsiteY2" fmla="*/ 0 h 1076908"/>
              <a:gd name="connsiteX3" fmla="*/ 2088240 w 2088240"/>
              <a:gd name="connsiteY3" fmla="*/ 179488 h 1076908"/>
              <a:gd name="connsiteX4" fmla="*/ 2088240 w 2088240"/>
              <a:gd name="connsiteY4" fmla="*/ 897420 h 1076908"/>
              <a:gd name="connsiteX5" fmla="*/ 1908752 w 2088240"/>
              <a:gd name="connsiteY5" fmla="*/ 1076908 h 1076908"/>
              <a:gd name="connsiteX6" fmla="*/ 179488 w 2088240"/>
              <a:gd name="connsiteY6" fmla="*/ 1076908 h 1076908"/>
              <a:gd name="connsiteX7" fmla="*/ 0 w 2088240"/>
              <a:gd name="connsiteY7" fmla="*/ 897420 h 1076908"/>
              <a:gd name="connsiteX8" fmla="*/ 0 w 2088240"/>
              <a:gd name="connsiteY8" fmla="*/ 179488 h 107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240" h="1076908">
                <a:moveTo>
                  <a:pt x="0" y="179488"/>
                </a:moveTo>
                <a:cubicBezTo>
                  <a:pt x="0" y="80360"/>
                  <a:pt x="80360" y="0"/>
                  <a:pt x="179488" y="0"/>
                </a:cubicBezTo>
                <a:lnTo>
                  <a:pt x="1908752" y="0"/>
                </a:lnTo>
                <a:cubicBezTo>
                  <a:pt x="2007880" y="0"/>
                  <a:pt x="2088240" y="80360"/>
                  <a:pt x="2088240" y="179488"/>
                </a:cubicBezTo>
                <a:lnTo>
                  <a:pt x="2088240" y="897420"/>
                </a:lnTo>
                <a:cubicBezTo>
                  <a:pt x="2088240" y="996548"/>
                  <a:pt x="2007880" y="1076908"/>
                  <a:pt x="1908752" y="1076908"/>
                </a:cubicBezTo>
                <a:lnTo>
                  <a:pt x="179488" y="1076908"/>
                </a:lnTo>
                <a:cubicBezTo>
                  <a:pt x="80360" y="1076908"/>
                  <a:pt x="0" y="996548"/>
                  <a:pt x="0" y="897420"/>
                </a:cubicBezTo>
                <a:lnTo>
                  <a:pt x="0" y="179488"/>
                </a:lnTo>
                <a:close/>
              </a:path>
            </a:pathLst>
          </a:custGeom>
          <a:solidFill>
            <a:srgbClr val="E2B4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150" tIns="121150" rIns="121150" bIns="12115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OBJECTIVE</a:t>
            </a:r>
            <a:r>
              <a:rPr lang="es-ES" sz="160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practical aspects of the adoption of SNA 2008 and BPM6 and arrive to practical recommendations for the harmonization of the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BoP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SNA data. </a:t>
            </a:r>
            <a:endParaRPr lang="es-ES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113864" y="534112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Reference in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Annex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2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/>
          <p:cNvSpPr txBox="1"/>
          <p:nvPr/>
        </p:nvSpPr>
        <p:spPr>
          <a:xfrm>
            <a:off x="5959777" y="3256974"/>
            <a:ext cx="2500655" cy="92333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s-UY"/>
            </a:defPPr>
            <a:lvl1pPr algn="ctr">
              <a:defRPr sz="2000" b="1"/>
            </a:lvl1pPr>
          </a:lstStyle>
          <a:p>
            <a:r>
              <a:rPr lang="es-UY" sz="1800" dirty="0" err="1">
                <a:latin typeface="Arial" panose="020B0604020202020204" pitchFamily="34" charset="0"/>
                <a:cs typeface="Arial" panose="020B0604020202020204" pitchFamily="34" charset="0"/>
              </a:rPr>
              <a:t>Annual</a:t>
            </a:r>
            <a:r>
              <a:rPr lang="es-UY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1800" dirty="0" err="1">
                <a:latin typeface="Arial" panose="020B0604020202020204" pitchFamily="34" charset="0"/>
                <a:cs typeface="Arial" panose="020B0604020202020204" pitchFamily="34" charset="0"/>
              </a:rPr>
              <a:t>Seminar</a:t>
            </a:r>
            <a:r>
              <a:rPr lang="es-UY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18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UY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18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s-UY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1800" dirty="0" err="1">
                <a:latin typeface="Arial" panose="020B0604020202020204" pitchFamily="34" charset="0"/>
                <a:cs typeface="Arial" panose="020B0604020202020204" pitchFamily="34" charset="0"/>
              </a:rPr>
              <a:t>Accounts</a:t>
            </a:r>
            <a:r>
              <a:rPr lang="es-UY" sz="1800" dirty="0">
                <a:latin typeface="Arial" panose="020B0604020202020204" pitchFamily="34" charset="0"/>
                <a:cs typeface="Arial" panose="020B0604020202020204" pitchFamily="34" charset="0"/>
              </a:rPr>
              <a:t> (ECLAC)</a:t>
            </a:r>
          </a:p>
        </p:txBody>
      </p:sp>
      <p:sp>
        <p:nvSpPr>
          <p:cNvPr id="20" name="Flecha: hacia abajo 19"/>
          <p:cNvSpPr/>
          <p:nvPr/>
        </p:nvSpPr>
        <p:spPr>
          <a:xfrm rot="16200000">
            <a:off x="5184068" y="3537013"/>
            <a:ext cx="864096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1" name="16 Cerrar llave"/>
          <p:cNvSpPr/>
          <p:nvPr/>
        </p:nvSpPr>
        <p:spPr>
          <a:xfrm>
            <a:off x="2992802" y="2519667"/>
            <a:ext cx="261743" cy="2705001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0" name="18 Rectángulo"/>
          <p:cNvSpPr/>
          <p:nvPr/>
        </p:nvSpPr>
        <p:spPr>
          <a:xfrm>
            <a:off x="3439368" y="4722354"/>
            <a:ext cx="1564680" cy="830997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Secretary: ECLAC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8 Rectángulo"/>
          <p:cNvSpPr/>
          <p:nvPr/>
        </p:nvSpPr>
        <p:spPr>
          <a:xfrm>
            <a:off x="851987" y="3740408"/>
            <a:ext cx="2007281" cy="338554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Nicaragua (BP/NA)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8 Rectángulo"/>
          <p:cNvSpPr/>
          <p:nvPr/>
        </p:nvSpPr>
        <p:spPr>
          <a:xfrm>
            <a:off x="832494" y="3236352"/>
            <a:ext cx="2076209" cy="338554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Costa Rica (BP/NA)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8 Rectángulo"/>
          <p:cNvSpPr/>
          <p:nvPr/>
        </p:nvSpPr>
        <p:spPr>
          <a:xfrm>
            <a:off x="900077" y="2771636"/>
            <a:ext cx="1951175" cy="338554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Colombia (BP/NA)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8 Rectángulo"/>
          <p:cNvSpPr/>
          <p:nvPr/>
        </p:nvSpPr>
        <p:spPr>
          <a:xfrm>
            <a:off x="998822" y="4193212"/>
            <a:ext cx="1846980" cy="66172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Uruguay (BP/NA)</a:t>
            </a:r>
          </a:p>
          <a:p>
            <a:endParaRPr lang="es-ES" sz="500" b="1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8 Rectángulo"/>
          <p:cNvSpPr/>
          <p:nvPr/>
        </p:nvSpPr>
        <p:spPr>
          <a:xfrm>
            <a:off x="865227" y="5003884"/>
            <a:ext cx="2007153" cy="338554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Venezuela (BP/NA)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8 Rectángulo"/>
          <p:cNvSpPr/>
          <p:nvPr/>
        </p:nvSpPr>
        <p:spPr>
          <a:xfrm>
            <a:off x="1281848" y="2339588"/>
            <a:ext cx="1587294" cy="338554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 (BP/NA)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5"/>
          <p:cNvSpPr txBox="1"/>
          <p:nvPr/>
        </p:nvSpPr>
        <p:spPr>
          <a:xfrm>
            <a:off x="5959777" y="4532499"/>
            <a:ext cx="250065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s-UY"/>
            </a:defPPr>
            <a:lvl1pPr algn="ctr">
              <a:defRPr sz="2000" b="1"/>
            </a:lvl1pPr>
          </a:lstStyle>
          <a:p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AEG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115616" y="1124975"/>
            <a:ext cx="6855001" cy="503826"/>
          </a:xfrm>
          <a:prstGeom prst="rect">
            <a:avLst/>
          </a:prstGeom>
          <a:solidFill>
            <a:srgbClr val="E2B4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150" tIns="121150" rIns="121150" bIns="12115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UY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es-UY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UY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accountability</a:t>
            </a:r>
            <a:endParaRPr lang="es-UY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388532" y="1954388"/>
            <a:ext cx="1564680" cy="830997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Colaboration</a:t>
            </a:r>
            <a:r>
              <a:rPr lang="es-E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E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E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Organisms</a:t>
            </a:r>
            <a:endParaRPr lang="es-ES" sz="1600" b="1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3 Conector recto de flecha"/>
          <p:cNvCxnSpPr>
            <a:stCxn id="19" idx="2"/>
          </p:cNvCxnSpPr>
          <p:nvPr/>
        </p:nvCxnSpPr>
        <p:spPr>
          <a:xfrm>
            <a:off x="4170872" y="2785385"/>
            <a:ext cx="0" cy="639084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18 Rectángulo"/>
          <p:cNvSpPr/>
          <p:nvPr/>
        </p:nvSpPr>
        <p:spPr>
          <a:xfrm>
            <a:off x="3347864" y="3604954"/>
            <a:ext cx="1911101" cy="400110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20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BoP</a:t>
            </a:r>
            <a:r>
              <a:rPr lang="es-ES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-SNA_WG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 flipV="1">
            <a:off x="4211960" y="4144549"/>
            <a:ext cx="0" cy="588005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 Título"/>
          <p:cNvSpPr>
            <a:spLocks noGrp="1"/>
          </p:cNvSpPr>
          <p:nvPr>
            <p:ph type="title"/>
          </p:nvPr>
        </p:nvSpPr>
        <p:spPr>
          <a:xfrm>
            <a:off x="-36512" y="332656"/>
            <a:ext cx="9073008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es-UY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BoP </a:t>
            </a: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NA …</a:t>
            </a:r>
            <a:endParaRPr lang="es-ES" sz="2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Título"/>
          <p:cNvSpPr>
            <a:spLocks noGrp="1"/>
          </p:cNvSpPr>
          <p:nvPr>
            <p:ph type="title"/>
          </p:nvPr>
        </p:nvSpPr>
        <p:spPr>
          <a:xfrm>
            <a:off x="-36512" y="332656"/>
            <a:ext cx="9180512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3200" dirty="0">
                <a:solidFill>
                  <a:schemeClr val="bg1"/>
                </a:solidFill>
                <a:effectLst/>
              </a:rPr>
              <a:t>2</a:t>
            </a:r>
            <a:r>
              <a:rPr lang="es-UY" sz="3200">
                <a:solidFill>
                  <a:schemeClr val="bg1"/>
                </a:solidFill>
                <a:effectLst/>
              </a:rPr>
              <a:t>. </a:t>
            </a:r>
            <a:r>
              <a:rPr lang="es-UY" sz="3200">
                <a:solidFill>
                  <a:schemeClr val="bg1"/>
                </a:solidFill>
              </a:rPr>
              <a:t>Working Group on the Harmonization </a:t>
            </a:r>
            <a:r>
              <a:rPr lang="es-UY" sz="3200" smtClean="0">
                <a:solidFill>
                  <a:schemeClr val="bg1"/>
                </a:solidFill>
              </a:rPr>
              <a:t>BoP </a:t>
            </a:r>
            <a:r>
              <a:rPr lang="es-UY" sz="3200">
                <a:solidFill>
                  <a:schemeClr val="bg1"/>
                </a:solidFill>
              </a:rPr>
              <a:t>and NA…</a:t>
            </a:r>
            <a:endParaRPr lang="es-ES" sz="3200" dirty="0">
              <a:solidFill>
                <a:schemeClr val="bg1"/>
              </a:solidFill>
              <a:effectLst/>
            </a:endParaRPr>
          </a:p>
        </p:txBody>
      </p:sp>
      <p:sp>
        <p:nvSpPr>
          <p:cNvPr id="20" name="Forma libre: forma 19"/>
          <p:cNvSpPr/>
          <p:nvPr/>
        </p:nvSpPr>
        <p:spPr>
          <a:xfrm>
            <a:off x="395536" y="1052736"/>
            <a:ext cx="8136904" cy="360040"/>
          </a:xfrm>
          <a:custGeom>
            <a:avLst/>
            <a:gdLst>
              <a:gd name="connsiteX0" fmla="*/ 0 w 2088240"/>
              <a:gd name="connsiteY0" fmla="*/ 179488 h 1076908"/>
              <a:gd name="connsiteX1" fmla="*/ 179488 w 2088240"/>
              <a:gd name="connsiteY1" fmla="*/ 0 h 1076908"/>
              <a:gd name="connsiteX2" fmla="*/ 1908752 w 2088240"/>
              <a:gd name="connsiteY2" fmla="*/ 0 h 1076908"/>
              <a:gd name="connsiteX3" fmla="*/ 2088240 w 2088240"/>
              <a:gd name="connsiteY3" fmla="*/ 179488 h 1076908"/>
              <a:gd name="connsiteX4" fmla="*/ 2088240 w 2088240"/>
              <a:gd name="connsiteY4" fmla="*/ 897420 h 1076908"/>
              <a:gd name="connsiteX5" fmla="*/ 1908752 w 2088240"/>
              <a:gd name="connsiteY5" fmla="*/ 1076908 h 1076908"/>
              <a:gd name="connsiteX6" fmla="*/ 179488 w 2088240"/>
              <a:gd name="connsiteY6" fmla="*/ 1076908 h 1076908"/>
              <a:gd name="connsiteX7" fmla="*/ 0 w 2088240"/>
              <a:gd name="connsiteY7" fmla="*/ 897420 h 1076908"/>
              <a:gd name="connsiteX8" fmla="*/ 0 w 2088240"/>
              <a:gd name="connsiteY8" fmla="*/ 179488 h 107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240" h="1076908">
                <a:moveTo>
                  <a:pt x="0" y="179488"/>
                </a:moveTo>
                <a:cubicBezTo>
                  <a:pt x="0" y="80360"/>
                  <a:pt x="80360" y="0"/>
                  <a:pt x="179488" y="0"/>
                </a:cubicBezTo>
                <a:lnTo>
                  <a:pt x="1908752" y="0"/>
                </a:lnTo>
                <a:cubicBezTo>
                  <a:pt x="2007880" y="0"/>
                  <a:pt x="2088240" y="80360"/>
                  <a:pt x="2088240" y="179488"/>
                </a:cubicBezTo>
                <a:lnTo>
                  <a:pt x="2088240" y="897420"/>
                </a:lnTo>
                <a:cubicBezTo>
                  <a:pt x="2088240" y="996548"/>
                  <a:pt x="2007880" y="1076908"/>
                  <a:pt x="1908752" y="1076908"/>
                </a:cubicBezTo>
                <a:lnTo>
                  <a:pt x="179488" y="1076908"/>
                </a:lnTo>
                <a:cubicBezTo>
                  <a:pt x="80360" y="1076908"/>
                  <a:pt x="0" y="996548"/>
                  <a:pt x="0" y="897420"/>
                </a:cubicBezTo>
                <a:lnTo>
                  <a:pt x="0" y="179488"/>
                </a:lnTo>
                <a:close/>
              </a:path>
            </a:pathLst>
          </a:custGeom>
          <a:solidFill>
            <a:srgbClr val="E2B4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150" tIns="121150" rIns="121150" bIns="12115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OF ACTIVITIES</a:t>
            </a:r>
            <a:endParaRPr lang="es-ES" sz="16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974732" y="586798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(Plan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Annex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999832" y="1758258"/>
            <a:ext cx="6740520" cy="3792162"/>
            <a:chOff x="272823" y="1550792"/>
            <a:chExt cx="8369561" cy="4745740"/>
          </a:xfrm>
        </p:grpSpPr>
        <p:cxnSp>
          <p:nvCxnSpPr>
            <p:cNvPr id="7" name="6 Conector recto"/>
            <p:cNvCxnSpPr/>
            <p:nvPr/>
          </p:nvCxnSpPr>
          <p:spPr>
            <a:xfrm>
              <a:off x="683568" y="1990238"/>
              <a:ext cx="7632848" cy="0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 flipV="1">
              <a:off x="687432" y="1867966"/>
              <a:ext cx="0" cy="224408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flipV="1">
              <a:off x="3275856" y="1878034"/>
              <a:ext cx="0" cy="224408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flipV="1">
              <a:off x="681336" y="2234298"/>
              <a:ext cx="0" cy="980076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flipV="1">
              <a:off x="8316416" y="1878034"/>
              <a:ext cx="0" cy="224408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8 Rectángulo"/>
            <p:cNvSpPr/>
            <p:nvPr/>
          </p:nvSpPr>
          <p:spPr>
            <a:xfrm>
              <a:off x="272823" y="3222744"/>
              <a:ext cx="1940352" cy="924409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s-ES" sz="1400" b="1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Workshop (training and organization)</a:t>
              </a:r>
              <a:endParaRPr lang="es-E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 flipV="1">
              <a:off x="3277735" y="2234298"/>
              <a:ext cx="0" cy="2276220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flipV="1">
              <a:off x="8028384" y="2234298"/>
              <a:ext cx="0" cy="2276220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8 Rectángulo"/>
            <p:cNvSpPr/>
            <p:nvPr/>
          </p:nvSpPr>
          <p:spPr>
            <a:xfrm>
              <a:off x="6372200" y="4582526"/>
              <a:ext cx="1940352" cy="385171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1400" b="1" dirty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2nd. </a:t>
              </a:r>
              <a:r>
                <a:rPr lang="es-ES" sz="1400" b="1" dirty="0" err="1" smtClean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Report</a:t>
              </a:r>
              <a:r>
                <a:rPr lang="es-ES" sz="1400" b="1" dirty="0" smtClean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s-ES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18 Rectángulo"/>
            <p:cNvSpPr/>
            <p:nvPr/>
          </p:nvSpPr>
          <p:spPr>
            <a:xfrm>
              <a:off x="2411760" y="4582526"/>
              <a:ext cx="1940352" cy="385171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1400" b="1" dirty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1st. </a:t>
              </a:r>
              <a:r>
                <a:rPr lang="es-ES" sz="1400" b="1" dirty="0" err="1" smtClean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Report</a:t>
              </a:r>
              <a:endParaRPr lang="es-ES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6386360" y="5102505"/>
              <a:ext cx="1940352" cy="1194027"/>
            </a:xfrm>
            <a:prstGeom prst="rect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1400" b="1" smtClean="0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Practical Guide </a:t>
              </a:r>
              <a:r>
                <a:rPr lang="es-ES" sz="1400" b="1">
                  <a:solidFill>
                    <a:schemeClr val="tx2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Harmonization (draft)</a:t>
              </a:r>
            </a:p>
          </p:txBody>
        </p:sp>
        <p:sp>
          <p:nvSpPr>
            <p:cNvPr id="21" name="18 Rectángulo"/>
            <p:cNvSpPr/>
            <p:nvPr/>
          </p:nvSpPr>
          <p:spPr>
            <a:xfrm>
              <a:off x="1455158" y="1560189"/>
              <a:ext cx="758016" cy="338554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1600" b="1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2017</a:t>
              </a:r>
              <a:endParaRPr lang="es-ES" b="1" dirty="0"/>
            </a:p>
          </p:txBody>
        </p:sp>
        <p:sp>
          <p:nvSpPr>
            <p:cNvPr id="22" name="18 Rectángulo"/>
            <p:cNvSpPr/>
            <p:nvPr/>
          </p:nvSpPr>
          <p:spPr>
            <a:xfrm>
              <a:off x="5220072" y="1580735"/>
              <a:ext cx="758016" cy="338554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1600" b="1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2018</a:t>
              </a:r>
              <a:endParaRPr lang="es-ES" b="1" dirty="0"/>
            </a:p>
          </p:txBody>
        </p:sp>
        <p:sp>
          <p:nvSpPr>
            <p:cNvPr id="23" name="18 Rectángulo"/>
            <p:cNvSpPr/>
            <p:nvPr/>
          </p:nvSpPr>
          <p:spPr>
            <a:xfrm>
              <a:off x="308424" y="1550792"/>
              <a:ext cx="758016" cy="307777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140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Jun </a:t>
              </a:r>
              <a:endParaRPr lang="es-ES" sz="1600" dirty="0"/>
            </a:p>
          </p:txBody>
        </p:sp>
        <p:sp>
          <p:nvSpPr>
            <p:cNvPr id="24" name="18 Rectángulo"/>
            <p:cNvSpPr/>
            <p:nvPr/>
          </p:nvSpPr>
          <p:spPr>
            <a:xfrm>
              <a:off x="2896848" y="1570257"/>
              <a:ext cx="758016" cy="307777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140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Dic </a:t>
              </a:r>
              <a:endParaRPr lang="es-ES" sz="1600" dirty="0"/>
            </a:p>
          </p:txBody>
        </p:sp>
        <p:sp>
          <p:nvSpPr>
            <p:cNvPr id="25" name="18 Rectángulo"/>
            <p:cNvSpPr/>
            <p:nvPr/>
          </p:nvSpPr>
          <p:spPr>
            <a:xfrm>
              <a:off x="7884368" y="1560189"/>
              <a:ext cx="758016" cy="307777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s-ES" sz="140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Dic </a:t>
              </a:r>
              <a:endParaRPr lang="es-ES" sz="1600" dirty="0"/>
            </a:p>
          </p:txBody>
        </p:sp>
        <p:sp>
          <p:nvSpPr>
            <p:cNvPr id="26" name="25 Flecha derecha"/>
            <p:cNvSpPr/>
            <p:nvPr/>
          </p:nvSpPr>
          <p:spPr>
            <a:xfrm>
              <a:off x="1066440" y="2348880"/>
              <a:ext cx="6601904" cy="504056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>
                  <a:latin typeface="Arial" panose="020B0604020202020204" pitchFamily="34" charset="0"/>
                  <a:cs typeface="Arial" panose="020B0604020202020204" pitchFamily="34" charset="0"/>
                </a:rPr>
                <a:t>WORK IN 4 SUBGROUPS</a:t>
              </a:r>
              <a:endParaRPr lang="es-UY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26 Rectángulo"/>
          <p:cNvSpPr/>
          <p:nvPr/>
        </p:nvSpPr>
        <p:spPr>
          <a:xfrm>
            <a:off x="2735210" y="4597552"/>
            <a:ext cx="1562684" cy="523220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400" b="1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and Diagnosis</a:t>
            </a:r>
          </a:p>
        </p:txBody>
      </p:sp>
    </p:spTree>
    <p:extLst>
      <p:ext uri="{BB962C8B-B14F-4D97-AF65-F5344CB8AC3E}">
        <p14:creationId xmlns:p14="http://schemas.microsoft.com/office/powerpoint/2010/main" val="8845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es-ES" sz="2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UY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UY" sz="1800" dirty="0" err="1">
                <a:latin typeface="Arial" pitchFamily="34" charset="0"/>
                <a:cs typeface="Arial" pitchFamily="34" charset="0"/>
              </a:rPr>
              <a:t>on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Harmonization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BoP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 and </a:t>
            </a:r>
            <a:r>
              <a:rPr lang="es-UY" sz="1800">
                <a:latin typeface="Arial" pitchFamily="34" charset="0"/>
                <a:cs typeface="Arial" pitchFamily="34" charset="0"/>
              </a:rPr>
              <a:t>SNA </a:t>
            </a:r>
            <a:r>
              <a:rPr lang="es-UY" sz="1800" smtClean="0">
                <a:latin typeface="Arial" pitchFamily="34" charset="0"/>
                <a:cs typeface="Arial" pitchFamily="34" charset="0"/>
              </a:rPr>
              <a:t>data (27-29 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June 2017,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Brazilia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s-UY" sz="1800" dirty="0" err="1">
                <a:latin typeface="Arial" pitchFamily="34" charset="0"/>
                <a:cs typeface="Arial" pitchFamily="34" charset="0"/>
              </a:rPr>
              <a:t>Brazil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) </a:t>
            </a:r>
          </a:p>
          <a:p>
            <a:pPr lvl="1" algn="just"/>
            <a:r>
              <a:rPr lang="es-UY" sz="1600" dirty="0" err="1">
                <a:latin typeface="Arial" pitchFamily="34" charset="0"/>
                <a:cs typeface="Arial" pitchFamily="34" charset="0"/>
              </a:rPr>
              <a:t>organized</a:t>
            </a:r>
            <a:r>
              <a:rPr lang="es-UY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600" dirty="0" err="1">
                <a:latin typeface="Arial" pitchFamily="34" charset="0"/>
                <a:cs typeface="Arial" pitchFamily="34" charset="0"/>
              </a:rPr>
              <a:t>by</a:t>
            </a:r>
            <a:r>
              <a:rPr lang="es-UY" sz="1600" dirty="0">
                <a:latin typeface="Arial" pitchFamily="34" charset="0"/>
                <a:cs typeface="Arial" pitchFamily="34" charset="0"/>
              </a:rPr>
              <a:t> ECLAC and UNSD </a:t>
            </a:r>
          </a:p>
          <a:p>
            <a:pPr lvl="1" algn="just">
              <a:spcAft>
                <a:spcPts val="1200"/>
              </a:spcAft>
            </a:pPr>
            <a:r>
              <a:rPr lang="es-UY" sz="16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es-UY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6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UY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600" dirty="0" err="1">
                <a:latin typeface="Arial" pitchFamily="34" charset="0"/>
                <a:cs typeface="Arial" pitchFamily="34" charset="0"/>
              </a:rPr>
              <a:t>participation</a:t>
            </a:r>
            <a:r>
              <a:rPr lang="es-UY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UY" sz="16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es-UY" sz="1600" dirty="0">
                <a:latin typeface="Arial" pitchFamily="34" charset="0"/>
                <a:cs typeface="Arial" pitchFamily="34" charset="0"/>
              </a:rPr>
              <a:t> Eurostat and IMF</a:t>
            </a:r>
          </a:p>
          <a:p>
            <a:pPr algn="just">
              <a:spcAft>
                <a:spcPts val="1200"/>
              </a:spcAft>
            </a:pPr>
            <a:r>
              <a:rPr lang="es-ES" sz="1900" dirty="0" err="1">
                <a:latin typeface="Arial" pitchFamily="34" charset="0"/>
                <a:cs typeface="Arial" pitchFamily="34" charset="0"/>
              </a:rPr>
              <a:t>Countries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dirty="0" err="1">
                <a:latin typeface="Arial" pitchFamily="34" charset="0"/>
                <a:cs typeface="Arial" pitchFamily="34" charset="0"/>
              </a:rPr>
              <a:t>trained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dirty="0" err="1">
                <a:latin typeface="Arial" pitchFamily="34" charset="0"/>
                <a:cs typeface="Arial" pitchFamily="34" charset="0"/>
              </a:rPr>
              <a:t>on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dirty="0" err="1">
                <a:latin typeface="Arial" pitchFamily="34" charset="0"/>
                <a:cs typeface="Arial" pitchFamily="34" charset="0"/>
              </a:rPr>
              <a:t>integration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dirty="0" err="1">
                <a:latin typeface="Arial" pitchFamily="34" charset="0"/>
                <a:cs typeface="Arial" pitchFamily="34" charset="0"/>
              </a:rPr>
              <a:t>BoP</a:t>
            </a:r>
            <a:r>
              <a:rPr lang="es-ES" sz="1900" dirty="0">
                <a:latin typeface="Arial" pitchFamily="34" charset="0"/>
                <a:cs typeface="Arial" pitchFamily="34" charset="0"/>
              </a:rPr>
              <a:t> and SNA</a:t>
            </a:r>
          </a:p>
          <a:p>
            <a:pPr algn="just">
              <a:spcAft>
                <a:spcPts val="1200"/>
              </a:spcAft>
            </a:pPr>
            <a:r>
              <a:rPr lang="es-ES" sz="1900" b="1" dirty="0" err="1">
                <a:latin typeface="Arial" pitchFamily="34" charset="0"/>
                <a:cs typeface="Arial" pitchFamily="34" charset="0"/>
              </a:rPr>
              <a:t>Direction</a:t>
            </a:r>
            <a:r>
              <a:rPr lang="es-ES" sz="1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b="1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es-ES" sz="1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b="1" dirty="0" err="1">
                <a:latin typeface="Arial" pitchFamily="34" charset="0"/>
                <a:cs typeface="Arial" pitchFamily="34" charset="0"/>
              </a:rPr>
              <a:t>further</a:t>
            </a:r>
            <a:r>
              <a:rPr lang="es-ES" sz="1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b="1" dirty="0" err="1">
                <a:latin typeface="Arial" pitchFamily="34" charset="0"/>
                <a:cs typeface="Arial" pitchFamily="34" charset="0"/>
              </a:rPr>
              <a:t>work</a:t>
            </a:r>
            <a:r>
              <a:rPr lang="es-ES" sz="1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b="1" dirty="0" err="1">
                <a:latin typeface="Arial" pitchFamily="34" charset="0"/>
                <a:cs typeface="Arial" pitchFamily="34" charset="0"/>
              </a:rPr>
              <a:t>was</a:t>
            </a:r>
            <a:r>
              <a:rPr lang="es-ES" sz="1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900" b="1" dirty="0" err="1">
                <a:latin typeface="Arial" pitchFamily="34" charset="0"/>
                <a:cs typeface="Arial" pitchFamily="34" charset="0"/>
              </a:rPr>
              <a:t>provided</a:t>
            </a:r>
            <a:r>
              <a:rPr lang="es-ES" sz="1900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lvl="1" algn="just">
              <a:spcAft>
                <a:spcPts val="1200"/>
              </a:spcAft>
            </a:pPr>
            <a:r>
              <a:rPr lang="es-ES" sz="1600" dirty="0" err="1">
                <a:latin typeface="Arial" pitchFamily="34" charset="0"/>
                <a:cs typeface="Arial" pitchFamily="34" charset="0"/>
              </a:rPr>
              <a:t>Definition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content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a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Survey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diagnosis  </a:t>
            </a:r>
          </a:p>
          <a:p>
            <a:pPr lvl="1" algn="just"/>
            <a:r>
              <a:rPr lang="es-ES" sz="1600" dirty="0" err="1">
                <a:latin typeface="Arial" pitchFamily="34" charset="0"/>
                <a:cs typeface="Arial" pitchFamily="34" charset="0"/>
              </a:rPr>
              <a:t>Setting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up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4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subgroups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work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in 4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selected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areas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2" algn="just"/>
            <a:r>
              <a:rPr lang="es-ES" sz="1600" dirty="0">
                <a:latin typeface="Arial" pitchFamily="34" charset="0"/>
                <a:cs typeface="Arial" pitchFamily="34" charset="0"/>
              </a:rPr>
              <a:t>General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topics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2" algn="just"/>
            <a:r>
              <a:rPr lang="es-ES" sz="1600" dirty="0" err="1">
                <a:latin typeface="Arial" pitchFamily="34" charset="0"/>
                <a:cs typeface="Arial" pitchFamily="34" charset="0"/>
              </a:rPr>
              <a:t>Goods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and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Services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lvl="2" algn="just"/>
            <a:r>
              <a:rPr lang="es-ES" sz="1600" dirty="0">
                <a:latin typeface="Arial" pitchFamily="34" charset="0"/>
                <a:cs typeface="Arial" pitchFamily="34" charset="0"/>
              </a:rPr>
              <a:t>FISIM</a:t>
            </a:r>
          </a:p>
          <a:p>
            <a:pPr lvl="2" algn="just">
              <a:spcAft>
                <a:spcPts val="1200"/>
              </a:spcAft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FDI</a:t>
            </a:r>
          </a:p>
          <a:p>
            <a:pPr lvl="1" algn="just"/>
            <a:r>
              <a:rPr lang="es-ES" sz="1600" dirty="0"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collaborative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work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platform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was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created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by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 ECLAC: 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https://connections.unite.un.org/communities/service/html/communitystar	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t?communityUuid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=3174e038-17ea-4d35-91b1-0bdd4e1c807d</a:t>
            </a:r>
            <a:r>
              <a:rPr lang="es-UY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es-UY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rma libre: forma 3">
            <a:extLst>
              <a:ext uri="{FF2B5EF4-FFF2-40B4-BE49-F238E27FC236}">
                <a16:creationId xmlns:a16="http://schemas.microsoft.com/office/drawing/2014/main" xmlns="" id="{70E7200E-9F1B-46BF-934E-A56F6C7242E0}"/>
              </a:ext>
            </a:extLst>
          </p:cNvPr>
          <p:cNvSpPr/>
          <p:nvPr/>
        </p:nvSpPr>
        <p:spPr>
          <a:xfrm>
            <a:off x="395536" y="1124744"/>
            <a:ext cx="2808312" cy="360040"/>
          </a:xfrm>
          <a:custGeom>
            <a:avLst/>
            <a:gdLst>
              <a:gd name="connsiteX0" fmla="*/ 0 w 2088240"/>
              <a:gd name="connsiteY0" fmla="*/ 179488 h 1076908"/>
              <a:gd name="connsiteX1" fmla="*/ 179488 w 2088240"/>
              <a:gd name="connsiteY1" fmla="*/ 0 h 1076908"/>
              <a:gd name="connsiteX2" fmla="*/ 1908752 w 2088240"/>
              <a:gd name="connsiteY2" fmla="*/ 0 h 1076908"/>
              <a:gd name="connsiteX3" fmla="*/ 2088240 w 2088240"/>
              <a:gd name="connsiteY3" fmla="*/ 179488 h 1076908"/>
              <a:gd name="connsiteX4" fmla="*/ 2088240 w 2088240"/>
              <a:gd name="connsiteY4" fmla="*/ 897420 h 1076908"/>
              <a:gd name="connsiteX5" fmla="*/ 1908752 w 2088240"/>
              <a:gd name="connsiteY5" fmla="*/ 1076908 h 1076908"/>
              <a:gd name="connsiteX6" fmla="*/ 179488 w 2088240"/>
              <a:gd name="connsiteY6" fmla="*/ 1076908 h 1076908"/>
              <a:gd name="connsiteX7" fmla="*/ 0 w 2088240"/>
              <a:gd name="connsiteY7" fmla="*/ 897420 h 1076908"/>
              <a:gd name="connsiteX8" fmla="*/ 0 w 2088240"/>
              <a:gd name="connsiteY8" fmla="*/ 179488 h 107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240" h="1076908">
                <a:moveTo>
                  <a:pt x="0" y="179488"/>
                </a:moveTo>
                <a:cubicBezTo>
                  <a:pt x="0" y="80360"/>
                  <a:pt x="80360" y="0"/>
                  <a:pt x="179488" y="0"/>
                </a:cubicBezTo>
                <a:lnTo>
                  <a:pt x="1908752" y="0"/>
                </a:lnTo>
                <a:cubicBezTo>
                  <a:pt x="2007880" y="0"/>
                  <a:pt x="2088240" y="80360"/>
                  <a:pt x="2088240" y="179488"/>
                </a:cubicBezTo>
                <a:lnTo>
                  <a:pt x="2088240" y="897420"/>
                </a:lnTo>
                <a:cubicBezTo>
                  <a:pt x="2088240" y="996548"/>
                  <a:pt x="2007880" y="1076908"/>
                  <a:pt x="1908752" y="1076908"/>
                </a:cubicBezTo>
                <a:lnTo>
                  <a:pt x="179488" y="1076908"/>
                </a:lnTo>
                <a:cubicBezTo>
                  <a:pt x="80360" y="1076908"/>
                  <a:pt x="0" y="996548"/>
                  <a:pt x="0" y="897420"/>
                </a:cubicBezTo>
                <a:lnTo>
                  <a:pt x="0" y="179488"/>
                </a:lnTo>
                <a:close/>
              </a:path>
            </a:pathLst>
          </a:custGeom>
          <a:solidFill>
            <a:srgbClr val="E2B4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150" tIns="121150" rIns="121150" bIns="12115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  <a:endParaRPr lang="es-ES" sz="16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xmlns="" id="{B15DB161-C128-4D39-A868-42D5E8D26953}"/>
              </a:ext>
            </a:extLst>
          </p:cNvPr>
          <p:cNvSpPr/>
          <p:nvPr/>
        </p:nvSpPr>
        <p:spPr>
          <a:xfrm rot="16200000">
            <a:off x="86816" y="3104964"/>
            <a:ext cx="864096" cy="504056"/>
          </a:xfrm>
          <a:prstGeom prst="downArrow">
            <a:avLst/>
          </a:prstGeom>
          <a:solidFill>
            <a:srgbClr val="E2B4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150" tIns="121150" rIns="121150" bIns="12115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UY" sz="16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3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 Título"/>
          <p:cNvSpPr>
            <a:spLocks noGrp="1"/>
          </p:cNvSpPr>
          <p:nvPr>
            <p:ph type="title"/>
          </p:nvPr>
        </p:nvSpPr>
        <p:spPr>
          <a:xfrm>
            <a:off x="251520" y="316551"/>
            <a:ext cx="8712968" cy="635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s-UY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UY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ES" sz="2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79512" y="1399568"/>
            <a:ext cx="4968551" cy="5341800"/>
          </a:xfrm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Methodological reference: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flows in SNA and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be consistent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changes introduced in both manuals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Statistical Base: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business registers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scope of statistical units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statistical sources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classifications and data treatment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Publication characteristics: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publication formats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timetables 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revision policy 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Mechanisms supporting harmonization: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institutional framework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strategic planning.</a:t>
            </a:r>
            <a:endParaRPr lang="es-UY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4">
            <a:extLst>
              <a:ext uri="{FF2B5EF4-FFF2-40B4-BE49-F238E27FC236}">
                <a16:creationId xmlns:a16="http://schemas.microsoft.com/office/drawing/2014/main" xmlns="" id="{B2463CE1-7AF4-45E1-A8C5-0232640CAC7C}"/>
              </a:ext>
            </a:extLst>
          </p:cNvPr>
          <p:cNvSpPr txBox="1">
            <a:spLocks/>
          </p:cNvSpPr>
          <p:nvPr/>
        </p:nvSpPr>
        <p:spPr>
          <a:xfrm>
            <a:off x="5292082" y="1419107"/>
            <a:ext cx="3672406" cy="5322261"/>
          </a:xfrm>
          <a:prstGeom prst="rect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600"/>
              </a:spcAft>
              <a:buAutoNum type="romanLcParenBoth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1800"/>
              </a:spcAft>
              <a:buAutoNum type="romanLcParenBoth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define the problem </a:t>
            </a:r>
          </a:p>
          <a:p>
            <a:pPr marL="571500" indent="-571500">
              <a:spcAft>
                <a:spcPts val="1800"/>
              </a:spcAft>
              <a:buAutoNum type="romanLcParenBoth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summarize the theoretical treatment according to reference frameworks </a:t>
            </a:r>
          </a:p>
          <a:p>
            <a:pPr marL="571500" indent="-571500">
              <a:spcAft>
                <a:spcPts val="1800"/>
              </a:spcAft>
              <a:buAutoNum type="romanLcParenBoth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describe required adjustments of the basic statistics, scope and coverage, and reconciling processes to be carried out;</a:t>
            </a:r>
          </a:p>
          <a:p>
            <a:pPr marL="571500" indent="-571500">
              <a:spcAft>
                <a:spcPts val="1200"/>
              </a:spcAft>
              <a:buAutoNum type="romanLcParenBoth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present practical examples of good country practices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15">
            <a:extLst>
              <a:ext uri="{FF2B5EF4-FFF2-40B4-BE49-F238E27FC236}">
                <a16:creationId xmlns:a16="http://schemas.microsoft.com/office/drawing/2014/main" xmlns="" id="{3781A938-31D1-4DB9-8DB8-97A90D0BCEB0}"/>
              </a:ext>
            </a:extLst>
          </p:cNvPr>
          <p:cNvSpPr txBox="1"/>
          <p:nvPr/>
        </p:nvSpPr>
        <p:spPr>
          <a:xfrm>
            <a:off x="179512" y="1012666"/>
            <a:ext cx="4968550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s-UY"/>
            </a:defPPr>
            <a:lvl1pPr algn="ctr">
              <a:defRPr sz="2000" b="1"/>
            </a:lvl1pPr>
          </a:lstStyle>
          <a:p>
            <a:pPr algn="l"/>
            <a:r>
              <a:rPr lang="es-UY" dirty="0"/>
              <a:t>      General </a:t>
            </a:r>
            <a:r>
              <a:rPr lang="es-UY" dirty="0" err="1"/>
              <a:t>topics</a:t>
            </a:r>
            <a:r>
              <a:rPr lang="es-UY" dirty="0"/>
              <a:t> </a:t>
            </a:r>
            <a:r>
              <a:rPr lang="es-UY" dirty="0" err="1"/>
              <a:t>of</a:t>
            </a:r>
            <a:r>
              <a:rPr lang="es-UY" dirty="0"/>
              <a:t> </a:t>
            </a:r>
            <a:r>
              <a:rPr lang="es-UY" dirty="0" err="1"/>
              <a:t>harmonization</a:t>
            </a:r>
            <a:endParaRPr lang="es-UY" dirty="0"/>
          </a:p>
        </p:txBody>
      </p:sp>
      <p:sp>
        <p:nvSpPr>
          <p:cNvPr id="9" name="CuadroTexto 15">
            <a:extLst>
              <a:ext uri="{FF2B5EF4-FFF2-40B4-BE49-F238E27FC236}">
                <a16:creationId xmlns:a16="http://schemas.microsoft.com/office/drawing/2014/main" xmlns="" id="{605E9B80-B2F1-4275-A921-D2A8316ECDA7}"/>
              </a:ext>
            </a:extLst>
          </p:cNvPr>
          <p:cNvSpPr txBox="1"/>
          <p:nvPr/>
        </p:nvSpPr>
        <p:spPr>
          <a:xfrm>
            <a:off x="5292080" y="992887"/>
            <a:ext cx="3672408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s-UY"/>
            </a:defPPr>
            <a:lvl1pPr algn="ctr">
              <a:defRPr sz="2000" b="1"/>
            </a:lvl1pPr>
          </a:lstStyle>
          <a:p>
            <a:r>
              <a:rPr lang="es-UY" dirty="0"/>
              <a:t>  </a:t>
            </a:r>
            <a:r>
              <a:rPr lang="es-UY" dirty="0" err="1"/>
              <a:t>Work</a:t>
            </a:r>
            <a:r>
              <a:rPr lang="es-UY" dirty="0"/>
              <a:t> </a:t>
            </a:r>
            <a:r>
              <a:rPr lang="es-UY" dirty="0" err="1"/>
              <a:t>structure</a:t>
            </a:r>
            <a:r>
              <a:rPr lang="es-UY" dirty="0"/>
              <a:t> </a:t>
            </a:r>
            <a:r>
              <a:rPr lang="es-UY" dirty="0" err="1"/>
              <a:t>for</a:t>
            </a:r>
            <a:r>
              <a:rPr lang="es-UY" dirty="0"/>
              <a:t> </a:t>
            </a:r>
            <a:r>
              <a:rPr lang="es-UY" dirty="0" err="1"/>
              <a:t>special</a:t>
            </a:r>
            <a:r>
              <a:rPr lang="es-UY" dirty="0"/>
              <a:t> </a:t>
            </a:r>
            <a:r>
              <a:rPr lang="es-UY" dirty="0" err="1"/>
              <a:t>areas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7100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f895d86-4def-4eef-9100-607f074e0143">3H6HEM3VYYNK-113-202</_dlc_DocId>
    <_dlc_DocIdUrl xmlns="ef895d86-4def-4eef-9100-607f074e0143">
      <Url>http://intranet/ComunicacionInstitucional/_layouts/DocIdRedir.aspx?ID=3H6HEM3VYYNK-113-202</Url>
      <Description>3H6HEM3VYYNK-113-202</Description>
    </_dlc_DocIdUrl>
    <Tipo_x0020_Documento xmlns="7072c5b1-fb27-40e2-a07c-db28a4e55a04">Plantilla PPT</Tipo_x0020_Documento>
    <Tipo_x0020_de_x0020_plantilla xmlns="7072c5b1-fb27-40e2-a07c-db28a4e55a04">50 años</Tipo_x0020_de_x0020_plantilla>
    <Grupo xmlns="7072c5b1-fb27-40e2-a07c-db28a4e55a04">Power Point 2007-2010</Grupo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6EA662BABB4349B8AAC4E2C0D8F1C5" ma:contentTypeVersion="3" ma:contentTypeDescription="Crear nuevo documento." ma:contentTypeScope="" ma:versionID="f0440978e3dc7c5dfd68db043ecc82fc">
  <xsd:schema xmlns:xsd="http://www.w3.org/2001/XMLSchema" xmlns:xs="http://www.w3.org/2001/XMLSchema" xmlns:p="http://schemas.microsoft.com/office/2006/metadata/properties" xmlns:ns2="ef895d86-4def-4eef-9100-607f074e0143" xmlns:ns3="7072c5b1-fb27-40e2-a07c-db28a4e55a04" targetNamespace="http://schemas.microsoft.com/office/2006/metadata/properties" ma:root="true" ma:fieldsID="3eda8bf9e9896c4f2463ff1cba9ca370" ns2:_="" ns3:_="">
    <xsd:import namespace="ef895d86-4def-4eef-9100-607f074e0143"/>
    <xsd:import namespace="7072c5b1-fb27-40e2-a07c-db28a4e55a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ipo_x0020_Documento"/>
                <xsd:element ref="ns3:Grupo" minOccurs="0"/>
                <xsd:element ref="ns3:Tipo_x0020_de_x0020_plantill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95d86-4def-4eef-9100-607f074e01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72c5b1-fb27-40e2-a07c-db28a4e55a04" elementFormDefault="qualified">
    <xsd:import namespace="http://schemas.microsoft.com/office/2006/documentManagement/types"/>
    <xsd:import namespace="http://schemas.microsoft.com/office/infopath/2007/PartnerControls"/>
    <xsd:element name="Tipo_x0020_Documento" ma:index="11" ma:displayName="Tipo Documento" ma:internalName="Tipo_x0020_Documento">
      <xsd:simpleType>
        <xsd:restriction base="dms:Text">
          <xsd:maxLength value="255"/>
        </xsd:restriction>
      </xsd:simpleType>
    </xsd:element>
    <xsd:element name="Grupo" ma:index="12" nillable="true" ma:displayName="Grupo" ma:internalName="Grupo">
      <xsd:simpleType>
        <xsd:restriction base="dms:Text">
          <xsd:maxLength value="255"/>
        </xsd:restriction>
      </xsd:simpleType>
    </xsd:element>
    <xsd:element name="Tipo_x0020_de_x0020_plantilla" ma:index="13" nillable="true" ma:displayName="Tipo de plantilla" ma:internalName="Tipo_x0020_de_x0020_plantill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BBB988-B940-4CD7-997E-AA425ECEFEDA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7072c5b1-fb27-40e2-a07c-db28a4e55a04"/>
    <ds:schemaRef ds:uri="ef895d86-4def-4eef-9100-607f074e014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D7A7C60-E0F0-4B43-80DA-E8574887E83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0ACF7DD-F76F-4A10-B271-091FA74367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895d86-4def-4eef-9100-607f074e0143"/>
    <ds:schemaRef ds:uri="7072c5b1-fb27-40e2-a07c-db28a4e55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FA9D1F8-CCEB-4F94-A8D4-5F7BA62F7B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835</Words>
  <Application>Microsoft Office PowerPoint</Application>
  <PresentationFormat>Presentación en pantalla (4:3)</PresentationFormat>
  <Paragraphs>144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Working Group in the ECLAC region on the Harmonization between Balance of Payments and National Accounts Statistics</vt:lpstr>
      <vt:lpstr>Presentation Outline</vt:lpstr>
      <vt:lpstr>1. Motivation</vt:lpstr>
      <vt:lpstr>1. Motivation …</vt:lpstr>
      <vt:lpstr>2. Working Group on the Harmonization BoP and NA</vt:lpstr>
      <vt:lpstr>2. Working Group on the Harmonization BoP and NA …</vt:lpstr>
      <vt:lpstr>2. Working Group on the Harmonization BoP and NA…</vt:lpstr>
      <vt:lpstr>3. Activities carried out so far and planned activities</vt:lpstr>
      <vt:lpstr>3. Activities carried out so far and planned activities…</vt:lpstr>
      <vt:lpstr>3. Activities carried out so far …</vt:lpstr>
      <vt:lpstr>3. Activities carried out so far …</vt:lpstr>
      <vt:lpstr>3. Activities carried out so far …</vt:lpstr>
      <vt:lpstr>3. Activities carried out so far …</vt:lpstr>
      <vt:lpstr>3. Activities carried out so far …</vt:lpstr>
      <vt:lpstr>4. Questions to the AEG</vt:lpstr>
    </vt:vector>
  </TitlesOfParts>
  <Company>BCU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PPT BCU</dc:title>
  <dc:creator>Soporte</dc:creator>
  <cp:lastModifiedBy>Lourdes Erro</cp:lastModifiedBy>
  <cp:revision>98</cp:revision>
  <dcterms:created xsi:type="dcterms:W3CDTF">2015-09-15T16:53:29Z</dcterms:created>
  <dcterms:modified xsi:type="dcterms:W3CDTF">2017-11-30T12:56:14Z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0x0101008E6EA662BABB4349B8AAC4E2C0D8F1C5</vt:lpwstr>
  </property>
  <property fmtid="{D5CDD505-2E9C-101B-9397-08002B2CF9AE}" pid="3" name="_dlc_DocIdItemGuid">
    <vt:lpwstr>af947691-7625-4aa6-aa62-5e7a77810b62</vt:lpwstr>
  </property>
  <property fmtid="{D5CDD505-2E9C-101B-9397-08002B2CF9AE}" pid="4" name="Order">
    <vt:r8>20200</vt:r8>
  </property>
</Properties>
</file>