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257" r:id="rId2"/>
    <p:sldId id="259" r:id="rId3"/>
    <p:sldId id="335" r:id="rId4"/>
    <p:sldId id="321" r:id="rId5"/>
    <p:sldId id="333" r:id="rId6"/>
    <p:sldId id="337" r:id="rId7"/>
    <p:sldId id="320" r:id="rId8"/>
    <p:sldId id="322" r:id="rId9"/>
    <p:sldId id="323" r:id="rId10"/>
    <p:sldId id="324" r:id="rId11"/>
    <p:sldId id="325" r:id="rId12"/>
    <p:sldId id="326" r:id="rId13"/>
    <p:sldId id="327" r:id="rId14"/>
    <p:sldId id="338" r:id="rId15"/>
    <p:sldId id="339" r:id="rId16"/>
    <p:sldId id="340" r:id="rId17"/>
    <p:sldId id="328" r:id="rId18"/>
    <p:sldId id="331" r:id="rId19"/>
    <p:sldId id="332" r:id="rId20"/>
    <p:sldId id="334" r:id="rId21"/>
  </p:sldIdLst>
  <p:sldSz cx="9144000" cy="6858000" type="screen4x3"/>
  <p:notesSz cx="6985000" cy="9283700"/>
  <p:defaultTextStyle>
    <a:defPPr>
      <a:defRPr lang="en-C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nclair, Amanda - NEAD/DCEN" initials="AS" lastIdx="2" clrIdx="0">
    <p:extLst>
      <p:ext uri="{19B8F6BF-5375-455C-9EA6-DF929625EA0E}">
        <p15:presenceInfo xmlns:p15="http://schemas.microsoft.com/office/powerpoint/2012/main" userId="Sinclair, Amanda - NEAD/DC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708D"/>
    <a:srgbClr val="414140"/>
    <a:srgbClr val="4D4D4C"/>
    <a:srgbClr val="6A9BDE"/>
    <a:srgbClr val="003366"/>
    <a:srgbClr val="3677D3"/>
    <a:srgbClr val="FFFFFF"/>
    <a:srgbClr val="DFE9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90" autoAdjust="0"/>
    <p:restoredTop sz="89852" autoAdjust="0"/>
  </p:normalViewPr>
  <p:slideViewPr>
    <p:cSldViewPr>
      <p:cViewPr varScale="1">
        <p:scale>
          <a:sx n="76" d="100"/>
          <a:sy n="76" d="100"/>
        </p:scale>
        <p:origin x="112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7466" cy="466087"/>
          </a:xfrm>
          <a:prstGeom prst="rect">
            <a:avLst/>
          </a:prstGeom>
        </p:spPr>
        <p:txBody>
          <a:bodyPr vert="horz" lIns="91221" tIns="45610" rIns="91221" bIns="45610"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955953" y="1"/>
            <a:ext cx="3027466" cy="466087"/>
          </a:xfrm>
          <a:prstGeom prst="rect">
            <a:avLst/>
          </a:prstGeom>
        </p:spPr>
        <p:txBody>
          <a:bodyPr vert="horz" lIns="91221" tIns="45610" rIns="91221" bIns="45610" rtlCol="0"/>
          <a:lstStyle>
            <a:lvl1pPr algn="r">
              <a:defRPr sz="1200">
                <a:latin typeface="Arial" charset="0"/>
              </a:defRPr>
            </a:lvl1pPr>
          </a:lstStyle>
          <a:p>
            <a:pPr>
              <a:defRPr/>
            </a:pPr>
            <a:fld id="{2FBE8891-8380-4933-B073-15C5E1BC02FC}" type="datetimeFigureOut">
              <a:rPr lang="en-US"/>
              <a:pPr>
                <a:defRPr/>
              </a:pPr>
              <a:t>04/12/2017</a:t>
            </a:fld>
            <a:endParaRPr lang="en-US" dirty="0"/>
          </a:p>
        </p:txBody>
      </p:sp>
      <p:sp>
        <p:nvSpPr>
          <p:cNvPr id="4" name="Footer Placeholder 3"/>
          <p:cNvSpPr>
            <a:spLocks noGrp="1"/>
          </p:cNvSpPr>
          <p:nvPr>
            <p:ph type="ftr" sz="quarter" idx="2"/>
          </p:nvPr>
        </p:nvSpPr>
        <p:spPr>
          <a:xfrm>
            <a:off x="1" y="8817613"/>
            <a:ext cx="3027466" cy="466087"/>
          </a:xfrm>
          <a:prstGeom prst="rect">
            <a:avLst/>
          </a:prstGeom>
        </p:spPr>
        <p:txBody>
          <a:bodyPr vert="horz" lIns="91221" tIns="45610" rIns="91221" bIns="45610" rtlCol="0" anchor="b"/>
          <a:lstStyle>
            <a:lvl1pPr algn="l">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955953" y="8817613"/>
            <a:ext cx="3027466" cy="466087"/>
          </a:xfrm>
          <a:prstGeom prst="rect">
            <a:avLst/>
          </a:prstGeom>
        </p:spPr>
        <p:txBody>
          <a:bodyPr vert="horz" lIns="91221" tIns="45610" rIns="91221" bIns="45610" rtlCol="0" anchor="b"/>
          <a:lstStyle>
            <a:lvl1pPr algn="r">
              <a:defRPr sz="1200">
                <a:latin typeface="Arial" charset="0"/>
              </a:defRPr>
            </a:lvl1pPr>
          </a:lstStyle>
          <a:p>
            <a:pPr>
              <a:defRPr/>
            </a:pPr>
            <a:fld id="{D1EC38B9-693F-4BFA-A9BD-0672C76ED7AF}" type="slidenum">
              <a:rPr lang="en-US"/>
              <a:pPr>
                <a:defRPr/>
              </a:pPr>
              <a:t>‹#›</a:t>
            </a:fld>
            <a:endParaRPr lang="en-US" dirty="0"/>
          </a:p>
        </p:txBody>
      </p:sp>
    </p:spTree>
    <p:extLst>
      <p:ext uri="{BB962C8B-B14F-4D97-AF65-F5344CB8AC3E}">
        <p14:creationId xmlns:p14="http://schemas.microsoft.com/office/powerpoint/2010/main" val="4279962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5885" cy="462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48" tIns="46474" rIns="92948" bIns="46474" numCol="1" anchor="t" anchorCtr="0" compatLnSpc="1">
            <a:prstTxWarp prst="textNoShape">
              <a:avLst/>
            </a:prstTxWarp>
          </a:bodyPr>
          <a:lstStyle>
            <a:lvl1pPr defTabSz="929627" eaLnBrk="1" hangingPunct="1">
              <a:defRPr sz="1200"/>
            </a:lvl1pPr>
          </a:lstStyle>
          <a:p>
            <a:pPr>
              <a:defRPr/>
            </a:pPr>
            <a:endParaRPr lang="en-CA" altLang="en-US" dirty="0"/>
          </a:p>
        </p:txBody>
      </p:sp>
      <p:sp>
        <p:nvSpPr>
          <p:cNvPr id="3075" name="Rectangle 3"/>
          <p:cNvSpPr>
            <a:spLocks noGrp="1" noChangeArrowheads="1"/>
          </p:cNvSpPr>
          <p:nvPr>
            <p:ph type="dt" idx="1"/>
          </p:nvPr>
        </p:nvSpPr>
        <p:spPr bwMode="auto">
          <a:xfrm>
            <a:off x="3957534" y="0"/>
            <a:ext cx="3025885" cy="462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48" tIns="46474" rIns="92948" bIns="46474" numCol="1" anchor="t" anchorCtr="0" compatLnSpc="1">
            <a:prstTxWarp prst="textNoShape">
              <a:avLst/>
            </a:prstTxWarp>
          </a:bodyPr>
          <a:lstStyle>
            <a:lvl1pPr algn="r" defTabSz="929627" eaLnBrk="1" hangingPunct="1">
              <a:defRPr sz="1200"/>
            </a:lvl1pPr>
          </a:lstStyle>
          <a:p>
            <a:pPr>
              <a:defRPr/>
            </a:pPr>
            <a:endParaRPr lang="en-CA" altLang="en-US" dirty="0"/>
          </a:p>
        </p:txBody>
      </p:sp>
      <p:sp>
        <p:nvSpPr>
          <p:cNvPr id="205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3077" name="Rectangle 5"/>
          <p:cNvSpPr>
            <a:spLocks noGrp="1" noChangeArrowheads="1"/>
          </p:cNvSpPr>
          <p:nvPr>
            <p:ph type="body" sz="quarter" idx="3"/>
          </p:nvPr>
        </p:nvSpPr>
        <p:spPr bwMode="auto">
          <a:xfrm>
            <a:off x="697552" y="4410392"/>
            <a:ext cx="5589898" cy="417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48" tIns="46474" rIns="92948" bIns="46474" numCol="1" anchor="t" anchorCtr="0" compatLnSpc="1">
            <a:prstTxWarp prst="textNoShape">
              <a:avLst/>
            </a:prstTxWarp>
          </a:bodyPr>
          <a:lstStyle/>
          <a:p>
            <a:pPr lvl="0"/>
            <a:r>
              <a:rPr lang="en-CA" altLang="en-US" noProof="0"/>
              <a:t>Click to edit Master text styles</a:t>
            </a:r>
          </a:p>
          <a:p>
            <a:pPr lvl="1"/>
            <a:r>
              <a:rPr lang="en-CA" altLang="en-US" noProof="0"/>
              <a:t>Second level</a:t>
            </a:r>
          </a:p>
          <a:p>
            <a:pPr lvl="2"/>
            <a:r>
              <a:rPr lang="en-CA" altLang="en-US" noProof="0"/>
              <a:t>Third level</a:t>
            </a:r>
          </a:p>
          <a:p>
            <a:pPr lvl="3"/>
            <a:r>
              <a:rPr lang="en-CA" altLang="en-US" noProof="0"/>
              <a:t>Fourth level</a:t>
            </a:r>
          </a:p>
          <a:p>
            <a:pPr lvl="4"/>
            <a:r>
              <a:rPr lang="en-CA" altLang="en-US" noProof="0"/>
              <a:t>Fifth level</a:t>
            </a:r>
          </a:p>
        </p:txBody>
      </p:sp>
      <p:sp>
        <p:nvSpPr>
          <p:cNvPr id="3078" name="Rectangle 6"/>
          <p:cNvSpPr>
            <a:spLocks noGrp="1" noChangeArrowheads="1"/>
          </p:cNvSpPr>
          <p:nvPr>
            <p:ph type="ftr" sz="quarter" idx="4"/>
          </p:nvPr>
        </p:nvSpPr>
        <p:spPr bwMode="auto">
          <a:xfrm>
            <a:off x="0" y="8819198"/>
            <a:ext cx="3025885" cy="462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48" tIns="46474" rIns="92948" bIns="46474" numCol="1" anchor="b" anchorCtr="0" compatLnSpc="1">
            <a:prstTxWarp prst="textNoShape">
              <a:avLst/>
            </a:prstTxWarp>
          </a:bodyPr>
          <a:lstStyle>
            <a:lvl1pPr defTabSz="929627" eaLnBrk="1" hangingPunct="1">
              <a:defRPr sz="1200"/>
            </a:lvl1pPr>
          </a:lstStyle>
          <a:p>
            <a:pPr>
              <a:defRPr/>
            </a:pPr>
            <a:endParaRPr lang="en-CA" altLang="en-US" dirty="0"/>
          </a:p>
        </p:txBody>
      </p:sp>
      <p:sp>
        <p:nvSpPr>
          <p:cNvPr id="3079" name="Rectangle 7"/>
          <p:cNvSpPr>
            <a:spLocks noGrp="1" noChangeArrowheads="1"/>
          </p:cNvSpPr>
          <p:nvPr>
            <p:ph type="sldNum" sz="quarter" idx="5"/>
          </p:nvPr>
        </p:nvSpPr>
        <p:spPr bwMode="auto">
          <a:xfrm>
            <a:off x="3957534" y="8819198"/>
            <a:ext cx="3025885" cy="462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48" tIns="46474" rIns="92948" bIns="46474" numCol="1" anchor="b" anchorCtr="0" compatLnSpc="1">
            <a:prstTxWarp prst="textNoShape">
              <a:avLst/>
            </a:prstTxWarp>
          </a:bodyPr>
          <a:lstStyle>
            <a:lvl1pPr algn="r" defTabSz="929627" eaLnBrk="1" hangingPunct="1">
              <a:defRPr sz="1200"/>
            </a:lvl1pPr>
          </a:lstStyle>
          <a:p>
            <a:pPr>
              <a:defRPr/>
            </a:pPr>
            <a:fld id="{4B3968CF-D501-4438-A46F-A39041D84311}" type="slidenum">
              <a:rPr lang="en-CA" altLang="en-US"/>
              <a:pPr>
                <a:defRPr/>
              </a:pPr>
              <a:t>‹#›</a:t>
            </a:fld>
            <a:endParaRPr lang="en-CA" altLang="en-US" dirty="0"/>
          </a:p>
        </p:txBody>
      </p:sp>
    </p:spTree>
    <p:extLst>
      <p:ext uri="{BB962C8B-B14F-4D97-AF65-F5344CB8AC3E}">
        <p14:creationId xmlns:p14="http://schemas.microsoft.com/office/powerpoint/2010/main" val="21056584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96136" y="908721"/>
            <a:ext cx="3240360" cy="1080120"/>
          </a:xfrm>
          <a:prstGeom prst="rect">
            <a:avLst/>
          </a:prstGeom>
        </p:spPr>
        <p:txBody>
          <a:bodyPr anchor="b"/>
          <a:lstStyle>
            <a:lvl1pPr algn="l">
              <a:defRPr sz="3300" i="0" baseline="0">
                <a:solidFill>
                  <a:schemeClr val="tx1"/>
                </a:solidFill>
                <a:latin typeface="Century Gothic" panose="020B0502020202020204" pitchFamily="34" charset="0"/>
              </a:defRPr>
            </a:lvl1pPr>
          </a:lstStyle>
          <a:p>
            <a:r>
              <a:rPr lang="en-US" dirty="0"/>
              <a:t>TITLE WOULD APPEAR HERE</a:t>
            </a:r>
            <a:endParaRPr lang="en-CA" dirty="0"/>
          </a:p>
        </p:txBody>
      </p:sp>
      <p:sp>
        <p:nvSpPr>
          <p:cNvPr id="3" name="Subtitle 2"/>
          <p:cNvSpPr>
            <a:spLocks noGrp="1"/>
          </p:cNvSpPr>
          <p:nvPr>
            <p:ph type="subTitle" idx="1" hasCustomPrompt="1"/>
          </p:nvPr>
        </p:nvSpPr>
        <p:spPr>
          <a:xfrm>
            <a:off x="5796136" y="2132856"/>
            <a:ext cx="3240360" cy="475034"/>
          </a:xfrm>
          <a:prstGeom prst="rect">
            <a:avLst/>
          </a:prstGeom>
        </p:spPr>
        <p:txBody>
          <a:bodyPr/>
          <a:lstStyle>
            <a:lvl1pPr marL="0" indent="0" algn="l">
              <a:buNone/>
              <a:defRPr sz="2000">
                <a:solidFill>
                  <a:srgbClr val="31708D"/>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www.statcan.gc.ca</a:t>
            </a:r>
            <a:endParaRPr lang="en-CA" dirty="0"/>
          </a:p>
        </p:txBody>
      </p:sp>
      <p:pic>
        <p:nvPicPr>
          <p:cNvPr id="7" name="Picture 6" title="Canada 1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2924944"/>
            <a:ext cx="487680" cy="524256"/>
          </a:xfrm>
          <a:prstGeom prst="rect">
            <a:avLst/>
          </a:prstGeom>
        </p:spPr>
      </p:pic>
      <p:sp>
        <p:nvSpPr>
          <p:cNvPr id="9" name="Rectangle 8"/>
          <p:cNvSpPr/>
          <p:nvPr/>
        </p:nvSpPr>
        <p:spPr>
          <a:xfrm>
            <a:off x="6444208" y="2924944"/>
            <a:ext cx="2592288" cy="523220"/>
          </a:xfrm>
          <a:prstGeom prst="rect">
            <a:avLst/>
          </a:prstGeom>
        </p:spPr>
        <p:txBody>
          <a:bodyPr wrap="square">
            <a:spAutoFit/>
          </a:bodyPr>
          <a:lstStyle/>
          <a:p>
            <a:pPr eaLnBrk="1" hangingPunct="1">
              <a:spcBef>
                <a:spcPct val="50000"/>
              </a:spcBef>
              <a:defRPr/>
            </a:pPr>
            <a:r>
              <a:rPr lang="en-CA" altLang="en-US" sz="1400" dirty="0">
                <a:solidFill>
                  <a:srgbClr val="4D4D4C"/>
                </a:solidFill>
                <a:latin typeface="Century Gothic" charset="0"/>
                <a:ea typeface="Century Gothic" charset="0"/>
                <a:cs typeface="Century Gothic" charset="0"/>
              </a:rPr>
              <a:t>Telling Canada’s </a:t>
            </a:r>
            <a:br>
              <a:rPr lang="en-CA" altLang="en-US" sz="1400" dirty="0">
                <a:solidFill>
                  <a:srgbClr val="4D4D4C"/>
                </a:solidFill>
                <a:latin typeface="Century Gothic" charset="0"/>
                <a:ea typeface="Century Gothic" charset="0"/>
                <a:cs typeface="Century Gothic" charset="0"/>
              </a:rPr>
            </a:br>
            <a:r>
              <a:rPr lang="en-CA" altLang="en-US" sz="1400" dirty="0">
                <a:solidFill>
                  <a:srgbClr val="4D4D4C"/>
                </a:solidFill>
                <a:latin typeface="Century Gothic" charset="0"/>
                <a:ea typeface="Century Gothic" charset="0"/>
                <a:cs typeface="Century Gothic" charset="0"/>
              </a:rPr>
              <a:t>story in numbers</a:t>
            </a:r>
          </a:p>
        </p:txBody>
      </p:sp>
      <p:sp>
        <p:nvSpPr>
          <p:cNvPr id="12" name="Text Placeholder 11"/>
          <p:cNvSpPr>
            <a:spLocks noGrp="1"/>
          </p:cNvSpPr>
          <p:nvPr>
            <p:ph type="body" sz="quarter" idx="10" hasCustomPrompt="1"/>
          </p:nvPr>
        </p:nvSpPr>
        <p:spPr>
          <a:xfrm>
            <a:off x="5795963" y="4292600"/>
            <a:ext cx="3240533" cy="864592"/>
          </a:xfrm>
          <a:prstGeom prst="rect">
            <a:avLst/>
          </a:prstGeom>
        </p:spPr>
        <p:txBody>
          <a:bodyPr>
            <a:normAutofit/>
          </a:bodyPr>
          <a:lstStyle>
            <a:lvl1pPr marL="0" indent="0">
              <a:buNone/>
              <a:defRPr sz="2800" baseline="0"/>
            </a:lvl1pPr>
          </a:lstStyle>
          <a:p>
            <a:r>
              <a:rPr lang="en-CA" sz="1200" b="1" dirty="0">
                <a:latin typeface="Century Gothic" panose="020B0502020202020204" pitchFamily="34" charset="0"/>
              </a:rPr>
              <a:t>Authors’ names could appear here</a:t>
            </a:r>
          </a:p>
          <a:p>
            <a:r>
              <a:rPr lang="en-CA" sz="1200" b="1" dirty="0">
                <a:latin typeface="Century Gothic" panose="020B0502020202020204" pitchFamily="34" charset="0"/>
              </a:rPr>
              <a:t>Author’s name </a:t>
            </a:r>
          </a:p>
          <a:p>
            <a:r>
              <a:rPr lang="en-CA" sz="1200" b="1" dirty="0">
                <a:latin typeface="Century Gothic" panose="020B0502020202020204" pitchFamily="34" charset="0"/>
              </a:rPr>
              <a:t>Author’s name</a:t>
            </a:r>
          </a:p>
          <a:p>
            <a:r>
              <a:rPr lang="en-CA" sz="1200" b="1" dirty="0">
                <a:latin typeface="Century Gothic" panose="020B0502020202020204" pitchFamily="34" charset="0"/>
              </a:rPr>
              <a:t>Author’s name</a:t>
            </a:r>
          </a:p>
        </p:txBody>
      </p:sp>
      <p:sp>
        <p:nvSpPr>
          <p:cNvPr id="14" name="Text Placeholder 13"/>
          <p:cNvSpPr>
            <a:spLocks noGrp="1"/>
          </p:cNvSpPr>
          <p:nvPr>
            <p:ph type="body" sz="quarter" idx="11" hasCustomPrompt="1"/>
          </p:nvPr>
        </p:nvSpPr>
        <p:spPr>
          <a:xfrm>
            <a:off x="5795963" y="5301208"/>
            <a:ext cx="3240533" cy="288380"/>
          </a:xfrm>
          <a:prstGeom prst="rect">
            <a:avLst/>
          </a:prstGeom>
        </p:spPr>
        <p:txBody>
          <a:bodyPr>
            <a:normAutofit/>
          </a:bodyPr>
          <a:lstStyle>
            <a:lvl1pPr marL="0" indent="0">
              <a:buNone/>
              <a:defRPr sz="2800"/>
            </a:lvl1pPr>
          </a:lstStyle>
          <a:p>
            <a:r>
              <a:rPr lang="en-CA" sz="1200" dirty="0">
                <a:latin typeface="Century Gothic" panose="020B0502020202020204" pitchFamily="34" charset="0"/>
              </a:rPr>
              <a:t>The date could appear here</a:t>
            </a:r>
          </a:p>
        </p:txBody>
      </p:sp>
    </p:spTree>
    <p:extLst>
      <p:ext uri="{BB962C8B-B14F-4D97-AF65-F5344CB8AC3E}">
        <p14:creationId xmlns:p14="http://schemas.microsoft.com/office/powerpoint/2010/main" val="443556193"/>
      </p:ext>
    </p:extLst>
  </p:cSld>
  <p:clrMapOvr>
    <a:masterClrMapping/>
  </p:clrMapOvr>
  <p:transition>
    <p:fade/>
  </p:transition>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521" y="1124744"/>
            <a:ext cx="8263829" cy="648072"/>
          </a:xfrm>
          <a:prstGeom prst="rect">
            <a:avLst/>
          </a:prstGeom>
        </p:spPr>
        <p:txBody>
          <a:bodyPr/>
          <a:lstStyle>
            <a:lvl1pPr>
              <a:defRPr b="1">
                <a:solidFill>
                  <a:srgbClr val="31708D"/>
                </a:solidFill>
                <a:latin typeface="Century Gothic" panose="020B0502020202020204" pitchFamily="34" charset="0"/>
              </a:defRPr>
            </a:lvl1pPr>
          </a:lstStyle>
          <a:p>
            <a:r>
              <a:rPr lang="en-US" dirty="0"/>
              <a:t>Title of the slide</a:t>
            </a:r>
            <a:endParaRPr lang="en-CA" dirty="0"/>
          </a:p>
        </p:txBody>
      </p:sp>
      <p:sp>
        <p:nvSpPr>
          <p:cNvPr id="3" name="Content Placeholder 2"/>
          <p:cNvSpPr>
            <a:spLocks noGrp="1"/>
          </p:cNvSpPr>
          <p:nvPr>
            <p:ph idx="1" hasCustomPrompt="1"/>
          </p:nvPr>
        </p:nvSpPr>
        <p:spPr>
          <a:xfrm>
            <a:off x="251521" y="2132857"/>
            <a:ext cx="8263829" cy="4044106"/>
          </a:xfrm>
          <a:prstGeom prst="rect">
            <a:avLst/>
          </a:prstGeom>
        </p:spPr>
        <p:txBody>
          <a:bodyPr/>
          <a:lstStyle>
            <a:lvl1pPr marL="342900" indent="-342900">
              <a:buClr>
                <a:srgbClr val="31708D"/>
              </a:buClr>
              <a:buFont typeface="Arial" panose="020B0604020202020204" pitchFamily="34" charset="0"/>
              <a:buChar char="•"/>
              <a:defRPr/>
            </a:lvl1pPr>
          </a:lstStyle>
          <a:p>
            <a:pPr lvl="0"/>
            <a:r>
              <a:rPr lang="en-US" dirty="0"/>
              <a:t>Bullet text bullet text bullet text bullet text bullet text bullet text bullet text </a:t>
            </a:r>
          </a:p>
          <a:p>
            <a:pPr lvl="0"/>
            <a:r>
              <a:rPr lang="en-US" dirty="0"/>
              <a:t>Bullet text bullet text bullet text bullet text</a:t>
            </a:r>
          </a:p>
          <a:p>
            <a:pPr lvl="0"/>
            <a:r>
              <a:rPr lang="en-US" dirty="0"/>
              <a:t>Bullet text bullet text bullet text bullet text bullet text bullet</a:t>
            </a:r>
          </a:p>
          <a:p>
            <a:pPr lvl="0"/>
            <a:r>
              <a:rPr lang="en-US" dirty="0"/>
              <a:t>Bullet text bullet text bullet text bullet text bullet text bullet text</a:t>
            </a:r>
          </a:p>
        </p:txBody>
      </p:sp>
      <p:sp>
        <p:nvSpPr>
          <p:cNvPr id="4" name="Rectangle 4"/>
          <p:cNvSpPr>
            <a:spLocks noGrp="1" noChangeArrowheads="1"/>
          </p:cNvSpPr>
          <p:nvPr>
            <p:ph type="dt" sz="half" idx="10"/>
          </p:nvPr>
        </p:nvSpPr>
        <p:spPr>
          <a:ln/>
        </p:spPr>
        <p:txBody>
          <a:bodyPr/>
          <a:lstStyle>
            <a:lvl1pPr>
              <a:defRPr>
                <a:solidFill>
                  <a:schemeClr val="tx1"/>
                </a:solidFill>
              </a:defRPr>
            </a:lvl1pPr>
          </a:lstStyle>
          <a:p>
            <a:pPr>
              <a:defRPr/>
            </a:pPr>
            <a:fld id="{630A6206-FB65-4A33-BD7C-2DF639F68F7E}" type="datetime1">
              <a:rPr lang="en-CA" altLang="en-US" smtClean="0"/>
              <a:pPr>
                <a:defRPr/>
              </a:pPr>
              <a:t>04/12/2017</a:t>
            </a:fld>
            <a:endParaRPr lang="en-CA" altLang="en-US" dirty="0"/>
          </a:p>
        </p:txBody>
      </p:sp>
      <p:sp>
        <p:nvSpPr>
          <p:cNvPr id="6" name="Rectangle 6"/>
          <p:cNvSpPr>
            <a:spLocks noGrp="1" noChangeArrowheads="1"/>
          </p:cNvSpPr>
          <p:nvPr>
            <p:ph type="sldNum" sz="quarter" idx="12"/>
          </p:nvPr>
        </p:nvSpPr>
        <p:spPr>
          <a:xfrm>
            <a:off x="251521" y="6408738"/>
            <a:ext cx="1224135" cy="447675"/>
          </a:xfrm>
          <a:ln/>
        </p:spPr>
        <p:txBody>
          <a:bodyPr/>
          <a:lstStyle>
            <a:lvl1pPr>
              <a:defRPr>
                <a:solidFill>
                  <a:schemeClr val="tx1"/>
                </a:solidFill>
              </a:defRPr>
            </a:lvl1pPr>
          </a:lstStyle>
          <a:p>
            <a:pPr>
              <a:defRPr/>
            </a:pPr>
            <a:fld id="{8181115F-4AC4-4B68-8246-6BB029FC92BA}" type="slidenum">
              <a:rPr lang="en-CA" altLang="en-US" smtClean="0"/>
              <a:pPr>
                <a:defRPr/>
              </a:pPr>
              <a:t>‹#›</a:t>
            </a:fld>
            <a:endParaRPr lang="en-CA" altLang="en-US" dirty="0"/>
          </a:p>
        </p:txBody>
      </p:sp>
    </p:spTree>
    <p:extLst>
      <p:ext uri="{BB962C8B-B14F-4D97-AF65-F5344CB8AC3E}">
        <p14:creationId xmlns:p14="http://schemas.microsoft.com/office/powerpoint/2010/main" val="6540984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288" y="1825625"/>
            <a:ext cx="4100512" cy="4351338"/>
          </a:xfrm>
          <a:prstGeom prst="rect">
            <a:avLst/>
          </a:prstGeom>
        </p:spPr>
        <p:txBody>
          <a:bodyPr/>
          <a:lstStyle>
            <a:lvl1pPr>
              <a:buClr>
                <a:srgbClr val="31708D"/>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4648200" y="1825625"/>
            <a:ext cx="3867150" cy="4351338"/>
          </a:xfrm>
          <a:prstGeom prst="rect">
            <a:avLst/>
          </a:prstGeom>
        </p:spPr>
        <p:txBody>
          <a:bodyPr/>
          <a:lstStyle>
            <a:lvl1pPr>
              <a:buClr>
                <a:srgbClr val="31708D"/>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Rectangle 4"/>
          <p:cNvSpPr>
            <a:spLocks noGrp="1" noChangeArrowheads="1"/>
          </p:cNvSpPr>
          <p:nvPr>
            <p:ph type="dt" sz="half" idx="10"/>
          </p:nvPr>
        </p:nvSpPr>
        <p:spPr>
          <a:ln/>
        </p:spPr>
        <p:txBody>
          <a:bodyPr/>
          <a:lstStyle>
            <a:lvl1pPr>
              <a:defRPr>
                <a:solidFill>
                  <a:schemeClr val="tx1"/>
                </a:solidFill>
              </a:defRPr>
            </a:lvl1pPr>
          </a:lstStyle>
          <a:p>
            <a:pPr>
              <a:defRPr/>
            </a:pPr>
            <a:fld id="{AA74EF08-7066-410A-A3A6-A96A6F0923D7}" type="datetime1">
              <a:rPr lang="en-CA" altLang="en-US" smtClean="0"/>
              <a:pPr>
                <a:defRPr/>
              </a:pPr>
              <a:t>04/12/2017</a:t>
            </a:fld>
            <a:endParaRPr lang="en-CA" altLang="en-US" dirty="0"/>
          </a:p>
        </p:txBody>
      </p:sp>
      <p:sp>
        <p:nvSpPr>
          <p:cNvPr id="7" name="Rectangle 6"/>
          <p:cNvSpPr>
            <a:spLocks noGrp="1" noChangeArrowheads="1"/>
          </p:cNvSpPr>
          <p:nvPr>
            <p:ph type="sldNum" sz="quarter" idx="12"/>
          </p:nvPr>
        </p:nvSpPr>
        <p:spPr>
          <a:xfrm>
            <a:off x="395288" y="6408738"/>
            <a:ext cx="1522412" cy="449262"/>
          </a:xfrm>
          <a:ln/>
        </p:spPr>
        <p:txBody>
          <a:bodyPr/>
          <a:lstStyle>
            <a:lvl1pPr>
              <a:defRPr>
                <a:solidFill>
                  <a:schemeClr val="tx1"/>
                </a:solidFill>
              </a:defRPr>
            </a:lvl1pPr>
          </a:lstStyle>
          <a:p>
            <a:pPr>
              <a:defRPr/>
            </a:pPr>
            <a:fld id="{9E7F67B8-49C4-43D1-9D6D-62ED74477D4A}" type="slidenum">
              <a:rPr lang="en-CA" altLang="en-US" smtClean="0"/>
              <a:pPr>
                <a:defRPr/>
              </a:pPr>
              <a:t>‹#›</a:t>
            </a:fld>
            <a:endParaRPr lang="en-CA" altLang="en-US" dirty="0"/>
          </a:p>
        </p:txBody>
      </p:sp>
      <p:sp>
        <p:nvSpPr>
          <p:cNvPr id="8" name="Title 1"/>
          <p:cNvSpPr txBox="1">
            <a:spLocks/>
          </p:cNvSpPr>
          <p:nvPr/>
        </p:nvSpPr>
        <p:spPr>
          <a:xfrm>
            <a:off x="251521" y="1124744"/>
            <a:ext cx="8263829" cy="648072"/>
          </a:xfrm>
          <a:prstGeom prst="rect">
            <a:avLst/>
          </a:prstGeom>
        </p:spPr>
        <p:txBody>
          <a:bodyPr/>
          <a:lstStyle>
            <a:lvl1pPr algn="l" rtl="0" eaLnBrk="1" fontAlgn="base" hangingPunct="1">
              <a:spcBef>
                <a:spcPct val="0"/>
              </a:spcBef>
              <a:spcAft>
                <a:spcPct val="0"/>
              </a:spcAft>
              <a:defRPr sz="3200" b="1" kern="1200">
                <a:solidFill>
                  <a:srgbClr val="31708D"/>
                </a:solidFill>
                <a:latin typeface="Century Gothic" panose="020B0502020202020204" pitchFamily="34" charset="0"/>
                <a:ea typeface="+mj-ea"/>
                <a:cs typeface="+mj-cs"/>
              </a:defRPr>
            </a:lvl1pPr>
            <a:lvl2pPr algn="l" rtl="0" eaLnBrk="1" fontAlgn="base" hangingPunct="1">
              <a:spcBef>
                <a:spcPct val="0"/>
              </a:spcBef>
              <a:spcAft>
                <a:spcPct val="0"/>
              </a:spcAft>
              <a:defRPr sz="3200">
                <a:solidFill>
                  <a:schemeClr val="accent2"/>
                </a:solidFill>
                <a:latin typeface="Arial Black" panose="020B0A04020102020204" pitchFamily="34" charset="0"/>
              </a:defRPr>
            </a:lvl2pPr>
            <a:lvl3pPr algn="l" rtl="0" eaLnBrk="1" fontAlgn="base" hangingPunct="1">
              <a:spcBef>
                <a:spcPct val="0"/>
              </a:spcBef>
              <a:spcAft>
                <a:spcPct val="0"/>
              </a:spcAft>
              <a:defRPr sz="3200">
                <a:solidFill>
                  <a:schemeClr val="accent2"/>
                </a:solidFill>
                <a:latin typeface="Arial Black" panose="020B0A04020102020204" pitchFamily="34" charset="0"/>
              </a:defRPr>
            </a:lvl3pPr>
            <a:lvl4pPr algn="l" rtl="0" eaLnBrk="1" fontAlgn="base" hangingPunct="1">
              <a:spcBef>
                <a:spcPct val="0"/>
              </a:spcBef>
              <a:spcAft>
                <a:spcPct val="0"/>
              </a:spcAft>
              <a:defRPr sz="3200">
                <a:solidFill>
                  <a:schemeClr val="accent2"/>
                </a:solidFill>
                <a:latin typeface="Arial Black" panose="020B0A04020102020204" pitchFamily="34" charset="0"/>
              </a:defRPr>
            </a:lvl4pPr>
            <a:lvl5pPr algn="l" rtl="0" eaLnBrk="1" fontAlgn="base" hangingPunct="1">
              <a:spcBef>
                <a:spcPct val="0"/>
              </a:spcBef>
              <a:spcAft>
                <a:spcPct val="0"/>
              </a:spcAft>
              <a:defRPr sz="3200">
                <a:solidFill>
                  <a:schemeClr val="accent2"/>
                </a:solidFill>
                <a:latin typeface="Arial Black" panose="020B0A04020102020204" pitchFamily="34" charset="0"/>
              </a:defRPr>
            </a:lvl5pPr>
            <a:lvl6pPr marL="457200" algn="l" rtl="0" eaLnBrk="1" fontAlgn="base" hangingPunct="1">
              <a:spcBef>
                <a:spcPct val="0"/>
              </a:spcBef>
              <a:spcAft>
                <a:spcPct val="0"/>
              </a:spcAft>
              <a:defRPr sz="3200">
                <a:solidFill>
                  <a:schemeClr val="accent2"/>
                </a:solidFill>
                <a:latin typeface="Arial Black" panose="020B0A04020102020204" pitchFamily="34" charset="0"/>
              </a:defRPr>
            </a:lvl6pPr>
            <a:lvl7pPr marL="914400" algn="l" rtl="0" eaLnBrk="1" fontAlgn="base" hangingPunct="1">
              <a:spcBef>
                <a:spcPct val="0"/>
              </a:spcBef>
              <a:spcAft>
                <a:spcPct val="0"/>
              </a:spcAft>
              <a:defRPr sz="3200">
                <a:solidFill>
                  <a:schemeClr val="accent2"/>
                </a:solidFill>
                <a:latin typeface="Arial Black" panose="020B0A04020102020204" pitchFamily="34" charset="0"/>
              </a:defRPr>
            </a:lvl7pPr>
            <a:lvl8pPr marL="1371600" algn="l" rtl="0" eaLnBrk="1" fontAlgn="base" hangingPunct="1">
              <a:spcBef>
                <a:spcPct val="0"/>
              </a:spcBef>
              <a:spcAft>
                <a:spcPct val="0"/>
              </a:spcAft>
              <a:defRPr sz="3200">
                <a:solidFill>
                  <a:schemeClr val="accent2"/>
                </a:solidFill>
                <a:latin typeface="Arial Black" panose="020B0A04020102020204" pitchFamily="34" charset="0"/>
              </a:defRPr>
            </a:lvl8pPr>
            <a:lvl9pPr marL="1828800" algn="l" rtl="0" eaLnBrk="1" fontAlgn="base" hangingPunct="1">
              <a:spcBef>
                <a:spcPct val="0"/>
              </a:spcBef>
              <a:spcAft>
                <a:spcPct val="0"/>
              </a:spcAft>
              <a:defRPr sz="3200">
                <a:solidFill>
                  <a:schemeClr val="accent2"/>
                </a:solidFill>
                <a:latin typeface="Arial Black" panose="020B0A04020102020204" pitchFamily="34" charset="0"/>
              </a:defRPr>
            </a:lvl9pPr>
          </a:lstStyle>
          <a:p>
            <a:r>
              <a:rPr lang="en-US" dirty="0"/>
              <a:t>Title of the slide</a:t>
            </a:r>
            <a:endParaRPr lang="en-CA" dirty="0"/>
          </a:p>
        </p:txBody>
      </p:sp>
    </p:spTree>
    <p:extLst>
      <p:ext uri="{BB962C8B-B14F-4D97-AF65-F5344CB8AC3E}">
        <p14:creationId xmlns:p14="http://schemas.microsoft.com/office/powerpoint/2010/main" val="1657062033"/>
      </p:ext>
    </p:extLst>
  </p:cSld>
  <p:clrMapOvr>
    <a:masterClrMapping/>
  </p:clrMapOvr>
  <p:transition>
    <p:fade/>
  </p:transition>
  <p:hf hd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7451725" y="6380163"/>
            <a:ext cx="1270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solidFill>
                  <a:schemeClr val="tx1"/>
                </a:solidFill>
              </a:defRPr>
            </a:lvl1pPr>
          </a:lstStyle>
          <a:p>
            <a:pPr>
              <a:defRPr/>
            </a:pPr>
            <a:fld id="{AA74EF08-7066-410A-A3A6-A96A6F0923D7}" type="datetime1">
              <a:rPr lang="en-CA" altLang="en-US" smtClean="0"/>
              <a:pPr>
                <a:defRPr/>
              </a:pPr>
              <a:t>04/12/2017</a:t>
            </a:fld>
            <a:endParaRPr lang="en-CA" altLang="en-US" dirty="0"/>
          </a:p>
        </p:txBody>
      </p:sp>
      <p:sp>
        <p:nvSpPr>
          <p:cNvPr id="1030" name="Rectangle 6"/>
          <p:cNvSpPr>
            <a:spLocks noGrp="1" noChangeArrowheads="1"/>
          </p:cNvSpPr>
          <p:nvPr>
            <p:ph type="sldNum" sz="quarter" idx="4"/>
          </p:nvPr>
        </p:nvSpPr>
        <p:spPr bwMode="auto">
          <a:xfrm>
            <a:off x="395288" y="6408738"/>
            <a:ext cx="15224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solidFill>
                  <a:schemeClr val="tx1"/>
                </a:solidFill>
              </a:defRPr>
            </a:lvl1pPr>
          </a:lstStyle>
          <a:p>
            <a:pPr>
              <a:defRPr/>
            </a:pPr>
            <a:fld id="{9E7F67B8-49C4-43D1-9D6D-62ED74477D4A}" type="slidenum">
              <a:rPr lang="en-CA" altLang="en-US" smtClean="0"/>
              <a:pPr>
                <a:defRPr/>
              </a:pPr>
              <a:t>‹#›</a:t>
            </a:fld>
            <a:endParaRPr lang="en-CA" altLang="en-US" dirty="0"/>
          </a:p>
        </p:txBody>
      </p:sp>
      <p:sp>
        <p:nvSpPr>
          <p:cNvPr id="3" name="Text Placeholder 2"/>
          <p:cNvSpPr>
            <a:spLocks noGrp="1"/>
          </p:cNvSpPr>
          <p:nvPr>
            <p:ph type="body" idx="1"/>
          </p:nvPr>
        </p:nvSpPr>
        <p:spPr>
          <a:xfrm>
            <a:off x="395288" y="1825625"/>
            <a:ext cx="81200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itle Placeholder 3"/>
          <p:cNvSpPr>
            <a:spLocks noGrp="1"/>
          </p:cNvSpPr>
          <p:nvPr>
            <p:ph type="title"/>
          </p:nvPr>
        </p:nvSpPr>
        <p:spPr>
          <a:xfrm>
            <a:off x="395288" y="908720"/>
            <a:ext cx="8120062" cy="781968"/>
          </a:xfrm>
          <a:prstGeom prst="rect">
            <a:avLst/>
          </a:prstGeom>
        </p:spPr>
        <p:txBody>
          <a:bodyPr vert="horz" lIns="91440" tIns="45720" rIns="91440" bIns="45720" rtlCol="0" anchor="ctr">
            <a:normAutofit/>
          </a:bodyPr>
          <a:lstStyle/>
          <a:p>
            <a:r>
              <a:rPr lang="en-US" dirty="0"/>
              <a:t>Title of the slide</a:t>
            </a:r>
            <a:endParaRPr lang="en-CA" dirty="0"/>
          </a:p>
        </p:txBody>
      </p:sp>
    </p:spTree>
    <p:extLst>
      <p:ext uri="{BB962C8B-B14F-4D97-AF65-F5344CB8AC3E}">
        <p14:creationId xmlns:p14="http://schemas.microsoft.com/office/powerpoint/2010/main" val="41100703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p:fade/>
  </p:transition>
  <p:hf hdr="0"/>
  <p:txStyles>
    <p:titleStyle>
      <a:lvl1pPr algn="l" rtl="0" eaLnBrk="1" fontAlgn="base" hangingPunct="1">
        <a:spcBef>
          <a:spcPct val="0"/>
        </a:spcBef>
        <a:spcAft>
          <a:spcPct val="0"/>
        </a:spcAft>
        <a:defRPr sz="3200" b="1" kern="1200">
          <a:solidFill>
            <a:srgbClr val="31708D"/>
          </a:solidFill>
          <a:latin typeface="Century Gothic" panose="020B0502020202020204" pitchFamily="34" charset="0"/>
          <a:ea typeface="+mj-ea"/>
          <a:cs typeface="+mj-cs"/>
        </a:defRPr>
      </a:lvl1pPr>
      <a:lvl2pPr algn="l" rtl="0" eaLnBrk="1" fontAlgn="base" hangingPunct="1">
        <a:spcBef>
          <a:spcPct val="0"/>
        </a:spcBef>
        <a:spcAft>
          <a:spcPct val="0"/>
        </a:spcAft>
        <a:defRPr sz="3200">
          <a:solidFill>
            <a:schemeClr val="accent2"/>
          </a:solidFill>
          <a:latin typeface="Arial Black" panose="020B0A04020102020204" pitchFamily="34" charset="0"/>
        </a:defRPr>
      </a:lvl2pPr>
      <a:lvl3pPr algn="l" rtl="0" eaLnBrk="1" fontAlgn="base" hangingPunct="1">
        <a:spcBef>
          <a:spcPct val="0"/>
        </a:spcBef>
        <a:spcAft>
          <a:spcPct val="0"/>
        </a:spcAft>
        <a:defRPr sz="3200">
          <a:solidFill>
            <a:schemeClr val="accent2"/>
          </a:solidFill>
          <a:latin typeface="Arial Black" panose="020B0A04020102020204" pitchFamily="34" charset="0"/>
        </a:defRPr>
      </a:lvl3pPr>
      <a:lvl4pPr algn="l" rtl="0" eaLnBrk="1" fontAlgn="base" hangingPunct="1">
        <a:spcBef>
          <a:spcPct val="0"/>
        </a:spcBef>
        <a:spcAft>
          <a:spcPct val="0"/>
        </a:spcAft>
        <a:defRPr sz="3200">
          <a:solidFill>
            <a:schemeClr val="accent2"/>
          </a:solidFill>
          <a:latin typeface="Arial Black" panose="020B0A04020102020204" pitchFamily="34" charset="0"/>
        </a:defRPr>
      </a:lvl4pPr>
      <a:lvl5pPr algn="l" rtl="0" eaLnBrk="1" fontAlgn="base" hangingPunct="1">
        <a:spcBef>
          <a:spcPct val="0"/>
        </a:spcBef>
        <a:spcAft>
          <a:spcPct val="0"/>
        </a:spcAft>
        <a:defRPr sz="3200">
          <a:solidFill>
            <a:schemeClr val="accent2"/>
          </a:solidFill>
          <a:latin typeface="Arial Black" panose="020B0A04020102020204" pitchFamily="34" charset="0"/>
        </a:defRPr>
      </a:lvl5pPr>
      <a:lvl6pPr marL="457200" algn="l" rtl="0" eaLnBrk="1" fontAlgn="base" hangingPunct="1">
        <a:spcBef>
          <a:spcPct val="0"/>
        </a:spcBef>
        <a:spcAft>
          <a:spcPct val="0"/>
        </a:spcAft>
        <a:defRPr sz="3200">
          <a:solidFill>
            <a:schemeClr val="accent2"/>
          </a:solidFill>
          <a:latin typeface="Arial Black" panose="020B0A04020102020204" pitchFamily="34" charset="0"/>
        </a:defRPr>
      </a:lvl6pPr>
      <a:lvl7pPr marL="914400" algn="l" rtl="0" eaLnBrk="1" fontAlgn="base" hangingPunct="1">
        <a:spcBef>
          <a:spcPct val="0"/>
        </a:spcBef>
        <a:spcAft>
          <a:spcPct val="0"/>
        </a:spcAft>
        <a:defRPr sz="3200">
          <a:solidFill>
            <a:schemeClr val="accent2"/>
          </a:solidFill>
          <a:latin typeface="Arial Black" panose="020B0A04020102020204" pitchFamily="34" charset="0"/>
        </a:defRPr>
      </a:lvl7pPr>
      <a:lvl8pPr marL="1371600" algn="l" rtl="0" eaLnBrk="1" fontAlgn="base" hangingPunct="1">
        <a:spcBef>
          <a:spcPct val="0"/>
        </a:spcBef>
        <a:spcAft>
          <a:spcPct val="0"/>
        </a:spcAft>
        <a:defRPr sz="3200">
          <a:solidFill>
            <a:schemeClr val="accent2"/>
          </a:solidFill>
          <a:latin typeface="Arial Black" panose="020B0A04020102020204" pitchFamily="34" charset="0"/>
        </a:defRPr>
      </a:lvl8pPr>
      <a:lvl9pPr marL="1828800" algn="l" rtl="0" eaLnBrk="1" fontAlgn="base" hangingPunct="1">
        <a:spcBef>
          <a:spcPct val="0"/>
        </a:spcBef>
        <a:spcAft>
          <a:spcPct val="0"/>
        </a:spcAft>
        <a:defRPr sz="3200">
          <a:solidFill>
            <a:schemeClr val="accent2"/>
          </a:solidFill>
          <a:latin typeface="Arial Black" panose="020B0A04020102020204" pitchFamily="34" charset="0"/>
        </a:defRPr>
      </a:lvl9pPr>
    </p:titleStyle>
    <p:bodyStyle>
      <a:lvl1pPr marL="342900" indent="-342900" algn="l" rtl="0" eaLnBrk="1" fontAlgn="base" hangingPunct="1">
        <a:spcBef>
          <a:spcPct val="20000"/>
        </a:spcBef>
        <a:spcAft>
          <a:spcPct val="0"/>
        </a:spcAft>
        <a:buClr>
          <a:srgbClr val="31708D"/>
        </a:buClr>
        <a:buFont typeface="Arial" panose="020B0604020202020204" pitchFamily="34"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Wingdings" panose="05000000000000000000" pitchFamily="2" charset="2"/>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 Box 7"/>
          <p:cNvSpPr txBox="1">
            <a:spLocks noChangeArrowheads="1"/>
          </p:cNvSpPr>
          <p:nvPr/>
        </p:nvSpPr>
        <p:spPr bwMode="auto">
          <a:xfrm>
            <a:off x="6443663" y="2943225"/>
            <a:ext cx="32051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CA" altLang="en-US" sz="1400" dirty="0">
                <a:solidFill>
                  <a:srgbClr val="4D4D4C"/>
                </a:solidFill>
                <a:latin typeface="Century Gothic" charset="0"/>
                <a:ea typeface="Century Gothic" charset="0"/>
                <a:cs typeface="Century Gothic" charset="0"/>
              </a:rPr>
              <a:t>Telling Canada’s </a:t>
            </a:r>
            <a:br>
              <a:rPr lang="en-CA" altLang="en-US" sz="1400" dirty="0">
                <a:solidFill>
                  <a:srgbClr val="4D4D4C"/>
                </a:solidFill>
                <a:latin typeface="Century Gothic" charset="0"/>
                <a:ea typeface="Century Gothic" charset="0"/>
                <a:cs typeface="Century Gothic" charset="0"/>
              </a:rPr>
            </a:br>
            <a:r>
              <a:rPr lang="en-CA" altLang="en-US" sz="1400" dirty="0">
                <a:solidFill>
                  <a:srgbClr val="4D4D4C"/>
                </a:solidFill>
                <a:latin typeface="Century Gothic" charset="0"/>
                <a:ea typeface="Century Gothic" charset="0"/>
                <a:cs typeface="Century Gothic" charset="0"/>
              </a:rPr>
              <a:t>story in numbers</a:t>
            </a:r>
          </a:p>
        </p:txBody>
      </p:sp>
      <p:sp>
        <p:nvSpPr>
          <p:cNvPr id="3075" name="Text Box 8"/>
          <p:cNvSpPr txBox="1">
            <a:spLocks noChangeArrowheads="1"/>
          </p:cNvSpPr>
          <p:nvPr/>
        </p:nvSpPr>
        <p:spPr bwMode="auto">
          <a:xfrm>
            <a:off x="5867400" y="4192588"/>
            <a:ext cx="295275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200"/>
              </a:spcBef>
              <a:defRPr/>
            </a:pPr>
            <a:r>
              <a:rPr lang="en-CA" altLang="en-US" sz="1200" b="1" dirty="0">
                <a:solidFill>
                  <a:srgbClr val="414140"/>
                </a:solidFill>
                <a:latin typeface="Century Gothic" charset="0"/>
                <a:ea typeface="Century Gothic" charset="0"/>
                <a:cs typeface="Century Gothic" charset="0"/>
              </a:rPr>
              <a:t>James Tebrake</a:t>
            </a:r>
          </a:p>
          <a:p>
            <a:pPr eaLnBrk="1" hangingPunct="1">
              <a:spcBef>
                <a:spcPts val="200"/>
              </a:spcBef>
              <a:defRPr/>
            </a:pPr>
            <a:endParaRPr lang="en-CA" altLang="en-US" sz="1200" b="1" dirty="0">
              <a:solidFill>
                <a:srgbClr val="414140"/>
              </a:solidFill>
              <a:latin typeface="Century Gothic" charset="0"/>
              <a:ea typeface="Century Gothic" charset="0"/>
              <a:cs typeface="Century Gothic" charset="0"/>
            </a:endParaRPr>
          </a:p>
          <a:p>
            <a:pPr eaLnBrk="1" hangingPunct="1">
              <a:spcBef>
                <a:spcPts val="200"/>
              </a:spcBef>
              <a:defRPr/>
            </a:pPr>
            <a:r>
              <a:rPr lang="en-CA" altLang="en-US" sz="1200" b="1" dirty="0">
                <a:solidFill>
                  <a:srgbClr val="414140"/>
                </a:solidFill>
                <a:latin typeface="Century Gothic" charset="0"/>
                <a:ea typeface="Century Gothic" charset="0"/>
                <a:cs typeface="Century Gothic" charset="0"/>
              </a:rPr>
              <a:t>Statistics Canada</a:t>
            </a:r>
          </a:p>
          <a:p>
            <a:pPr eaLnBrk="1" hangingPunct="1">
              <a:spcBef>
                <a:spcPts val="200"/>
              </a:spcBef>
              <a:defRPr/>
            </a:pPr>
            <a:endParaRPr lang="en-CA" altLang="en-US" sz="1200" b="1" dirty="0">
              <a:solidFill>
                <a:srgbClr val="414140"/>
              </a:solidFill>
              <a:latin typeface="Century Gothic" charset="0"/>
              <a:ea typeface="Century Gothic" charset="0"/>
              <a:cs typeface="Century Gothic" charset="0"/>
            </a:endParaRPr>
          </a:p>
        </p:txBody>
      </p:sp>
      <p:sp>
        <p:nvSpPr>
          <p:cNvPr id="3076" name="Text Box 9"/>
          <p:cNvSpPr txBox="1">
            <a:spLocks noChangeArrowheads="1"/>
          </p:cNvSpPr>
          <p:nvPr/>
        </p:nvSpPr>
        <p:spPr bwMode="auto">
          <a:xfrm>
            <a:off x="5867400" y="5300663"/>
            <a:ext cx="28813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CA" altLang="en-US" sz="1200" dirty="0">
                <a:solidFill>
                  <a:srgbClr val="414140"/>
                </a:solidFill>
                <a:latin typeface="Century Gothic" charset="0"/>
                <a:ea typeface="Century Gothic" charset="0"/>
                <a:cs typeface="Century Gothic" charset="0"/>
              </a:rPr>
              <a:t>December 2017</a:t>
            </a:r>
          </a:p>
        </p:txBody>
      </p:sp>
      <p:sp>
        <p:nvSpPr>
          <p:cNvPr id="3077" name="Text Box 17"/>
          <p:cNvSpPr txBox="1">
            <a:spLocks noChangeArrowheads="1"/>
          </p:cNvSpPr>
          <p:nvPr/>
        </p:nvSpPr>
        <p:spPr bwMode="auto">
          <a:xfrm>
            <a:off x="5739234" y="315819"/>
            <a:ext cx="33845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CA" sz="2400" dirty="0">
                <a:solidFill>
                  <a:srgbClr val="000000"/>
                </a:solidFill>
                <a:latin typeface="Century Gothic" charset="0"/>
                <a:ea typeface="Century Gothic" charset="0"/>
                <a:cs typeface="Century Gothic" charset="0"/>
              </a:rPr>
              <a:t>Satellite Accounting at Statistics Canada</a:t>
            </a:r>
          </a:p>
        </p:txBody>
      </p:sp>
      <p:sp>
        <p:nvSpPr>
          <p:cNvPr id="6" name="Text Box 17"/>
          <p:cNvSpPr txBox="1">
            <a:spLocks noChangeArrowheads="1"/>
          </p:cNvSpPr>
          <p:nvPr/>
        </p:nvSpPr>
        <p:spPr bwMode="auto">
          <a:xfrm>
            <a:off x="5795963" y="2092325"/>
            <a:ext cx="33845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2000" dirty="0">
                <a:solidFill>
                  <a:srgbClr val="31708D"/>
                </a:solidFill>
                <a:latin typeface="Century Gothic" charset="0"/>
                <a:ea typeface="Century Gothic" charset="0"/>
                <a:cs typeface="Century Gothic" charset="0"/>
              </a:rPr>
              <a:t>www.statcan.gc.ca</a:t>
            </a:r>
            <a:endParaRPr lang="en-US" sz="2000" spc="300" dirty="0">
              <a:solidFill>
                <a:srgbClr val="31708D"/>
              </a:solidFill>
              <a:latin typeface="Century Gothic" charset="0"/>
              <a:ea typeface="Century Gothic" charset="0"/>
              <a:cs typeface="Century Gothic" charset="0"/>
            </a:endParaRPr>
          </a:p>
        </p:txBody>
      </p:sp>
      <p:pic>
        <p:nvPicPr>
          <p:cNvPr id="410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924175"/>
            <a:ext cx="493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4"/>
          <p:cNvSpPr>
            <a:spLocks noGrp="1" noChangeArrowheads="1"/>
          </p:cNvSpPr>
          <p:nvPr>
            <p:ph type="title"/>
          </p:nvPr>
        </p:nvSpPr>
        <p:spPr bwMode="auto">
          <a:xfrm>
            <a:off x="323850" y="831499"/>
            <a:ext cx="8568630" cy="7973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fontScale="90000"/>
          </a:bodyPr>
          <a:lstStyle/>
          <a:p>
            <a:pPr eaLnBrk="1" hangingPunct="1">
              <a:defRPr/>
            </a:pPr>
            <a:r>
              <a:rPr lang="en-CA" altLang="en-US" b="1" dirty="0">
                <a:solidFill>
                  <a:srgbClr val="31708D"/>
                </a:solidFill>
                <a:latin typeface="Century Gothic" charset="0"/>
                <a:ea typeface="Century Gothic" charset="0"/>
                <a:cs typeface="Century Gothic" charset="0"/>
              </a:rPr>
              <a:t>Satellite Accounting </a:t>
            </a:r>
            <a:r>
              <a:rPr lang="en-CA" altLang="en-US" dirty="0">
                <a:latin typeface="Century Gothic" charset="0"/>
                <a:ea typeface="Century Gothic" charset="0"/>
                <a:cs typeface="Century Gothic" charset="0"/>
              </a:rPr>
              <a:t>at Statistics Canada – Tourism satellite account</a:t>
            </a:r>
            <a:endParaRPr lang="en-CA" altLang="en-US" b="1" dirty="0">
              <a:solidFill>
                <a:srgbClr val="C00000"/>
              </a:solidFill>
              <a:latin typeface="Century Gothic" charset="0"/>
              <a:ea typeface="Century Gothic" charset="0"/>
              <a:cs typeface="Century Gothic" charset="0"/>
            </a:endParaRPr>
          </a:p>
        </p:txBody>
      </p:sp>
      <p:sp>
        <p:nvSpPr>
          <p:cNvPr id="4102" name="Rectangle 5"/>
          <p:cNvSpPr>
            <a:spLocks noGrp="1" noChangeArrowheads="1"/>
          </p:cNvSpPr>
          <p:nvPr>
            <p:ph idx="1"/>
          </p:nvPr>
        </p:nvSpPr>
        <p:spPr bwMode="auto">
          <a:xfrm>
            <a:off x="301102" y="1989496"/>
            <a:ext cx="3672086" cy="455083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fontScale="70000" lnSpcReduction="20000"/>
          </a:bodyPr>
          <a:lstStyle/>
          <a:p>
            <a:pPr>
              <a:buFont typeface="Wingdings" panose="05000000000000000000" pitchFamily="2" charset="2"/>
              <a:buChar char="§"/>
              <a:defRPr/>
            </a:pPr>
            <a:r>
              <a:rPr lang="en-GB" dirty="0"/>
              <a:t>Key client is the Canadian Tourism Commission</a:t>
            </a:r>
          </a:p>
          <a:p>
            <a:pPr>
              <a:buFont typeface="Wingdings" panose="05000000000000000000" pitchFamily="2" charset="2"/>
              <a:buChar char="§"/>
              <a:defRPr/>
            </a:pPr>
            <a:r>
              <a:rPr lang="en-GB" dirty="0"/>
              <a:t>Key goal of the program is to increase the visibility and understanding of the role tourism plays in the Canadian economy.</a:t>
            </a:r>
          </a:p>
          <a:p>
            <a:pPr>
              <a:buFont typeface="Wingdings" panose="05000000000000000000" pitchFamily="2" charset="2"/>
              <a:buChar char="§"/>
              <a:defRPr/>
            </a:pPr>
            <a:r>
              <a:rPr lang="en-GB" dirty="0"/>
              <a:t>Numerous spin-off products developed such as government revenues attributable to tourism, quarterly national tourism indicators, tourism human resource module (wage rates by occupation)</a:t>
            </a:r>
          </a:p>
        </p:txBody>
      </p:sp>
      <p:sp>
        <p:nvSpPr>
          <p:cNvPr id="4098" name="Date Placeholder 3"/>
          <p:cNvSpPr>
            <a:spLocks noGrp="1"/>
          </p:cNvSpPr>
          <p:nvPr>
            <p:ph type="dt" sz="half"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DACBB64E-E9CD-C24C-907F-601F05A765D8}" type="datetime1">
              <a:rPr lang="en-CA" altLang="en-US">
                <a:solidFill>
                  <a:srgbClr val="414140"/>
                </a:solidFill>
              </a:rPr>
              <a:pPr>
                <a:defRPr/>
              </a:pPr>
              <a:t>04/12/2017</a:t>
            </a:fld>
            <a:endParaRPr lang="en-CA" altLang="en-US" dirty="0">
              <a:solidFill>
                <a:srgbClr val="414140"/>
              </a:solidFill>
            </a:endParaRPr>
          </a:p>
        </p:txBody>
      </p:sp>
      <p:sp>
        <p:nvSpPr>
          <p:cNvPr id="4100" name="Slide Number Placeholder 5"/>
          <p:cNvSpPr>
            <a:spLocks noGrp="1"/>
          </p:cNvSpPr>
          <p:nvPr>
            <p:ph type="sldNum" sz="quarter" idx="12"/>
          </p:nvPr>
        </p:nvSpPr>
        <p:spPr>
          <a:xfrm>
            <a:off x="334963" y="6417378"/>
            <a:ext cx="1522412" cy="4762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099A49E-346F-4C4F-ACBF-34AB2539C4A9}" type="slidenum">
              <a:rPr lang="en-CA" altLang="en-US">
                <a:solidFill>
                  <a:srgbClr val="414140"/>
                </a:solidFill>
              </a:rPr>
              <a:pPr>
                <a:defRPr/>
              </a:pPr>
              <a:t>10</a:t>
            </a:fld>
            <a:endParaRPr lang="en-CA" altLang="en-US" dirty="0">
              <a:solidFill>
                <a:srgbClr val="414140"/>
              </a:solidFill>
            </a:endParaRPr>
          </a:p>
        </p:txBody>
      </p:sp>
      <p:sp>
        <p:nvSpPr>
          <p:cNvPr id="4099" name="Footer Placeholder 4"/>
          <p:cNvSpPr>
            <a:spLocks noGrp="1"/>
          </p:cNvSpPr>
          <p:nvPr>
            <p:ph type="ftr" sz="quarter" idx="4294967295"/>
          </p:nvPr>
        </p:nvSpPr>
        <p:spPr>
          <a:xfrm>
            <a:off x="1691681" y="6388100"/>
            <a:ext cx="5760044" cy="47625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CA" sz="1200" dirty="0">
                <a:solidFill>
                  <a:srgbClr val="414140"/>
                </a:solidFill>
                <a:latin typeface="Arial" panose="020B0604020202020204" pitchFamily="34" charset="0"/>
                <a:ea typeface="Century Gothic" charset="0"/>
                <a:cs typeface="Arial" panose="020B0604020202020204" pitchFamily="34" charset="0"/>
              </a:rPr>
              <a:t>STATISTICS CANADA • STATISTIQUE CANADA</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4962" y="2205960"/>
            <a:ext cx="5416421" cy="3128450"/>
          </a:xfrm>
          <a:prstGeom prst="rect">
            <a:avLst/>
          </a:prstGeom>
        </p:spPr>
      </p:pic>
      <p:sp>
        <p:nvSpPr>
          <p:cNvPr id="3" name="Rectangle 2"/>
          <p:cNvSpPr/>
          <p:nvPr/>
        </p:nvSpPr>
        <p:spPr>
          <a:xfrm>
            <a:off x="4642242" y="1804830"/>
            <a:ext cx="4463594" cy="369332"/>
          </a:xfrm>
          <a:prstGeom prst="rect">
            <a:avLst/>
          </a:prstGeom>
        </p:spPr>
        <p:txBody>
          <a:bodyPr wrap="none">
            <a:spAutoFit/>
          </a:bodyPr>
          <a:lstStyle/>
          <a:p>
            <a:r>
              <a:rPr lang="en-CA" b="1" dirty="0"/>
              <a:t>Tourism spending in Canada increases</a:t>
            </a:r>
            <a:endParaRPr lang="en-CA" dirty="0"/>
          </a:p>
        </p:txBody>
      </p:sp>
    </p:spTree>
    <p:extLst>
      <p:ext uri="{BB962C8B-B14F-4D97-AF65-F5344CB8AC3E}">
        <p14:creationId xmlns:p14="http://schemas.microsoft.com/office/powerpoint/2010/main" val="343131771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4"/>
          <p:cNvSpPr>
            <a:spLocks noGrp="1" noChangeArrowheads="1"/>
          </p:cNvSpPr>
          <p:nvPr>
            <p:ph type="title"/>
          </p:nvPr>
        </p:nvSpPr>
        <p:spPr bwMode="auto">
          <a:xfrm>
            <a:off x="323850" y="831499"/>
            <a:ext cx="8568630" cy="7973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fontScale="90000"/>
          </a:bodyPr>
          <a:lstStyle/>
          <a:p>
            <a:pPr eaLnBrk="1" hangingPunct="1">
              <a:defRPr/>
            </a:pPr>
            <a:r>
              <a:rPr lang="en-CA" altLang="en-US" b="1" dirty="0">
                <a:solidFill>
                  <a:srgbClr val="31708D"/>
                </a:solidFill>
                <a:latin typeface="Century Gothic" charset="0"/>
                <a:ea typeface="Century Gothic" charset="0"/>
                <a:cs typeface="Century Gothic" charset="0"/>
              </a:rPr>
              <a:t>Satellite Accounting </a:t>
            </a:r>
            <a:r>
              <a:rPr lang="en-CA" altLang="en-US" dirty="0">
                <a:latin typeface="Century Gothic" charset="0"/>
                <a:ea typeface="Century Gothic" charset="0"/>
                <a:cs typeface="Century Gothic" charset="0"/>
              </a:rPr>
              <a:t>at Statistics Canada – Culture Satellite Account</a:t>
            </a:r>
            <a:endParaRPr lang="en-CA" altLang="en-US" b="1" dirty="0">
              <a:solidFill>
                <a:srgbClr val="C00000"/>
              </a:solidFill>
              <a:latin typeface="Century Gothic" charset="0"/>
              <a:ea typeface="Century Gothic" charset="0"/>
              <a:cs typeface="Century Gothic" charset="0"/>
            </a:endParaRPr>
          </a:p>
        </p:txBody>
      </p:sp>
      <p:sp>
        <p:nvSpPr>
          <p:cNvPr id="4102" name="Rectangle 5"/>
          <p:cNvSpPr>
            <a:spLocks noGrp="1" noChangeArrowheads="1"/>
          </p:cNvSpPr>
          <p:nvPr>
            <p:ph idx="1"/>
          </p:nvPr>
        </p:nvSpPr>
        <p:spPr bwMode="auto">
          <a:xfrm>
            <a:off x="78254" y="2139083"/>
            <a:ext cx="3226854" cy="396098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fontScale="70000" lnSpcReduction="20000"/>
          </a:bodyPr>
          <a:lstStyle/>
          <a:p>
            <a:pPr>
              <a:buFont typeface="Wingdings" panose="05000000000000000000" pitchFamily="2" charset="2"/>
              <a:buChar char="§"/>
              <a:defRPr/>
            </a:pPr>
            <a:r>
              <a:rPr lang="en-GB" dirty="0"/>
              <a:t>Consortium of clients – headed by Heritage Canada.</a:t>
            </a:r>
          </a:p>
          <a:p>
            <a:pPr>
              <a:buFont typeface="Wingdings" panose="05000000000000000000" pitchFamily="2" charset="2"/>
              <a:buChar char="§"/>
              <a:defRPr/>
            </a:pPr>
            <a:r>
              <a:rPr lang="en-GB" dirty="0"/>
              <a:t>Products include a satellite account, provincial and territorial satellite account, trade in culture.</a:t>
            </a:r>
          </a:p>
          <a:p>
            <a:pPr>
              <a:buFont typeface="Wingdings" panose="05000000000000000000" pitchFamily="2" charset="2"/>
              <a:buChar char="§"/>
              <a:defRPr/>
            </a:pPr>
            <a:r>
              <a:rPr lang="en-GB" dirty="0"/>
              <a:t>Main needs include the size and evolution of culture. Distinguishes between ‘culture industry GDP’ and ‘Culture GDP’</a:t>
            </a:r>
          </a:p>
        </p:txBody>
      </p:sp>
      <p:sp>
        <p:nvSpPr>
          <p:cNvPr id="4098" name="Date Placeholder 3"/>
          <p:cNvSpPr>
            <a:spLocks noGrp="1"/>
          </p:cNvSpPr>
          <p:nvPr>
            <p:ph type="dt" sz="half"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DACBB64E-E9CD-C24C-907F-601F05A765D8}" type="datetime1">
              <a:rPr lang="en-CA" altLang="en-US">
                <a:solidFill>
                  <a:srgbClr val="414140"/>
                </a:solidFill>
              </a:rPr>
              <a:pPr>
                <a:defRPr/>
              </a:pPr>
              <a:t>04/12/2017</a:t>
            </a:fld>
            <a:endParaRPr lang="en-CA" altLang="en-US" dirty="0">
              <a:solidFill>
                <a:srgbClr val="414140"/>
              </a:solidFill>
            </a:endParaRPr>
          </a:p>
        </p:txBody>
      </p:sp>
      <p:sp>
        <p:nvSpPr>
          <p:cNvPr id="4100" name="Slide Number Placeholder 5"/>
          <p:cNvSpPr>
            <a:spLocks noGrp="1"/>
          </p:cNvSpPr>
          <p:nvPr>
            <p:ph type="sldNum" sz="quarter" idx="12"/>
          </p:nvPr>
        </p:nvSpPr>
        <p:spPr>
          <a:xfrm>
            <a:off x="334963" y="6417378"/>
            <a:ext cx="1522412" cy="4762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099A49E-346F-4C4F-ACBF-34AB2539C4A9}" type="slidenum">
              <a:rPr lang="en-CA" altLang="en-US">
                <a:solidFill>
                  <a:srgbClr val="414140"/>
                </a:solidFill>
              </a:rPr>
              <a:pPr>
                <a:defRPr/>
              </a:pPr>
              <a:t>11</a:t>
            </a:fld>
            <a:endParaRPr lang="en-CA" altLang="en-US" dirty="0">
              <a:solidFill>
                <a:srgbClr val="414140"/>
              </a:solidFill>
            </a:endParaRPr>
          </a:p>
        </p:txBody>
      </p:sp>
      <p:sp>
        <p:nvSpPr>
          <p:cNvPr id="4099" name="Footer Placeholder 4"/>
          <p:cNvSpPr>
            <a:spLocks noGrp="1"/>
          </p:cNvSpPr>
          <p:nvPr>
            <p:ph type="ftr" sz="quarter" idx="4294967295"/>
          </p:nvPr>
        </p:nvSpPr>
        <p:spPr>
          <a:xfrm>
            <a:off x="1691681" y="6388100"/>
            <a:ext cx="5760044" cy="47625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CA" sz="1200" dirty="0">
                <a:solidFill>
                  <a:srgbClr val="414140"/>
                </a:solidFill>
                <a:latin typeface="Arial" panose="020B0604020202020204" pitchFamily="34" charset="0"/>
                <a:ea typeface="Century Gothic" charset="0"/>
                <a:cs typeface="Arial" panose="020B0604020202020204" pitchFamily="34" charset="0"/>
              </a:rPr>
              <a:t>STATISTICS CANADA • STATISTIQUE CANADA</a:t>
            </a:r>
          </a:p>
        </p:txBody>
      </p:sp>
      <p:pic>
        <p:nvPicPr>
          <p:cNvPr id="2" name="Picture 1"/>
          <p:cNvPicPr>
            <a:picLocks noChangeAspect="1"/>
          </p:cNvPicPr>
          <p:nvPr/>
        </p:nvPicPr>
        <p:blipFill>
          <a:blip r:embed="rId2"/>
          <a:stretch>
            <a:fillRect/>
          </a:stretch>
        </p:blipFill>
        <p:spPr>
          <a:xfrm>
            <a:off x="3374790" y="2139083"/>
            <a:ext cx="5638593" cy="3056062"/>
          </a:xfrm>
          <a:prstGeom prst="rect">
            <a:avLst/>
          </a:prstGeom>
        </p:spPr>
      </p:pic>
    </p:spTree>
    <p:extLst>
      <p:ext uri="{BB962C8B-B14F-4D97-AF65-F5344CB8AC3E}">
        <p14:creationId xmlns:p14="http://schemas.microsoft.com/office/powerpoint/2010/main" val="387106921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4"/>
          <p:cNvSpPr>
            <a:spLocks noGrp="1" noChangeArrowheads="1"/>
          </p:cNvSpPr>
          <p:nvPr>
            <p:ph type="title"/>
          </p:nvPr>
        </p:nvSpPr>
        <p:spPr bwMode="auto">
          <a:xfrm>
            <a:off x="323850" y="831499"/>
            <a:ext cx="8568630" cy="7973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fontScale="90000"/>
          </a:bodyPr>
          <a:lstStyle/>
          <a:p>
            <a:pPr eaLnBrk="1" hangingPunct="1">
              <a:defRPr/>
            </a:pPr>
            <a:r>
              <a:rPr lang="en-CA" altLang="en-US" b="1" dirty="0">
                <a:solidFill>
                  <a:srgbClr val="31708D"/>
                </a:solidFill>
                <a:latin typeface="Century Gothic" charset="0"/>
                <a:ea typeface="Century Gothic" charset="0"/>
                <a:cs typeface="Century Gothic" charset="0"/>
              </a:rPr>
              <a:t>Satellite Accounting </a:t>
            </a:r>
            <a:r>
              <a:rPr lang="en-CA" altLang="en-US" dirty="0">
                <a:latin typeface="Century Gothic" charset="0"/>
                <a:ea typeface="Century Gothic" charset="0"/>
                <a:cs typeface="Century Gothic" charset="0"/>
              </a:rPr>
              <a:t>at Statistics Canada – Natural Resources Satellite Account</a:t>
            </a:r>
            <a:endParaRPr lang="en-CA" altLang="en-US" b="1" dirty="0">
              <a:solidFill>
                <a:srgbClr val="C00000"/>
              </a:solidFill>
              <a:latin typeface="Century Gothic" charset="0"/>
              <a:ea typeface="Century Gothic" charset="0"/>
              <a:cs typeface="Century Gothic" charset="0"/>
            </a:endParaRPr>
          </a:p>
        </p:txBody>
      </p:sp>
      <p:sp>
        <p:nvSpPr>
          <p:cNvPr id="4102" name="Rectangle 5"/>
          <p:cNvSpPr>
            <a:spLocks noGrp="1" noChangeArrowheads="1"/>
          </p:cNvSpPr>
          <p:nvPr>
            <p:ph idx="1"/>
          </p:nvPr>
        </p:nvSpPr>
        <p:spPr bwMode="auto">
          <a:xfrm>
            <a:off x="125981" y="2005224"/>
            <a:ext cx="3131400" cy="426121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fontScale="77500" lnSpcReduction="20000"/>
          </a:bodyPr>
          <a:lstStyle/>
          <a:p>
            <a:pPr>
              <a:buFont typeface="Wingdings" panose="05000000000000000000" pitchFamily="2" charset="2"/>
              <a:buChar char="§"/>
              <a:defRPr/>
            </a:pPr>
            <a:r>
              <a:rPr lang="en-GB" dirty="0"/>
              <a:t>Main client includes Natural Resources Canada.</a:t>
            </a:r>
          </a:p>
          <a:p>
            <a:pPr>
              <a:buFont typeface="Wingdings" panose="05000000000000000000" pitchFamily="2" charset="2"/>
              <a:buChar char="§"/>
              <a:defRPr/>
            </a:pPr>
            <a:r>
              <a:rPr lang="en-GB" dirty="0"/>
              <a:t>Main use is to synthesize all the data in one place.</a:t>
            </a:r>
          </a:p>
          <a:p>
            <a:pPr>
              <a:buFont typeface="Wingdings" panose="05000000000000000000" pitchFamily="2" charset="2"/>
              <a:buChar char="§"/>
              <a:defRPr/>
            </a:pPr>
            <a:r>
              <a:rPr lang="en-GB" dirty="0"/>
              <a:t>Quarterly indicators used to monitor the sector which is very volatile due to both economic and political factors (e.g. softwood lumber, pipeline expansions)</a:t>
            </a:r>
          </a:p>
        </p:txBody>
      </p:sp>
      <p:sp>
        <p:nvSpPr>
          <p:cNvPr id="4098" name="Date Placeholder 3"/>
          <p:cNvSpPr>
            <a:spLocks noGrp="1"/>
          </p:cNvSpPr>
          <p:nvPr>
            <p:ph type="dt" sz="half"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DACBB64E-E9CD-C24C-907F-601F05A765D8}" type="datetime1">
              <a:rPr lang="en-CA" altLang="en-US">
                <a:solidFill>
                  <a:srgbClr val="414140"/>
                </a:solidFill>
              </a:rPr>
              <a:pPr>
                <a:defRPr/>
              </a:pPr>
              <a:t>04/12/2017</a:t>
            </a:fld>
            <a:endParaRPr lang="en-CA" altLang="en-US" dirty="0">
              <a:solidFill>
                <a:srgbClr val="414140"/>
              </a:solidFill>
            </a:endParaRPr>
          </a:p>
        </p:txBody>
      </p:sp>
      <p:sp>
        <p:nvSpPr>
          <p:cNvPr id="4100" name="Slide Number Placeholder 5"/>
          <p:cNvSpPr>
            <a:spLocks noGrp="1"/>
          </p:cNvSpPr>
          <p:nvPr>
            <p:ph type="sldNum" sz="quarter" idx="12"/>
          </p:nvPr>
        </p:nvSpPr>
        <p:spPr>
          <a:xfrm>
            <a:off x="334963" y="6417378"/>
            <a:ext cx="1522412" cy="4762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099A49E-346F-4C4F-ACBF-34AB2539C4A9}" type="slidenum">
              <a:rPr lang="en-CA" altLang="en-US">
                <a:solidFill>
                  <a:srgbClr val="414140"/>
                </a:solidFill>
              </a:rPr>
              <a:pPr>
                <a:defRPr/>
              </a:pPr>
              <a:t>12</a:t>
            </a:fld>
            <a:endParaRPr lang="en-CA" altLang="en-US" dirty="0">
              <a:solidFill>
                <a:srgbClr val="414140"/>
              </a:solidFill>
            </a:endParaRPr>
          </a:p>
        </p:txBody>
      </p:sp>
      <p:sp>
        <p:nvSpPr>
          <p:cNvPr id="4099" name="Footer Placeholder 4"/>
          <p:cNvSpPr>
            <a:spLocks noGrp="1"/>
          </p:cNvSpPr>
          <p:nvPr>
            <p:ph type="ftr" sz="quarter" idx="4294967295"/>
          </p:nvPr>
        </p:nvSpPr>
        <p:spPr>
          <a:xfrm>
            <a:off x="1691681" y="6388100"/>
            <a:ext cx="5760044" cy="47625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CA" sz="1200" dirty="0">
                <a:solidFill>
                  <a:srgbClr val="414140"/>
                </a:solidFill>
                <a:latin typeface="Arial" panose="020B0604020202020204" pitchFamily="34" charset="0"/>
                <a:ea typeface="Century Gothic" charset="0"/>
                <a:cs typeface="Arial" panose="020B0604020202020204" pitchFamily="34" charset="0"/>
              </a:rPr>
              <a:t>STATISTICS CANADA • STATISTIQUE CANADA</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7381" y="2345091"/>
            <a:ext cx="5655926" cy="3266785"/>
          </a:xfrm>
          <a:prstGeom prst="rect">
            <a:avLst/>
          </a:prstGeom>
        </p:spPr>
      </p:pic>
      <p:sp>
        <p:nvSpPr>
          <p:cNvPr id="3" name="Rectangle 2"/>
          <p:cNvSpPr/>
          <p:nvPr/>
        </p:nvSpPr>
        <p:spPr>
          <a:xfrm>
            <a:off x="3923929" y="2022652"/>
            <a:ext cx="5220072" cy="523220"/>
          </a:xfrm>
          <a:prstGeom prst="rect">
            <a:avLst/>
          </a:prstGeom>
        </p:spPr>
        <p:txBody>
          <a:bodyPr wrap="square">
            <a:spAutoFit/>
          </a:bodyPr>
          <a:lstStyle/>
          <a:p>
            <a:r>
              <a:rPr lang="en-CA" sz="1400" b="1" dirty="0"/>
              <a:t>Growth in real gross domestic product attributable to natural resource activity</a:t>
            </a:r>
            <a:endParaRPr lang="en-CA" sz="1400" dirty="0"/>
          </a:p>
        </p:txBody>
      </p:sp>
    </p:spTree>
    <p:extLst>
      <p:ext uri="{BB962C8B-B14F-4D97-AF65-F5344CB8AC3E}">
        <p14:creationId xmlns:p14="http://schemas.microsoft.com/office/powerpoint/2010/main" val="282958428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4"/>
          <p:cNvSpPr>
            <a:spLocks noGrp="1" noChangeArrowheads="1"/>
          </p:cNvSpPr>
          <p:nvPr>
            <p:ph type="title"/>
          </p:nvPr>
        </p:nvSpPr>
        <p:spPr bwMode="auto">
          <a:xfrm>
            <a:off x="323850" y="831499"/>
            <a:ext cx="8568630" cy="7973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fontScale="90000"/>
          </a:bodyPr>
          <a:lstStyle/>
          <a:p>
            <a:pPr eaLnBrk="1" hangingPunct="1">
              <a:defRPr/>
            </a:pPr>
            <a:r>
              <a:rPr lang="en-CA" altLang="en-US" b="1" dirty="0">
                <a:solidFill>
                  <a:srgbClr val="31708D"/>
                </a:solidFill>
                <a:latin typeface="Century Gothic" charset="0"/>
                <a:ea typeface="Century Gothic" charset="0"/>
                <a:cs typeface="Century Gothic" charset="0"/>
              </a:rPr>
              <a:t>Satellite Accounting </a:t>
            </a:r>
            <a:r>
              <a:rPr lang="en-CA" altLang="en-US" dirty="0">
                <a:latin typeface="Century Gothic" charset="0"/>
                <a:ea typeface="Century Gothic" charset="0"/>
                <a:cs typeface="Century Gothic" charset="0"/>
              </a:rPr>
              <a:t>at Statistics Canada – Pension Satellite Account</a:t>
            </a:r>
            <a:endParaRPr lang="en-CA" altLang="en-US" b="1" dirty="0">
              <a:solidFill>
                <a:srgbClr val="C00000"/>
              </a:solidFill>
              <a:latin typeface="Century Gothic" charset="0"/>
              <a:ea typeface="Century Gothic" charset="0"/>
              <a:cs typeface="Century Gothic" charset="0"/>
            </a:endParaRPr>
          </a:p>
        </p:txBody>
      </p:sp>
      <p:sp>
        <p:nvSpPr>
          <p:cNvPr id="4102" name="Rectangle 5"/>
          <p:cNvSpPr>
            <a:spLocks noGrp="1" noChangeArrowheads="1"/>
          </p:cNvSpPr>
          <p:nvPr>
            <p:ph idx="1"/>
          </p:nvPr>
        </p:nvSpPr>
        <p:spPr bwMode="auto">
          <a:xfrm>
            <a:off x="153095" y="1945845"/>
            <a:ext cx="8568630" cy="745339"/>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Autofit/>
          </a:bodyPr>
          <a:lstStyle/>
          <a:p>
            <a:pPr>
              <a:buFont typeface="Wingdings" panose="05000000000000000000" pitchFamily="2" charset="2"/>
              <a:buChar char="§"/>
              <a:defRPr/>
            </a:pPr>
            <a:r>
              <a:rPr lang="en-GB" sz="1600" dirty="0"/>
              <a:t>The main client is Finance Canada.  The account originated during debates around pension reforms.</a:t>
            </a:r>
          </a:p>
          <a:p>
            <a:pPr>
              <a:buFont typeface="Wingdings" panose="05000000000000000000" pitchFamily="2" charset="2"/>
              <a:buChar char="§"/>
              <a:defRPr/>
            </a:pPr>
            <a:r>
              <a:rPr lang="en-GB" sz="1600" dirty="0"/>
              <a:t>This is the Canadian version of the Pensions supplementary table. </a:t>
            </a:r>
          </a:p>
          <a:p>
            <a:pPr>
              <a:buFont typeface="Wingdings" panose="05000000000000000000" pitchFamily="2" charset="2"/>
              <a:buChar char="§"/>
              <a:defRPr/>
            </a:pPr>
            <a:r>
              <a:rPr lang="en-GB" sz="1600" dirty="0"/>
              <a:t>Planned extensions include adding distributional information.</a:t>
            </a:r>
          </a:p>
        </p:txBody>
      </p:sp>
      <p:sp>
        <p:nvSpPr>
          <p:cNvPr id="4098" name="Date Placeholder 3"/>
          <p:cNvSpPr>
            <a:spLocks noGrp="1"/>
          </p:cNvSpPr>
          <p:nvPr>
            <p:ph type="dt" sz="half"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DACBB64E-E9CD-C24C-907F-601F05A765D8}" type="datetime1">
              <a:rPr lang="en-CA" altLang="en-US">
                <a:solidFill>
                  <a:srgbClr val="414140"/>
                </a:solidFill>
              </a:rPr>
              <a:pPr>
                <a:defRPr/>
              </a:pPr>
              <a:t>04/12/2017</a:t>
            </a:fld>
            <a:endParaRPr lang="en-CA" altLang="en-US" dirty="0">
              <a:solidFill>
                <a:srgbClr val="414140"/>
              </a:solidFill>
            </a:endParaRPr>
          </a:p>
        </p:txBody>
      </p:sp>
      <p:sp>
        <p:nvSpPr>
          <p:cNvPr id="4100" name="Slide Number Placeholder 5"/>
          <p:cNvSpPr>
            <a:spLocks noGrp="1"/>
          </p:cNvSpPr>
          <p:nvPr>
            <p:ph type="sldNum" sz="quarter" idx="12"/>
          </p:nvPr>
        </p:nvSpPr>
        <p:spPr>
          <a:xfrm>
            <a:off x="334963" y="6417378"/>
            <a:ext cx="1522412" cy="4762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099A49E-346F-4C4F-ACBF-34AB2539C4A9}" type="slidenum">
              <a:rPr lang="en-CA" altLang="en-US">
                <a:solidFill>
                  <a:srgbClr val="414140"/>
                </a:solidFill>
              </a:rPr>
              <a:pPr>
                <a:defRPr/>
              </a:pPr>
              <a:t>13</a:t>
            </a:fld>
            <a:endParaRPr lang="en-CA" altLang="en-US" dirty="0">
              <a:solidFill>
                <a:srgbClr val="414140"/>
              </a:solidFill>
            </a:endParaRPr>
          </a:p>
        </p:txBody>
      </p:sp>
      <p:sp>
        <p:nvSpPr>
          <p:cNvPr id="4099" name="Footer Placeholder 4"/>
          <p:cNvSpPr>
            <a:spLocks noGrp="1"/>
          </p:cNvSpPr>
          <p:nvPr>
            <p:ph type="ftr" sz="quarter" idx="4294967295"/>
          </p:nvPr>
        </p:nvSpPr>
        <p:spPr>
          <a:xfrm>
            <a:off x="1691681" y="6388100"/>
            <a:ext cx="5760044" cy="47625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CA" sz="1200" dirty="0">
                <a:solidFill>
                  <a:srgbClr val="414140"/>
                </a:solidFill>
                <a:latin typeface="Arial" panose="020B0604020202020204" pitchFamily="34" charset="0"/>
                <a:ea typeface="Century Gothic" charset="0"/>
                <a:cs typeface="Arial" panose="020B0604020202020204" pitchFamily="34" charset="0"/>
              </a:rPr>
              <a:t>STATISTICS CANADA • STATISTIQUE CANADA</a:t>
            </a:r>
          </a:p>
        </p:txBody>
      </p:sp>
      <p:pic>
        <p:nvPicPr>
          <p:cNvPr id="2" name="Picture 1"/>
          <p:cNvPicPr>
            <a:picLocks noChangeAspect="1"/>
          </p:cNvPicPr>
          <p:nvPr/>
        </p:nvPicPr>
        <p:blipFill>
          <a:blip r:embed="rId2"/>
          <a:stretch>
            <a:fillRect/>
          </a:stretch>
        </p:blipFill>
        <p:spPr>
          <a:xfrm>
            <a:off x="440851" y="3167434"/>
            <a:ext cx="7660583" cy="3249944"/>
          </a:xfrm>
          <a:prstGeom prst="rect">
            <a:avLst/>
          </a:prstGeom>
        </p:spPr>
      </p:pic>
    </p:spTree>
    <p:extLst>
      <p:ext uri="{BB962C8B-B14F-4D97-AF65-F5344CB8AC3E}">
        <p14:creationId xmlns:p14="http://schemas.microsoft.com/office/powerpoint/2010/main" val="91580653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4"/>
          <p:cNvSpPr>
            <a:spLocks noGrp="1" noChangeArrowheads="1"/>
          </p:cNvSpPr>
          <p:nvPr>
            <p:ph type="title"/>
          </p:nvPr>
        </p:nvSpPr>
        <p:spPr bwMode="auto">
          <a:xfrm>
            <a:off x="323850" y="831499"/>
            <a:ext cx="8568630" cy="7973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fontScale="90000"/>
          </a:bodyPr>
          <a:lstStyle/>
          <a:p>
            <a:pPr eaLnBrk="1" hangingPunct="1">
              <a:defRPr/>
            </a:pPr>
            <a:r>
              <a:rPr lang="en-CA" altLang="en-US" b="1" dirty="0">
                <a:solidFill>
                  <a:srgbClr val="31708D"/>
                </a:solidFill>
                <a:latin typeface="Century Gothic" charset="0"/>
                <a:ea typeface="Century Gothic" charset="0"/>
                <a:cs typeface="Century Gothic" charset="0"/>
              </a:rPr>
              <a:t>Satellite Accounting </a:t>
            </a:r>
            <a:r>
              <a:rPr lang="en-CA" altLang="en-US" dirty="0">
                <a:latin typeface="Century Gothic" charset="0"/>
                <a:ea typeface="Century Gothic" charset="0"/>
                <a:cs typeface="Century Gothic" charset="0"/>
              </a:rPr>
              <a:t>at Statistics Canada – Cannabis Economic Account</a:t>
            </a:r>
            <a:endParaRPr lang="en-CA" altLang="en-US" b="1" dirty="0">
              <a:solidFill>
                <a:srgbClr val="C00000"/>
              </a:solidFill>
              <a:latin typeface="Century Gothic" charset="0"/>
              <a:ea typeface="Century Gothic" charset="0"/>
              <a:cs typeface="Century Gothic" charset="0"/>
            </a:endParaRPr>
          </a:p>
        </p:txBody>
      </p:sp>
      <p:sp>
        <p:nvSpPr>
          <p:cNvPr id="4098" name="Date Placeholder 3"/>
          <p:cNvSpPr>
            <a:spLocks noGrp="1"/>
          </p:cNvSpPr>
          <p:nvPr>
            <p:ph type="dt" sz="half"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DACBB64E-E9CD-C24C-907F-601F05A765D8}" type="datetime1">
              <a:rPr lang="en-CA" altLang="en-US">
                <a:solidFill>
                  <a:srgbClr val="414140"/>
                </a:solidFill>
              </a:rPr>
              <a:pPr>
                <a:defRPr/>
              </a:pPr>
              <a:t>04/12/2017</a:t>
            </a:fld>
            <a:endParaRPr lang="en-CA" altLang="en-US" dirty="0">
              <a:solidFill>
                <a:srgbClr val="414140"/>
              </a:solidFill>
            </a:endParaRPr>
          </a:p>
        </p:txBody>
      </p:sp>
      <p:sp>
        <p:nvSpPr>
          <p:cNvPr id="4100" name="Slide Number Placeholder 5"/>
          <p:cNvSpPr>
            <a:spLocks noGrp="1"/>
          </p:cNvSpPr>
          <p:nvPr>
            <p:ph type="sldNum" sz="quarter" idx="12"/>
          </p:nvPr>
        </p:nvSpPr>
        <p:spPr>
          <a:xfrm>
            <a:off x="334963" y="6417378"/>
            <a:ext cx="1522412" cy="4762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099A49E-346F-4C4F-ACBF-34AB2539C4A9}" type="slidenum">
              <a:rPr lang="en-CA" altLang="en-US">
                <a:solidFill>
                  <a:srgbClr val="414140"/>
                </a:solidFill>
              </a:rPr>
              <a:pPr>
                <a:defRPr/>
              </a:pPr>
              <a:t>14</a:t>
            </a:fld>
            <a:endParaRPr lang="en-CA" altLang="en-US" dirty="0">
              <a:solidFill>
                <a:srgbClr val="414140"/>
              </a:solidFill>
            </a:endParaRPr>
          </a:p>
        </p:txBody>
      </p:sp>
      <p:sp>
        <p:nvSpPr>
          <p:cNvPr id="4099" name="Footer Placeholder 4"/>
          <p:cNvSpPr>
            <a:spLocks noGrp="1"/>
          </p:cNvSpPr>
          <p:nvPr>
            <p:ph type="ftr" sz="quarter" idx="4294967295"/>
          </p:nvPr>
        </p:nvSpPr>
        <p:spPr>
          <a:xfrm>
            <a:off x="1691681" y="6388100"/>
            <a:ext cx="5760044" cy="47625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CA" sz="1200" dirty="0">
                <a:solidFill>
                  <a:srgbClr val="414140"/>
                </a:solidFill>
                <a:latin typeface="Arial" panose="020B0604020202020204" pitchFamily="34" charset="0"/>
                <a:ea typeface="Century Gothic" charset="0"/>
                <a:cs typeface="Arial" panose="020B0604020202020204" pitchFamily="34" charset="0"/>
              </a:rPr>
              <a:t>STATISTICS CANADA • STATISTIQUE CANADA</a:t>
            </a:r>
          </a:p>
        </p:txBody>
      </p:sp>
      <p:sp>
        <p:nvSpPr>
          <p:cNvPr id="3" name="Content Placeholder 2"/>
          <p:cNvSpPr>
            <a:spLocks noGrp="1"/>
          </p:cNvSpPr>
          <p:nvPr>
            <p:ph idx="1"/>
          </p:nvPr>
        </p:nvSpPr>
        <p:spPr>
          <a:xfrm>
            <a:off x="251521" y="1988840"/>
            <a:ext cx="8263829" cy="4188123"/>
          </a:xfrm>
        </p:spPr>
        <p:txBody>
          <a:bodyPr>
            <a:normAutofit fontScale="77500" lnSpcReduction="20000"/>
          </a:bodyPr>
          <a:lstStyle/>
          <a:p>
            <a:r>
              <a:rPr lang="en-CA" dirty="0"/>
              <a:t>On April 13, 2017 the Government of Canada tabled legislation in the House of Commons to legalize, regulate and restrict access to cannabis for non-medical purposes. If legislation is approved by Parliament the drug’s new status might come into effect by mid-2018.</a:t>
            </a:r>
          </a:p>
          <a:p>
            <a:endParaRPr lang="en-CA" dirty="0"/>
          </a:p>
          <a:p>
            <a:r>
              <a:rPr lang="en-CA" dirty="0"/>
              <a:t>Given the fact that significant non-medical use currently exists in Canada it is incumbent upon the agency to try to measure the production, sale and use pre-legalization—despite the obvious difficulties of doing so—as well as post-legalization in order to provide Canadians, governments and businesses with as clear a picture as possible of the economic and social consequences of the legalization.</a:t>
            </a:r>
          </a:p>
        </p:txBody>
      </p:sp>
    </p:spTree>
    <p:extLst>
      <p:ext uri="{BB962C8B-B14F-4D97-AF65-F5344CB8AC3E}">
        <p14:creationId xmlns:p14="http://schemas.microsoft.com/office/powerpoint/2010/main" val="363558280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4"/>
          <p:cNvSpPr>
            <a:spLocks noGrp="1" noChangeArrowheads="1"/>
          </p:cNvSpPr>
          <p:nvPr>
            <p:ph type="title"/>
          </p:nvPr>
        </p:nvSpPr>
        <p:spPr bwMode="auto">
          <a:xfrm>
            <a:off x="323850" y="831499"/>
            <a:ext cx="8568630" cy="7973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fontScale="90000"/>
          </a:bodyPr>
          <a:lstStyle/>
          <a:p>
            <a:pPr eaLnBrk="1" hangingPunct="1">
              <a:defRPr/>
            </a:pPr>
            <a:r>
              <a:rPr lang="en-CA" altLang="en-US" b="1" dirty="0">
                <a:solidFill>
                  <a:srgbClr val="31708D"/>
                </a:solidFill>
                <a:latin typeface="Century Gothic" charset="0"/>
                <a:ea typeface="Century Gothic" charset="0"/>
                <a:cs typeface="Century Gothic" charset="0"/>
              </a:rPr>
              <a:t>Satellite Accounting </a:t>
            </a:r>
            <a:r>
              <a:rPr lang="en-CA" altLang="en-US" dirty="0">
                <a:latin typeface="Century Gothic" charset="0"/>
                <a:ea typeface="Century Gothic" charset="0"/>
                <a:cs typeface="Century Gothic" charset="0"/>
              </a:rPr>
              <a:t>at Statistics Canada – Cannabis Satellite Account</a:t>
            </a:r>
            <a:endParaRPr lang="en-CA" altLang="en-US" b="1" dirty="0">
              <a:solidFill>
                <a:srgbClr val="C00000"/>
              </a:solidFill>
              <a:latin typeface="Century Gothic" charset="0"/>
              <a:ea typeface="Century Gothic" charset="0"/>
              <a:cs typeface="Century Gothic" charset="0"/>
            </a:endParaRPr>
          </a:p>
        </p:txBody>
      </p:sp>
      <p:sp>
        <p:nvSpPr>
          <p:cNvPr id="4098" name="Date Placeholder 3"/>
          <p:cNvSpPr>
            <a:spLocks noGrp="1"/>
          </p:cNvSpPr>
          <p:nvPr>
            <p:ph type="dt" sz="half"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DACBB64E-E9CD-C24C-907F-601F05A765D8}" type="datetime1">
              <a:rPr lang="en-CA" altLang="en-US">
                <a:solidFill>
                  <a:srgbClr val="414140"/>
                </a:solidFill>
              </a:rPr>
              <a:pPr>
                <a:defRPr/>
              </a:pPr>
              <a:t>04/12/2017</a:t>
            </a:fld>
            <a:endParaRPr lang="en-CA" altLang="en-US" dirty="0">
              <a:solidFill>
                <a:srgbClr val="414140"/>
              </a:solidFill>
            </a:endParaRPr>
          </a:p>
        </p:txBody>
      </p:sp>
      <p:sp>
        <p:nvSpPr>
          <p:cNvPr id="4100" name="Slide Number Placeholder 5"/>
          <p:cNvSpPr>
            <a:spLocks noGrp="1"/>
          </p:cNvSpPr>
          <p:nvPr>
            <p:ph type="sldNum" sz="quarter" idx="12"/>
          </p:nvPr>
        </p:nvSpPr>
        <p:spPr>
          <a:xfrm>
            <a:off x="334963" y="6417378"/>
            <a:ext cx="1522412" cy="4762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099A49E-346F-4C4F-ACBF-34AB2539C4A9}" type="slidenum">
              <a:rPr lang="en-CA" altLang="en-US">
                <a:solidFill>
                  <a:srgbClr val="414140"/>
                </a:solidFill>
              </a:rPr>
              <a:pPr>
                <a:defRPr/>
              </a:pPr>
              <a:t>15</a:t>
            </a:fld>
            <a:endParaRPr lang="en-CA" altLang="en-US" dirty="0">
              <a:solidFill>
                <a:srgbClr val="414140"/>
              </a:solidFill>
            </a:endParaRPr>
          </a:p>
        </p:txBody>
      </p:sp>
      <p:sp>
        <p:nvSpPr>
          <p:cNvPr id="4099" name="Footer Placeholder 4"/>
          <p:cNvSpPr>
            <a:spLocks noGrp="1"/>
          </p:cNvSpPr>
          <p:nvPr>
            <p:ph type="ftr" sz="quarter" idx="4294967295"/>
          </p:nvPr>
        </p:nvSpPr>
        <p:spPr>
          <a:xfrm>
            <a:off x="1691681" y="6388100"/>
            <a:ext cx="5760044" cy="47625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CA" sz="1200" dirty="0">
                <a:solidFill>
                  <a:srgbClr val="414140"/>
                </a:solidFill>
                <a:latin typeface="Arial" panose="020B0604020202020204" pitchFamily="34" charset="0"/>
                <a:ea typeface="Century Gothic" charset="0"/>
                <a:cs typeface="Arial" panose="020B0604020202020204" pitchFamily="34" charset="0"/>
              </a:rPr>
              <a:t>STATISTICS CANADA • STATISTIQUE CANADA</a:t>
            </a:r>
          </a:p>
        </p:txBody>
      </p:sp>
      <p:sp>
        <p:nvSpPr>
          <p:cNvPr id="3" name="Content Placeholder 2"/>
          <p:cNvSpPr>
            <a:spLocks noGrp="1"/>
          </p:cNvSpPr>
          <p:nvPr>
            <p:ph idx="1"/>
          </p:nvPr>
        </p:nvSpPr>
        <p:spPr>
          <a:xfrm>
            <a:off x="251521" y="1988840"/>
            <a:ext cx="8263829" cy="4188123"/>
          </a:xfrm>
        </p:spPr>
        <p:txBody>
          <a:bodyPr>
            <a:normAutofit fontScale="92500" lnSpcReduction="20000"/>
          </a:bodyPr>
          <a:lstStyle/>
          <a:p>
            <a:r>
              <a:rPr lang="en-CA" dirty="0"/>
              <a:t>Updated NAICS, NAPCS, NOCs, COFOG, COICOP classification to reflect the non-medical use of Cannabis.</a:t>
            </a:r>
          </a:p>
          <a:p>
            <a:r>
              <a:rPr lang="en-CA" dirty="0"/>
              <a:t>Pieced together 50 years of health data that intermittently tracked cannabis use among Canadian and used these data to develop estimates of prevalence and consumption.</a:t>
            </a:r>
          </a:p>
          <a:p>
            <a:r>
              <a:rPr lang="en-CA" dirty="0"/>
              <a:t>Crowdsourced/</a:t>
            </a:r>
            <a:r>
              <a:rPr lang="en-CA" dirty="0" err="1"/>
              <a:t>webscraped</a:t>
            </a:r>
            <a:r>
              <a:rPr lang="en-CA" dirty="0"/>
              <a:t> ‘street prices’ in order to obtain estimates of price and expenditures.</a:t>
            </a:r>
          </a:p>
          <a:p>
            <a:r>
              <a:rPr lang="en-CA" dirty="0"/>
              <a:t>Used Justice and related data to develop models to estimate production, imports, exports, own-account production and use.</a:t>
            </a:r>
          </a:p>
        </p:txBody>
      </p:sp>
    </p:spTree>
    <p:extLst>
      <p:ext uri="{BB962C8B-B14F-4D97-AF65-F5344CB8AC3E}">
        <p14:creationId xmlns:p14="http://schemas.microsoft.com/office/powerpoint/2010/main" val="159887458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4"/>
          <p:cNvSpPr>
            <a:spLocks noGrp="1" noChangeArrowheads="1"/>
          </p:cNvSpPr>
          <p:nvPr>
            <p:ph type="title"/>
          </p:nvPr>
        </p:nvSpPr>
        <p:spPr bwMode="auto">
          <a:xfrm>
            <a:off x="323850" y="831499"/>
            <a:ext cx="8568630" cy="7973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fontScale="90000"/>
          </a:bodyPr>
          <a:lstStyle/>
          <a:p>
            <a:pPr eaLnBrk="1" hangingPunct="1">
              <a:defRPr/>
            </a:pPr>
            <a:r>
              <a:rPr lang="en-CA" altLang="en-US" b="1" dirty="0">
                <a:solidFill>
                  <a:srgbClr val="31708D"/>
                </a:solidFill>
                <a:latin typeface="Century Gothic" charset="0"/>
                <a:ea typeface="Century Gothic" charset="0"/>
                <a:cs typeface="Century Gothic" charset="0"/>
              </a:rPr>
              <a:t>Satellite Accounting </a:t>
            </a:r>
            <a:r>
              <a:rPr lang="en-CA" altLang="en-US" dirty="0">
                <a:latin typeface="Century Gothic" charset="0"/>
                <a:ea typeface="Century Gothic" charset="0"/>
                <a:cs typeface="Century Gothic" charset="0"/>
              </a:rPr>
              <a:t>at Statistics Canada – Cannabis Economic Accounts</a:t>
            </a:r>
            <a:endParaRPr lang="en-CA" altLang="en-US" b="1" dirty="0">
              <a:solidFill>
                <a:srgbClr val="C00000"/>
              </a:solidFill>
              <a:latin typeface="Century Gothic" charset="0"/>
              <a:ea typeface="Century Gothic" charset="0"/>
              <a:cs typeface="Century Gothic" charset="0"/>
            </a:endParaRPr>
          </a:p>
        </p:txBody>
      </p:sp>
      <p:sp>
        <p:nvSpPr>
          <p:cNvPr id="4098" name="Date Placeholder 3"/>
          <p:cNvSpPr>
            <a:spLocks noGrp="1"/>
          </p:cNvSpPr>
          <p:nvPr>
            <p:ph type="dt" sz="half"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DACBB64E-E9CD-C24C-907F-601F05A765D8}" type="datetime1">
              <a:rPr lang="en-CA" altLang="en-US">
                <a:solidFill>
                  <a:srgbClr val="414140"/>
                </a:solidFill>
              </a:rPr>
              <a:pPr>
                <a:defRPr/>
              </a:pPr>
              <a:t>04/12/2017</a:t>
            </a:fld>
            <a:endParaRPr lang="en-CA" altLang="en-US" dirty="0">
              <a:solidFill>
                <a:srgbClr val="414140"/>
              </a:solidFill>
            </a:endParaRPr>
          </a:p>
        </p:txBody>
      </p:sp>
      <p:sp>
        <p:nvSpPr>
          <p:cNvPr id="4100" name="Slide Number Placeholder 5"/>
          <p:cNvSpPr>
            <a:spLocks noGrp="1"/>
          </p:cNvSpPr>
          <p:nvPr>
            <p:ph type="sldNum" sz="quarter" idx="12"/>
          </p:nvPr>
        </p:nvSpPr>
        <p:spPr>
          <a:xfrm>
            <a:off x="334963" y="6417378"/>
            <a:ext cx="1522412" cy="4762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099A49E-346F-4C4F-ACBF-34AB2539C4A9}" type="slidenum">
              <a:rPr lang="en-CA" altLang="en-US">
                <a:solidFill>
                  <a:srgbClr val="414140"/>
                </a:solidFill>
              </a:rPr>
              <a:pPr>
                <a:defRPr/>
              </a:pPr>
              <a:t>16</a:t>
            </a:fld>
            <a:endParaRPr lang="en-CA" altLang="en-US" dirty="0">
              <a:solidFill>
                <a:srgbClr val="414140"/>
              </a:solidFill>
            </a:endParaRPr>
          </a:p>
        </p:txBody>
      </p:sp>
      <p:sp>
        <p:nvSpPr>
          <p:cNvPr id="4099" name="Footer Placeholder 4"/>
          <p:cNvSpPr>
            <a:spLocks noGrp="1"/>
          </p:cNvSpPr>
          <p:nvPr>
            <p:ph type="ftr" sz="quarter" idx="4294967295"/>
          </p:nvPr>
        </p:nvSpPr>
        <p:spPr>
          <a:xfrm>
            <a:off x="1691681" y="6388100"/>
            <a:ext cx="5760044" cy="47625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CA" sz="1200" dirty="0">
                <a:solidFill>
                  <a:srgbClr val="414140"/>
                </a:solidFill>
                <a:latin typeface="Arial" panose="020B0604020202020204" pitchFamily="34" charset="0"/>
                <a:ea typeface="Century Gothic" charset="0"/>
                <a:cs typeface="Arial" panose="020B0604020202020204" pitchFamily="34" charset="0"/>
              </a:rPr>
              <a:t>STATISTICS CANADA • STATISTIQUE CANADA</a:t>
            </a:r>
          </a:p>
        </p:txBody>
      </p:sp>
      <p:sp>
        <p:nvSpPr>
          <p:cNvPr id="3" name="Content Placeholder 2"/>
          <p:cNvSpPr>
            <a:spLocks noGrp="1"/>
          </p:cNvSpPr>
          <p:nvPr>
            <p:ph idx="1"/>
          </p:nvPr>
        </p:nvSpPr>
        <p:spPr>
          <a:xfrm>
            <a:off x="323850" y="1891355"/>
            <a:ext cx="8263829" cy="4188123"/>
          </a:xfrm>
        </p:spPr>
        <p:txBody>
          <a:bodyPr>
            <a:normAutofit/>
          </a:bodyPr>
          <a:lstStyle/>
          <a:p>
            <a:r>
              <a:rPr lang="en-CA" dirty="0"/>
              <a:t>Data collection vehicles (pre-legalization).</a:t>
            </a:r>
          </a:p>
          <a:p>
            <a:pPr lvl="1"/>
            <a:r>
              <a:rPr lang="en-CA" dirty="0"/>
              <a:t>Wastewater</a:t>
            </a:r>
          </a:p>
          <a:p>
            <a:pPr lvl="1"/>
            <a:r>
              <a:rPr lang="en-CA" dirty="0"/>
              <a:t>Crowdsourcing for prices</a:t>
            </a:r>
          </a:p>
          <a:p>
            <a:pPr lvl="1"/>
            <a:r>
              <a:rPr lang="en-CA" dirty="0"/>
              <a:t>Household use/expenditure mobile app / electronic questionnaire.</a:t>
            </a:r>
          </a:p>
          <a:p>
            <a:pPr lvl="1"/>
            <a:r>
              <a:rPr lang="en-CA" dirty="0" err="1"/>
              <a:t>Webscraping</a:t>
            </a:r>
            <a:endParaRPr lang="en-CA" dirty="0"/>
          </a:p>
          <a:p>
            <a:pPr lvl="1"/>
            <a:r>
              <a:rPr lang="en-CA" dirty="0"/>
              <a:t>Social Media / AI</a:t>
            </a:r>
          </a:p>
          <a:p>
            <a:pPr lvl="1"/>
            <a:r>
              <a:rPr lang="en-CA" dirty="0"/>
              <a:t>Co-development of regulatory forms.</a:t>
            </a:r>
          </a:p>
          <a:p>
            <a:pPr lvl="1"/>
            <a:endParaRPr lang="en-CA" dirty="0"/>
          </a:p>
          <a:p>
            <a:pPr lvl="1"/>
            <a:endParaRPr lang="en-CA" dirty="0"/>
          </a:p>
        </p:txBody>
      </p:sp>
    </p:spTree>
    <p:extLst>
      <p:ext uri="{BB962C8B-B14F-4D97-AF65-F5344CB8AC3E}">
        <p14:creationId xmlns:p14="http://schemas.microsoft.com/office/powerpoint/2010/main" val="1259807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4"/>
          <p:cNvSpPr>
            <a:spLocks noGrp="1" noChangeArrowheads="1"/>
          </p:cNvSpPr>
          <p:nvPr>
            <p:ph type="title"/>
          </p:nvPr>
        </p:nvSpPr>
        <p:spPr bwMode="auto">
          <a:xfrm>
            <a:off x="323850" y="831499"/>
            <a:ext cx="8568630" cy="7973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fontScale="90000"/>
          </a:bodyPr>
          <a:lstStyle/>
          <a:p>
            <a:pPr eaLnBrk="1" hangingPunct="1">
              <a:defRPr/>
            </a:pPr>
            <a:r>
              <a:rPr lang="en-CA" altLang="en-US" b="1" dirty="0">
                <a:solidFill>
                  <a:srgbClr val="31708D"/>
                </a:solidFill>
                <a:latin typeface="Century Gothic" charset="0"/>
                <a:ea typeface="Century Gothic" charset="0"/>
                <a:cs typeface="Century Gothic" charset="0"/>
              </a:rPr>
              <a:t>Satellite Accounting </a:t>
            </a:r>
            <a:r>
              <a:rPr lang="en-CA" altLang="en-US" dirty="0">
                <a:latin typeface="Century Gothic" charset="0"/>
                <a:ea typeface="Century Gothic" charset="0"/>
                <a:cs typeface="Century Gothic" charset="0"/>
              </a:rPr>
              <a:t>at Statistics Canada – Cannabis Economic Accounts</a:t>
            </a:r>
            <a:endParaRPr lang="en-CA" altLang="en-US" b="1" dirty="0">
              <a:solidFill>
                <a:srgbClr val="C00000"/>
              </a:solidFill>
              <a:latin typeface="Century Gothic" charset="0"/>
              <a:ea typeface="Century Gothic" charset="0"/>
              <a:cs typeface="Century Gothic" charset="0"/>
            </a:endParaRPr>
          </a:p>
        </p:txBody>
      </p:sp>
      <p:sp>
        <p:nvSpPr>
          <p:cNvPr id="4102" name="Rectangle 5"/>
          <p:cNvSpPr>
            <a:spLocks noGrp="1" noChangeArrowheads="1"/>
          </p:cNvSpPr>
          <p:nvPr>
            <p:ph idx="1"/>
          </p:nvPr>
        </p:nvSpPr>
        <p:spPr bwMode="auto">
          <a:xfrm>
            <a:off x="172691" y="1916832"/>
            <a:ext cx="8856984" cy="151216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fontScale="62500" lnSpcReduction="20000"/>
          </a:bodyPr>
          <a:lstStyle/>
          <a:p>
            <a:pPr>
              <a:buFont typeface="Wingdings" panose="05000000000000000000" pitchFamily="2" charset="2"/>
              <a:buChar char="§"/>
              <a:defRPr/>
            </a:pPr>
            <a:r>
              <a:rPr lang="en-GB" dirty="0"/>
              <a:t>On January 23</a:t>
            </a:r>
            <a:r>
              <a:rPr lang="en-GB" baseline="30000" dirty="0"/>
              <a:t>rd</a:t>
            </a:r>
            <a:r>
              <a:rPr lang="en-GB" dirty="0"/>
              <a:t> we will be releasing a set of Cannabis Economic Accounts</a:t>
            </a:r>
          </a:p>
          <a:p>
            <a:pPr>
              <a:buFont typeface="Wingdings" panose="05000000000000000000" pitchFamily="2" charset="2"/>
              <a:buChar char="§"/>
              <a:defRPr/>
            </a:pPr>
            <a:r>
              <a:rPr lang="en-GB" dirty="0"/>
              <a:t>Back-casted estimates to 1961 - national, provincial and territorial estimates</a:t>
            </a:r>
          </a:p>
          <a:p>
            <a:pPr>
              <a:buFont typeface="Wingdings" panose="05000000000000000000" pitchFamily="2" charset="2"/>
              <a:buChar char="§"/>
              <a:defRPr/>
            </a:pPr>
            <a:r>
              <a:rPr lang="en-GB" dirty="0"/>
              <a:t>Will continue to measure illegal production post legalization.</a:t>
            </a:r>
          </a:p>
          <a:p>
            <a:pPr>
              <a:buFont typeface="Wingdings" panose="05000000000000000000" pitchFamily="2" charset="2"/>
              <a:buChar char="§"/>
              <a:defRPr/>
            </a:pPr>
            <a:r>
              <a:rPr lang="en-GB" dirty="0"/>
              <a:t>Will introduce a break in 2018 and include back-casted data in 2019 at the time of the next comprehensive revision.</a:t>
            </a:r>
          </a:p>
        </p:txBody>
      </p:sp>
      <p:sp>
        <p:nvSpPr>
          <p:cNvPr id="4098" name="Date Placeholder 3"/>
          <p:cNvSpPr>
            <a:spLocks noGrp="1"/>
          </p:cNvSpPr>
          <p:nvPr>
            <p:ph type="dt" sz="half"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DACBB64E-E9CD-C24C-907F-601F05A765D8}" type="datetime1">
              <a:rPr lang="en-CA" altLang="en-US">
                <a:solidFill>
                  <a:srgbClr val="414140"/>
                </a:solidFill>
              </a:rPr>
              <a:pPr>
                <a:defRPr/>
              </a:pPr>
              <a:t>04/12/2017</a:t>
            </a:fld>
            <a:endParaRPr lang="en-CA" altLang="en-US" dirty="0">
              <a:solidFill>
                <a:srgbClr val="414140"/>
              </a:solidFill>
            </a:endParaRPr>
          </a:p>
        </p:txBody>
      </p:sp>
      <p:sp>
        <p:nvSpPr>
          <p:cNvPr id="4100" name="Slide Number Placeholder 5"/>
          <p:cNvSpPr>
            <a:spLocks noGrp="1"/>
          </p:cNvSpPr>
          <p:nvPr>
            <p:ph type="sldNum" sz="quarter" idx="12"/>
          </p:nvPr>
        </p:nvSpPr>
        <p:spPr>
          <a:xfrm>
            <a:off x="334963" y="6417378"/>
            <a:ext cx="1522412" cy="4762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099A49E-346F-4C4F-ACBF-34AB2539C4A9}" type="slidenum">
              <a:rPr lang="en-CA" altLang="en-US">
                <a:solidFill>
                  <a:srgbClr val="414140"/>
                </a:solidFill>
              </a:rPr>
              <a:pPr>
                <a:defRPr/>
              </a:pPr>
              <a:t>17</a:t>
            </a:fld>
            <a:endParaRPr lang="en-CA" altLang="en-US" dirty="0">
              <a:solidFill>
                <a:srgbClr val="414140"/>
              </a:solidFill>
            </a:endParaRPr>
          </a:p>
        </p:txBody>
      </p:sp>
      <p:sp>
        <p:nvSpPr>
          <p:cNvPr id="4099" name="Footer Placeholder 4"/>
          <p:cNvSpPr>
            <a:spLocks noGrp="1"/>
          </p:cNvSpPr>
          <p:nvPr>
            <p:ph type="ftr" sz="quarter" idx="4294967295"/>
          </p:nvPr>
        </p:nvSpPr>
        <p:spPr>
          <a:xfrm>
            <a:off x="1691681" y="6388100"/>
            <a:ext cx="5760044" cy="47625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CA" sz="1200" dirty="0">
                <a:solidFill>
                  <a:srgbClr val="414140"/>
                </a:solidFill>
                <a:latin typeface="Arial" panose="020B0604020202020204" pitchFamily="34" charset="0"/>
                <a:ea typeface="Century Gothic" charset="0"/>
                <a:cs typeface="Arial" panose="020B0604020202020204" pitchFamily="34" charset="0"/>
              </a:rPr>
              <a:t>STATISTICS CANADA • STATISTIQUE CANADA</a:t>
            </a:r>
          </a:p>
        </p:txBody>
      </p:sp>
      <p:pic>
        <p:nvPicPr>
          <p:cNvPr id="2" name="Picture 1"/>
          <p:cNvPicPr>
            <a:picLocks noChangeAspect="1"/>
          </p:cNvPicPr>
          <p:nvPr/>
        </p:nvPicPr>
        <p:blipFill>
          <a:blip r:embed="rId2"/>
          <a:stretch>
            <a:fillRect/>
          </a:stretch>
        </p:blipFill>
        <p:spPr>
          <a:xfrm>
            <a:off x="864753" y="3284984"/>
            <a:ext cx="7413899" cy="2961461"/>
          </a:xfrm>
          <a:prstGeom prst="rect">
            <a:avLst/>
          </a:prstGeom>
        </p:spPr>
      </p:pic>
    </p:spTree>
    <p:extLst>
      <p:ext uri="{BB962C8B-B14F-4D97-AF65-F5344CB8AC3E}">
        <p14:creationId xmlns:p14="http://schemas.microsoft.com/office/powerpoint/2010/main" val="366636535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4"/>
          <p:cNvSpPr>
            <a:spLocks noGrp="1" noChangeArrowheads="1"/>
          </p:cNvSpPr>
          <p:nvPr>
            <p:ph type="title"/>
          </p:nvPr>
        </p:nvSpPr>
        <p:spPr bwMode="auto">
          <a:xfrm>
            <a:off x="322953" y="1044282"/>
            <a:ext cx="8568630" cy="7973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a:bodyPr>
          <a:lstStyle/>
          <a:p>
            <a:pPr eaLnBrk="1" hangingPunct="1">
              <a:defRPr/>
            </a:pPr>
            <a:r>
              <a:rPr lang="en-CA" altLang="en-US" b="1" dirty="0">
                <a:solidFill>
                  <a:srgbClr val="31708D"/>
                </a:solidFill>
                <a:latin typeface="Century Gothic" charset="0"/>
                <a:ea typeface="Century Gothic" charset="0"/>
                <a:cs typeface="Century Gothic" charset="0"/>
              </a:rPr>
              <a:t>On the horizon….</a:t>
            </a:r>
            <a:endParaRPr lang="en-CA" altLang="en-US" b="1" dirty="0">
              <a:solidFill>
                <a:srgbClr val="C00000"/>
              </a:solidFill>
              <a:latin typeface="Century Gothic" charset="0"/>
              <a:ea typeface="Century Gothic" charset="0"/>
              <a:cs typeface="Century Gothic" charset="0"/>
            </a:endParaRPr>
          </a:p>
        </p:txBody>
      </p:sp>
      <p:sp>
        <p:nvSpPr>
          <p:cNvPr id="4102" name="Rectangle 5"/>
          <p:cNvSpPr>
            <a:spLocks noGrp="1" noChangeArrowheads="1"/>
          </p:cNvSpPr>
          <p:nvPr>
            <p:ph idx="1"/>
          </p:nvPr>
        </p:nvSpPr>
        <p:spPr bwMode="auto">
          <a:xfrm>
            <a:off x="323850" y="2046520"/>
            <a:ext cx="8397875" cy="396098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a:bodyPr>
          <a:lstStyle/>
          <a:p>
            <a:pPr>
              <a:buFont typeface="Wingdings" panose="05000000000000000000" pitchFamily="2" charset="2"/>
              <a:buChar char="§"/>
              <a:defRPr/>
            </a:pPr>
            <a:r>
              <a:rPr lang="en-GB" dirty="0"/>
              <a:t>Clean Technology Satellite Account</a:t>
            </a:r>
          </a:p>
          <a:p>
            <a:pPr>
              <a:buFont typeface="Wingdings" panose="05000000000000000000" pitchFamily="2" charset="2"/>
              <a:buChar char="§"/>
              <a:defRPr/>
            </a:pPr>
            <a:r>
              <a:rPr lang="en-GB" dirty="0"/>
              <a:t>Transportation Satellite Account</a:t>
            </a:r>
          </a:p>
          <a:p>
            <a:pPr>
              <a:buFont typeface="Wingdings" panose="05000000000000000000" pitchFamily="2" charset="2"/>
              <a:buChar char="§"/>
              <a:defRPr/>
            </a:pPr>
            <a:r>
              <a:rPr lang="en-GB" dirty="0"/>
              <a:t>Agriculture Satellite Account</a:t>
            </a:r>
          </a:p>
          <a:p>
            <a:pPr>
              <a:buFont typeface="Wingdings" panose="05000000000000000000" pitchFamily="2" charset="2"/>
              <a:buChar char="§"/>
              <a:defRPr/>
            </a:pPr>
            <a:r>
              <a:rPr lang="en-GB" dirty="0"/>
              <a:t>Digital Economy Satellite Account</a:t>
            </a:r>
          </a:p>
          <a:p>
            <a:pPr>
              <a:buFont typeface="Wingdings" panose="05000000000000000000" pitchFamily="2" charset="2"/>
              <a:buChar char="§"/>
              <a:defRPr/>
            </a:pPr>
            <a:r>
              <a:rPr lang="en-GB" dirty="0"/>
              <a:t>Global Value Chain Satellite Account</a:t>
            </a:r>
          </a:p>
        </p:txBody>
      </p:sp>
      <p:sp>
        <p:nvSpPr>
          <p:cNvPr id="4098" name="Date Placeholder 3"/>
          <p:cNvSpPr>
            <a:spLocks noGrp="1"/>
          </p:cNvSpPr>
          <p:nvPr>
            <p:ph type="dt" sz="half"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DACBB64E-E9CD-C24C-907F-601F05A765D8}" type="datetime1">
              <a:rPr lang="en-CA" altLang="en-US">
                <a:solidFill>
                  <a:srgbClr val="414140"/>
                </a:solidFill>
              </a:rPr>
              <a:pPr>
                <a:defRPr/>
              </a:pPr>
              <a:t>04/12/2017</a:t>
            </a:fld>
            <a:endParaRPr lang="en-CA" altLang="en-US" dirty="0">
              <a:solidFill>
                <a:srgbClr val="414140"/>
              </a:solidFill>
            </a:endParaRPr>
          </a:p>
        </p:txBody>
      </p:sp>
      <p:sp>
        <p:nvSpPr>
          <p:cNvPr id="4100" name="Slide Number Placeholder 5"/>
          <p:cNvSpPr>
            <a:spLocks noGrp="1"/>
          </p:cNvSpPr>
          <p:nvPr>
            <p:ph type="sldNum" sz="quarter" idx="12"/>
          </p:nvPr>
        </p:nvSpPr>
        <p:spPr>
          <a:xfrm>
            <a:off x="334963" y="6417378"/>
            <a:ext cx="1522412" cy="4762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099A49E-346F-4C4F-ACBF-34AB2539C4A9}" type="slidenum">
              <a:rPr lang="en-CA" altLang="en-US">
                <a:solidFill>
                  <a:srgbClr val="414140"/>
                </a:solidFill>
              </a:rPr>
              <a:pPr>
                <a:defRPr/>
              </a:pPr>
              <a:t>18</a:t>
            </a:fld>
            <a:endParaRPr lang="en-CA" altLang="en-US" dirty="0">
              <a:solidFill>
                <a:srgbClr val="414140"/>
              </a:solidFill>
            </a:endParaRPr>
          </a:p>
        </p:txBody>
      </p:sp>
      <p:sp>
        <p:nvSpPr>
          <p:cNvPr id="4099" name="Footer Placeholder 4"/>
          <p:cNvSpPr>
            <a:spLocks noGrp="1"/>
          </p:cNvSpPr>
          <p:nvPr>
            <p:ph type="ftr" sz="quarter" idx="4294967295"/>
          </p:nvPr>
        </p:nvSpPr>
        <p:spPr>
          <a:xfrm>
            <a:off x="1691681" y="6388100"/>
            <a:ext cx="5760044" cy="47625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CA" sz="1200" dirty="0">
                <a:solidFill>
                  <a:srgbClr val="414140"/>
                </a:solidFill>
                <a:latin typeface="Arial" panose="020B0604020202020204" pitchFamily="34" charset="0"/>
                <a:ea typeface="Century Gothic" charset="0"/>
                <a:cs typeface="Arial" panose="020B0604020202020204" pitchFamily="34" charset="0"/>
              </a:rPr>
              <a:t>STATISTICS CANADA • STATISTIQUE CANADA</a:t>
            </a:r>
          </a:p>
        </p:txBody>
      </p:sp>
    </p:spTree>
    <p:extLst>
      <p:ext uri="{BB962C8B-B14F-4D97-AF65-F5344CB8AC3E}">
        <p14:creationId xmlns:p14="http://schemas.microsoft.com/office/powerpoint/2010/main" val="294675165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4"/>
          <p:cNvSpPr>
            <a:spLocks noGrp="1" noChangeArrowheads="1"/>
          </p:cNvSpPr>
          <p:nvPr>
            <p:ph type="title"/>
          </p:nvPr>
        </p:nvSpPr>
        <p:spPr bwMode="auto">
          <a:xfrm>
            <a:off x="323850" y="831499"/>
            <a:ext cx="8568630" cy="7973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fontScale="90000"/>
          </a:bodyPr>
          <a:lstStyle/>
          <a:p>
            <a:pPr eaLnBrk="1" hangingPunct="1">
              <a:defRPr/>
            </a:pPr>
            <a:r>
              <a:rPr lang="en-CA" altLang="en-US" b="1" dirty="0">
                <a:solidFill>
                  <a:srgbClr val="31708D"/>
                </a:solidFill>
                <a:latin typeface="Century Gothic" charset="0"/>
                <a:ea typeface="Century Gothic" charset="0"/>
                <a:cs typeface="Century Gothic" charset="0"/>
              </a:rPr>
              <a:t>Why the proliferation – from the perspective of Statistics Canada</a:t>
            </a:r>
            <a:endParaRPr lang="en-CA" altLang="en-US" b="1" dirty="0">
              <a:solidFill>
                <a:srgbClr val="C00000"/>
              </a:solidFill>
              <a:latin typeface="Century Gothic" charset="0"/>
              <a:ea typeface="Century Gothic" charset="0"/>
              <a:cs typeface="Century Gothic" charset="0"/>
            </a:endParaRPr>
          </a:p>
        </p:txBody>
      </p:sp>
      <p:sp>
        <p:nvSpPr>
          <p:cNvPr id="4102" name="Rectangle 5"/>
          <p:cNvSpPr>
            <a:spLocks noGrp="1" noChangeArrowheads="1"/>
          </p:cNvSpPr>
          <p:nvPr>
            <p:ph idx="1"/>
          </p:nvPr>
        </p:nvSpPr>
        <p:spPr bwMode="auto">
          <a:xfrm>
            <a:off x="346931" y="1916832"/>
            <a:ext cx="8397875" cy="396098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fontScale="77500" lnSpcReduction="20000"/>
          </a:bodyPr>
          <a:lstStyle/>
          <a:p>
            <a:pPr>
              <a:buFont typeface="Wingdings" panose="05000000000000000000" pitchFamily="2" charset="2"/>
              <a:buChar char="§"/>
              <a:defRPr/>
            </a:pPr>
            <a:r>
              <a:rPr lang="en-GB" dirty="0"/>
              <a:t>Users do not know how to fully use the national account ‘toolbox’.  Satellite Accounts are as much a communication tool as they are an accounting tool.</a:t>
            </a:r>
          </a:p>
          <a:p>
            <a:pPr>
              <a:buFont typeface="Wingdings" panose="05000000000000000000" pitchFamily="2" charset="2"/>
              <a:buChar char="§"/>
              <a:defRPr/>
            </a:pPr>
            <a:endParaRPr lang="en-GB" dirty="0"/>
          </a:p>
          <a:p>
            <a:pPr>
              <a:buFont typeface="Wingdings" panose="05000000000000000000" pitchFamily="2" charset="2"/>
              <a:buChar char="§"/>
              <a:defRPr/>
            </a:pPr>
            <a:r>
              <a:rPr lang="en-GB" dirty="0"/>
              <a:t>The terminology, concepts and accounting structures inherit in the national accounts are not well understood, are not easily digestible and are not presented in an intuitive manner.</a:t>
            </a:r>
          </a:p>
          <a:p>
            <a:pPr>
              <a:buFont typeface="Wingdings" panose="05000000000000000000" pitchFamily="2" charset="2"/>
              <a:buChar char="§"/>
              <a:defRPr/>
            </a:pPr>
            <a:endParaRPr lang="en-GB" dirty="0"/>
          </a:p>
          <a:p>
            <a:pPr>
              <a:buFont typeface="Wingdings" panose="05000000000000000000" pitchFamily="2" charset="2"/>
              <a:buChar char="§"/>
              <a:defRPr/>
            </a:pPr>
            <a:r>
              <a:rPr lang="en-GB" dirty="0"/>
              <a:t>The economy is changing so fast that satellite accounting permits compilers to ‘get data out fast’ while taking a more conservative approach to integrating into the core accounts.</a:t>
            </a:r>
          </a:p>
        </p:txBody>
      </p:sp>
      <p:sp>
        <p:nvSpPr>
          <p:cNvPr id="4098" name="Date Placeholder 3"/>
          <p:cNvSpPr>
            <a:spLocks noGrp="1"/>
          </p:cNvSpPr>
          <p:nvPr>
            <p:ph type="dt" sz="half"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DACBB64E-E9CD-C24C-907F-601F05A765D8}" type="datetime1">
              <a:rPr lang="en-CA" altLang="en-US">
                <a:solidFill>
                  <a:srgbClr val="414140"/>
                </a:solidFill>
              </a:rPr>
              <a:pPr>
                <a:defRPr/>
              </a:pPr>
              <a:t>04/12/2017</a:t>
            </a:fld>
            <a:endParaRPr lang="en-CA" altLang="en-US" dirty="0">
              <a:solidFill>
                <a:srgbClr val="414140"/>
              </a:solidFill>
            </a:endParaRPr>
          </a:p>
        </p:txBody>
      </p:sp>
      <p:sp>
        <p:nvSpPr>
          <p:cNvPr id="4100" name="Slide Number Placeholder 5"/>
          <p:cNvSpPr>
            <a:spLocks noGrp="1"/>
          </p:cNvSpPr>
          <p:nvPr>
            <p:ph type="sldNum" sz="quarter" idx="12"/>
          </p:nvPr>
        </p:nvSpPr>
        <p:spPr>
          <a:xfrm>
            <a:off x="334963" y="6417378"/>
            <a:ext cx="1522412" cy="4762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099A49E-346F-4C4F-ACBF-34AB2539C4A9}" type="slidenum">
              <a:rPr lang="en-CA" altLang="en-US">
                <a:solidFill>
                  <a:srgbClr val="414140"/>
                </a:solidFill>
              </a:rPr>
              <a:pPr>
                <a:defRPr/>
              </a:pPr>
              <a:t>19</a:t>
            </a:fld>
            <a:endParaRPr lang="en-CA" altLang="en-US" dirty="0">
              <a:solidFill>
                <a:srgbClr val="414140"/>
              </a:solidFill>
            </a:endParaRPr>
          </a:p>
        </p:txBody>
      </p:sp>
      <p:sp>
        <p:nvSpPr>
          <p:cNvPr id="4099" name="Footer Placeholder 4"/>
          <p:cNvSpPr>
            <a:spLocks noGrp="1"/>
          </p:cNvSpPr>
          <p:nvPr>
            <p:ph type="ftr" sz="quarter" idx="4294967295"/>
          </p:nvPr>
        </p:nvSpPr>
        <p:spPr>
          <a:xfrm>
            <a:off x="1691681" y="6388100"/>
            <a:ext cx="5760044" cy="47625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CA" sz="1200" dirty="0">
                <a:solidFill>
                  <a:srgbClr val="414140"/>
                </a:solidFill>
                <a:latin typeface="Arial" panose="020B0604020202020204" pitchFamily="34" charset="0"/>
                <a:ea typeface="Century Gothic" charset="0"/>
                <a:cs typeface="Arial" panose="020B0604020202020204" pitchFamily="34" charset="0"/>
              </a:rPr>
              <a:t>STATISTICS CANADA • STATISTIQUE CANADA</a:t>
            </a:r>
          </a:p>
        </p:txBody>
      </p:sp>
    </p:spTree>
    <p:extLst>
      <p:ext uri="{BB962C8B-B14F-4D97-AF65-F5344CB8AC3E}">
        <p14:creationId xmlns:p14="http://schemas.microsoft.com/office/powerpoint/2010/main" val="263572172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01" name="Rectangle 4"/>
          <p:cNvSpPr>
            <a:spLocks noGrp="1" noChangeArrowheads="1"/>
          </p:cNvSpPr>
          <p:nvPr>
            <p:ph type="title"/>
          </p:nvPr>
        </p:nvSpPr>
        <p:spPr bwMode="auto">
          <a:xfrm>
            <a:off x="323850" y="831499"/>
            <a:ext cx="8568630" cy="7973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fontScale="90000"/>
          </a:bodyPr>
          <a:lstStyle/>
          <a:p>
            <a:pPr eaLnBrk="1" hangingPunct="1">
              <a:defRPr/>
            </a:pPr>
            <a:r>
              <a:rPr lang="en-CA" altLang="en-US" b="1" dirty="0">
                <a:solidFill>
                  <a:srgbClr val="31708D"/>
                </a:solidFill>
                <a:latin typeface="Century Gothic" charset="0"/>
                <a:ea typeface="Century Gothic" charset="0"/>
                <a:cs typeface="Century Gothic" charset="0"/>
              </a:rPr>
              <a:t>Motivation – Satellite Accounting and the National Accounts</a:t>
            </a:r>
            <a:endParaRPr lang="en-CA" altLang="en-US" b="1" dirty="0">
              <a:solidFill>
                <a:srgbClr val="C00000"/>
              </a:solidFill>
              <a:latin typeface="Century Gothic" charset="0"/>
              <a:ea typeface="Century Gothic" charset="0"/>
              <a:cs typeface="Century Gothic" charset="0"/>
            </a:endParaRPr>
          </a:p>
        </p:txBody>
      </p:sp>
      <p:sp>
        <p:nvSpPr>
          <p:cNvPr id="4102" name="Rectangle 5"/>
          <p:cNvSpPr>
            <a:spLocks noGrp="1" noChangeArrowheads="1"/>
          </p:cNvSpPr>
          <p:nvPr>
            <p:ph idx="1"/>
          </p:nvPr>
        </p:nvSpPr>
        <p:spPr bwMode="auto">
          <a:xfrm>
            <a:off x="323849" y="2204864"/>
            <a:ext cx="8397875" cy="396098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a:bodyPr>
          <a:lstStyle/>
          <a:p>
            <a:pPr>
              <a:buFont typeface="Wingdings" panose="05000000000000000000" pitchFamily="2" charset="2"/>
              <a:buChar char="§"/>
              <a:defRPr/>
            </a:pPr>
            <a:r>
              <a:rPr lang="en-GB" dirty="0"/>
              <a:t>Premise:  We are / Are we starting to see a proliferation of satellite accounts?</a:t>
            </a:r>
          </a:p>
          <a:p>
            <a:pPr>
              <a:buFont typeface="Wingdings" panose="05000000000000000000" pitchFamily="2" charset="2"/>
              <a:buChar char="§"/>
              <a:defRPr/>
            </a:pPr>
            <a:endParaRPr lang="en-GB" dirty="0"/>
          </a:p>
          <a:p>
            <a:pPr>
              <a:buFont typeface="Wingdings" panose="05000000000000000000" pitchFamily="2" charset="2"/>
              <a:buChar char="§"/>
              <a:defRPr/>
            </a:pPr>
            <a:r>
              <a:rPr lang="en-GB" dirty="0"/>
              <a:t>Main Question:  What role should the AEG (or the international community) play in the development of satellite accounts?</a:t>
            </a:r>
          </a:p>
          <a:p>
            <a:pPr lvl="1">
              <a:buFont typeface="Wingdings" panose="05000000000000000000" pitchFamily="2" charset="2"/>
              <a:buChar char="§"/>
              <a:defRPr/>
            </a:pPr>
            <a:endParaRPr lang="en-GB" dirty="0"/>
          </a:p>
        </p:txBody>
      </p:sp>
      <p:sp>
        <p:nvSpPr>
          <p:cNvPr id="4098" name="Date Placeholder 3"/>
          <p:cNvSpPr>
            <a:spLocks noGrp="1"/>
          </p:cNvSpPr>
          <p:nvPr>
            <p:ph type="dt" sz="half"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DACBB64E-E9CD-C24C-907F-601F05A765D8}" type="datetime1">
              <a:rPr lang="en-CA" altLang="en-US">
                <a:solidFill>
                  <a:srgbClr val="414140"/>
                </a:solidFill>
              </a:rPr>
              <a:pPr>
                <a:defRPr/>
              </a:pPr>
              <a:t>04/12/2017</a:t>
            </a:fld>
            <a:endParaRPr lang="en-CA" altLang="en-US" dirty="0">
              <a:solidFill>
                <a:srgbClr val="414140"/>
              </a:solidFill>
            </a:endParaRPr>
          </a:p>
        </p:txBody>
      </p:sp>
      <p:sp>
        <p:nvSpPr>
          <p:cNvPr id="4100" name="Slide Number Placeholder 5"/>
          <p:cNvSpPr>
            <a:spLocks noGrp="1"/>
          </p:cNvSpPr>
          <p:nvPr>
            <p:ph type="sldNum" sz="quarter" idx="12"/>
          </p:nvPr>
        </p:nvSpPr>
        <p:spPr>
          <a:xfrm>
            <a:off x="334963" y="6417378"/>
            <a:ext cx="1522412" cy="4762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099A49E-346F-4C4F-ACBF-34AB2539C4A9}" type="slidenum">
              <a:rPr lang="en-CA" altLang="en-US">
                <a:solidFill>
                  <a:srgbClr val="414140"/>
                </a:solidFill>
              </a:rPr>
              <a:pPr>
                <a:defRPr/>
              </a:pPr>
              <a:t>2</a:t>
            </a:fld>
            <a:endParaRPr lang="en-CA" altLang="en-US" dirty="0">
              <a:solidFill>
                <a:srgbClr val="414140"/>
              </a:solidFill>
            </a:endParaRPr>
          </a:p>
        </p:txBody>
      </p:sp>
      <p:sp>
        <p:nvSpPr>
          <p:cNvPr id="4099" name="Footer Placeholder 4"/>
          <p:cNvSpPr>
            <a:spLocks noGrp="1"/>
          </p:cNvSpPr>
          <p:nvPr>
            <p:ph type="ftr" sz="quarter" idx="4294967295"/>
          </p:nvPr>
        </p:nvSpPr>
        <p:spPr>
          <a:xfrm>
            <a:off x="1691681" y="6388100"/>
            <a:ext cx="5760044" cy="47625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CA" sz="1200" dirty="0">
                <a:solidFill>
                  <a:srgbClr val="414140"/>
                </a:solidFill>
                <a:latin typeface="Arial" panose="020B0604020202020204" pitchFamily="34" charset="0"/>
                <a:ea typeface="Century Gothic" charset="0"/>
                <a:cs typeface="Arial" panose="020B0604020202020204" pitchFamily="34" charset="0"/>
              </a:rPr>
              <a:t>STATISTICS CANADA • STATISTIQUE CANADA</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4"/>
          <p:cNvSpPr>
            <a:spLocks noGrp="1" noChangeArrowheads="1"/>
          </p:cNvSpPr>
          <p:nvPr>
            <p:ph type="title"/>
          </p:nvPr>
        </p:nvSpPr>
        <p:spPr bwMode="auto">
          <a:xfrm>
            <a:off x="323850" y="831499"/>
            <a:ext cx="8568630" cy="7973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a:bodyPr>
          <a:lstStyle/>
          <a:p>
            <a:pPr eaLnBrk="1" hangingPunct="1">
              <a:defRPr/>
            </a:pPr>
            <a:r>
              <a:rPr lang="en-CA" altLang="en-US" b="1" dirty="0">
                <a:solidFill>
                  <a:srgbClr val="31708D"/>
                </a:solidFill>
                <a:latin typeface="Century Gothic" charset="0"/>
                <a:ea typeface="Century Gothic" charset="0"/>
                <a:cs typeface="Century Gothic" charset="0"/>
              </a:rPr>
              <a:t>Questions for th</a:t>
            </a:r>
            <a:r>
              <a:rPr lang="en-CA" altLang="en-US" dirty="0">
                <a:latin typeface="Century Gothic" charset="0"/>
                <a:ea typeface="Century Gothic" charset="0"/>
                <a:cs typeface="Century Gothic" charset="0"/>
              </a:rPr>
              <a:t>e AEG</a:t>
            </a:r>
            <a:endParaRPr lang="en-CA" altLang="en-US" b="1" dirty="0">
              <a:solidFill>
                <a:srgbClr val="C00000"/>
              </a:solidFill>
              <a:latin typeface="Century Gothic" charset="0"/>
              <a:ea typeface="Century Gothic" charset="0"/>
              <a:cs typeface="Century Gothic" charset="0"/>
            </a:endParaRPr>
          </a:p>
        </p:txBody>
      </p:sp>
      <p:sp>
        <p:nvSpPr>
          <p:cNvPr id="4102" name="Rectangle 5"/>
          <p:cNvSpPr>
            <a:spLocks noGrp="1" noChangeArrowheads="1"/>
          </p:cNvSpPr>
          <p:nvPr>
            <p:ph idx="1"/>
          </p:nvPr>
        </p:nvSpPr>
        <p:spPr bwMode="auto">
          <a:xfrm>
            <a:off x="323850" y="1658079"/>
            <a:ext cx="8397875" cy="443521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fontScale="85000" lnSpcReduction="20000"/>
          </a:bodyPr>
          <a:lstStyle/>
          <a:p>
            <a:pPr>
              <a:buFont typeface="Wingdings" panose="05000000000000000000" pitchFamily="2" charset="2"/>
              <a:buChar char="§"/>
              <a:defRPr/>
            </a:pPr>
            <a:r>
              <a:rPr lang="en-GB" dirty="0"/>
              <a:t>Should the AEG provide more guidance in the development of satellite accounts?</a:t>
            </a:r>
          </a:p>
          <a:p>
            <a:pPr>
              <a:buFont typeface="Wingdings" panose="05000000000000000000" pitchFamily="2" charset="2"/>
              <a:buChar char="§"/>
              <a:defRPr/>
            </a:pPr>
            <a:endParaRPr lang="en-GB" dirty="0"/>
          </a:p>
          <a:p>
            <a:pPr>
              <a:buFont typeface="Wingdings" panose="05000000000000000000" pitchFamily="2" charset="2"/>
              <a:buChar char="§"/>
              <a:defRPr/>
            </a:pPr>
            <a:r>
              <a:rPr lang="en-GB" dirty="0"/>
              <a:t>Each satellite account is different, with varying degrees of quality, structure and conceptual rigour.  Labelling something as a ‘satellite account’ of the SNA gives it instant credibility that may not be justified.  Should there be criteria developed that constitutes when something can be ‘tagged’ a satellite account.</a:t>
            </a:r>
          </a:p>
          <a:p>
            <a:pPr>
              <a:buFont typeface="Wingdings" panose="05000000000000000000" pitchFamily="2" charset="2"/>
              <a:buChar char="§"/>
              <a:defRPr/>
            </a:pPr>
            <a:endParaRPr lang="en-GB" dirty="0"/>
          </a:p>
          <a:p>
            <a:pPr>
              <a:buFont typeface="Wingdings" panose="05000000000000000000" pitchFamily="2" charset="2"/>
              <a:buChar char="§"/>
              <a:defRPr/>
            </a:pPr>
            <a:r>
              <a:rPr lang="en-GB" dirty="0"/>
              <a:t>Pet Peeve Issue: Would the AEG support a change in the name ‘satellite account’ to something more intuitive to users such as economic </a:t>
            </a:r>
            <a:r>
              <a:rPr lang="en-GB" dirty="0" err="1"/>
              <a:t>acounts</a:t>
            </a:r>
            <a:r>
              <a:rPr lang="en-GB" dirty="0"/>
              <a:t>?</a:t>
            </a:r>
          </a:p>
        </p:txBody>
      </p:sp>
      <p:sp>
        <p:nvSpPr>
          <p:cNvPr id="4098" name="Date Placeholder 3"/>
          <p:cNvSpPr>
            <a:spLocks noGrp="1"/>
          </p:cNvSpPr>
          <p:nvPr>
            <p:ph type="dt" sz="half"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DACBB64E-E9CD-C24C-907F-601F05A765D8}" type="datetime1">
              <a:rPr lang="en-CA" altLang="en-US">
                <a:solidFill>
                  <a:srgbClr val="414140"/>
                </a:solidFill>
              </a:rPr>
              <a:pPr>
                <a:defRPr/>
              </a:pPr>
              <a:t>04/12/2017</a:t>
            </a:fld>
            <a:endParaRPr lang="en-CA" altLang="en-US" dirty="0">
              <a:solidFill>
                <a:srgbClr val="414140"/>
              </a:solidFill>
            </a:endParaRPr>
          </a:p>
        </p:txBody>
      </p:sp>
      <p:sp>
        <p:nvSpPr>
          <p:cNvPr id="4100" name="Slide Number Placeholder 5"/>
          <p:cNvSpPr>
            <a:spLocks noGrp="1"/>
          </p:cNvSpPr>
          <p:nvPr>
            <p:ph type="sldNum" sz="quarter" idx="12"/>
          </p:nvPr>
        </p:nvSpPr>
        <p:spPr>
          <a:xfrm>
            <a:off x="334963" y="6417378"/>
            <a:ext cx="1522412" cy="4762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099A49E-346F-4C4F-ACBF-34AB2539C4A9}" type="slidenum">
              <a:rPr lang="en-CA" altLang="en-US">
                <a:solidFill>
                  <a:srgbClr val="414140"/>
                </a:solidFill>
              </a:rPr>
              <a:pPr>
                <a:defRPr/>
              </a:pPr>
              <a:t>20</a:t>
            </a:fld>
            <a:endParaRPr lang="en-CA" altLang="en-US" dirty="0">
              <a:solidFill>
                <a:srgbClr val="414140"/>
              </a:solidFill>
            </a:endParaRPr>
          </a:p>
        </p:txBody>
      </p:sp>
      <p:sp>
        <p:nvSpPr>
          <p:cNvPr id="4099" name="Footer Placeholder 4"/>
          <p:cNvSpPr>
            <a:spLocks noGrp="1"/>
          </p:cNvSpPr>
          <p:nvPr>
            <p:ph type="ftr" sz="quarter" idx="4294967295"/>
          </p:nvPr>
        </p:nvSpPr>
        <p:spPr>
          <a:xfrm>
            <a:off x="1691681" y="6388100"/>
            <a:ext cx="5760044" cy="47625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CA" sz="1200" dirty="0">
                <a:solidFill>
                  <a:srgbClr val="414140"/>
                </a:solidFill>
                <a:latin typeface="Arial" panose="020B0604020202020204" pitchFamily="34" charset="0"/>
                <a:ea typeface="Century Gothic" charset="0"/>
                <a:cs typeface="Arial" panose="020B0604020202020204" pitchFamily="34" charset="0"/>
              </a:rPr>
              <a:t>STATISTICS CANADA • STATISTIQUE CANADA</a:t>
            </a:r>
          </a:p>
        </p:txBody>
      </p:sp>
    </p:spTree>
    <p:extLst>
      <p:ext uri="{BB962C8B-B14F-4D97-AF65-F5344CB8AC3E}">
        <p14:creationId xmlns:p14="http://schemas.microsoft.com/office/powerpoint/2010/main" val="218805666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4"/>
          <p:cNvSpPr>
            <a:spLocks noGrp="1" noChangeArrowheads="1"/>
          </p:cNvSpPr>
          <p:nvPr>
            <p:ph type="title"/>
          </p:nvPr>
        </p:nvSpPr>
        <p:spPr bwMode="auto">
          <a:xfrm>
            <a:off x="323850" y="831499"/>
            <a:ext cx="8568630" cy="7973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fontScale="90000"/>
          </a:bodyPr>
          <a:lstStyle/>
          <a:p>
            <a:pPr eaLnBrk="1" hangingPunct="1">
              <a:defRPr/>
            </a:pPr>
            <a:r>
              <a:rPr lang="en-CA" altLang="en-US" b="1" dirty="0">
                <a:solidFill>
                  <a:srgbClr val="31708D"/>
                </a:solidFill>
                <a:latin typeface="Century Gothic" charset="0"/>
                <a:ea typeface="Century Gothic" charset="0"/>
                <a:cs typeface="Century Gothic" charset="0"/>
              </a:rPr>
              <a:t>Outline – Satellite Accounting </a:t>
            </a:r>
            <a:r>
              <a:rPr lang="en-CA" altLang="en-US" dirty="0">
                <a:latin typeface="Century Gothic" charset="0"/>
                <a:ea typeface="Century Gothic" charset="0"/>
                <a:cs typeface="Century Gothic" charset="0"/>
              </a:rPr>
              <a:t>at Statistics Canada</a:t>
            </a:r>
            <a:endParaRPr lang="en-CA" altLang="en-US" b="1" dirty="0">
              <a:solidFill>
                <a:srgbClr val="C00000"/>
              </a:solidFill>
              <a:latin typeface="Century Gothic" charset="0"/>
              <a:ea typeface="Century Gothic" charset="0"/>
              <a:cs typeface="Century Gothic" charset="0"/>
            </a:endParaRPr>
          </a:p>
        </p:txBody>
      </p:sp>
      <p:sp>
        <p:nvSpPr>
          <p:cNvPr id="4102" name="Rectangle 5"/>
          <p:cNvSpPr>
            <a:spLocks noGrp="1" noChangeArrowheads="1"/>
          </p:cNvSpPr>
          <p:nvPr>
            <p:ph idx="1"/>
          </p:nvPr>
        </p:nvSpPr>
        <p:spPr bwMode="auto">
          <a:xfrm>
            <a:off x="323850" y="1916832"/>
            <a:ext cx="8397875" cy="396098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a:bodyPr>
          <a:lstStyle/>
          <a:p>
            <a:pPr lvl="1">
              <a:buFont typeface="Wingdings" panose="05000000000000000000" pitchFamily="2" charset="2"/>
              <a:buChar char="§"/>
              <a:defRPr/>
            </a:pPr>
            <a:endParaRPr lang="en-GB" dirty="0"/>
          </a:p>
          <a:p>
            <a:pPr>
              <a:buFont typeface="Wingdings" panose="05000000000000000000" pitchFamily="2" charset="2"/>
              <a:buChar char="§"/>
              <a:defRPr/>
            </a:pPr>
            <a:r>
              <a:rPr lang="en-GB" dirty="0"/>
              <a:t>Types and Uses/Users</a:t>
            </a:r>
          </a:p>
          <a:p>
            <a:pPr>
              <a:buFont typeface="Wingdings" panose="05000000000000000000" pitchFamily="2" charset="2"/>
              <a:buChar char="§"/>
              <a:defRPr/>
            </a:pPr>
            <a:endParaRPr lang="en-GB" dirty="0"/>
          </a:p>
          <a:p>
            <a:pPr>
              <a:buFont typeface="Wingdings" panose="05000000000000000000" pitchFamily="2" charset="2"/>
              <a:buChar char="§"/>
              <a:defRPr/>
            </a:pPr>
            <a:r>
              <a:rPr lang="en-GB" dirty="0"/>
              <a:t>A brief history in Canada</a:t>
            </a:r>
          </a:p>
          <a:p>
            <a:pPr>
              <a:buFont typeface="Wingdings" panose="05000000000000000000" pitchFamily="2" charset="2"/>
              <a:buChar char="§"/>
              <a:defRPr/>
            </a:pPr>
            <a:endParaRPr lang="en-GB" dirty="0"/>
          </a:p>
          <a:p>
            <a:pPr>
              <a:buFont typeface="Wingdings" panose="05000000000000000000" pitchFamily="2" charset="2"/>
              <a:buChar char="§"/>
              <a:defRPr/>
            </a:pPr>
            <a:r>
              <a:rPr lang="en-GB" dirty="0"/>
              <a:t>Questions for the AEG to consider</a:t>
            </a:r>
          </a:p>
        </p:txBody>
      </p:sp>
      <p:sp>
        <p:nvSpPr>
          <p:cNvPr id="4098" name="Date Placeholder 3"/>
          <p:cNvSpPr>
            <a:spLocks noGrp="1"/>
          </p:cNvSpPr>
          <p:nvPr>
            <p:ph type="dt" sz="half"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DACBB64E-E9CD-C24C-907F-601F05A765D8}" type="datetime1">
              <a:rPr lang="en-CA" altLang="en-US">
                <a:solidFill>
                  <a:srgbClr val="414140"/>
                </a:solidFill>
              </a:rPr>
              <a:pPr>
                <a:defRPr/>
              </a:pPr>
              <a:t>04/12/2017</a:t>
            </a:fld>
            <a:endParaRPr lang="en-CA" altLang="en-US" dirty="0">
              <a:solidFill>
                <a:srgbClr val="414140"/>
              </a:solidFill>
            </a:endParaRPr>
          </a:p>
        </p:txBody>
      </p:sp>
      <p:sp>
        <p:nvSpPr>
          <p:cNvPr id="4100" name="Slide Number Placeholder 5"/>
          <p:cNvSpPr>
            <a:spLocks noGrp="1"/>
          </p:cNvSpPr>
          <p:nvPr>
            <p:ph type="sldNum" sz="quarter" idx="12"/>
          </p:nvPr>
        </p:nvSpPr>
        <p:spPr>
          <a:xfrm>
            <a:off x="334963" y="6417378"/>
            <a:ext cx="1522412" cy="4762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099A49E-346F-4C4F-ACBF-34AB2539C4A9}" type="slidenum">
              <a:rPr lang="en-CA" altLang="en-US">
                <a:solidFill>
                  <a:srgbClr val="414140"/>
                </a:solidFill>
              </a:rPr>
              <a:pPr>
                <a:defRPr/>
              </a:pPr>
              <a:t>3</a:t>
            </a:fld>
            <a:endParaRPr lang="en-CA" altLang="en-US" dirty="0">
              <a:solidFill>
                <a:srgbClr val="414140"/>
              </a:solidFill>
            </a:endParaRPr>
          </a:p>
        </p:txBody>
      </p:sp>
      <p:sp>
        <p:nvSpPr>
          <p:cNvPr id="4099" name="Footer Placeholder 4"/>
          <p:cNvSpPr>
            <a:spLocks noGrp="1"/>
          </p:cNvSpPr>
          <p:nvPr>
            <p:ph type="ftr" sz="quarter" idx="4294967295"/>
          </p:nvPr>
        </p:nvSpPr>
        <p:spPr>
          <a:xfrm>
            <a:off x="1691681" y="6388100"/>
            <a:ext cx="5760044" cy="47625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CA" sz="1200" dirty="0">
                <a:solidFill>
                  <a:srgbClr val="414140"/>
                </a:solidFill>
                <a:latin typeface="Arial" panose="020B0604020202020204" pitchFamily="34" charset="0"/>
                <a:ea typeface="Century Gothic" charset="0"/>
                <a:cs typeface="Arial" panose="020B0604020202020204" pitchFamily="34" charset="0"/>
              </a:rPr>
              <a:t>STATISTICS CANADA • STATISTIQUE CANADA</a:t>
            </a:r>
          </a:p>
        </p:txBody>
      </p:sp>
    </p:spTree>
    <p:extLst>
      <p:ext uri="{BB962C8B-B14F-4D97-AF65-F5344CB8AC3E}">
        <p14:creationId xmlns:p14="http://schemas.microsoft.com/office/powerpoint/2010/main" val="113259573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4"/>
          <p:cNvSpPr>
            <a:spLocks noGrp="1" noChangeArrowheads="1"/>
          </p:cNvSpPr>
          <p:nvPr>
            <p:ph type="title"/>
          </p:nvPr>
        </p:nvSpPr>
        <p:spPr bwMode="auto">
          <a:xfrm>
            <a:off x="334963" y="764704"/>
            <a:ext cx="8568630" cy="7973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fontScale="90000"/>
          </a:bodyPr>
          <a:lstStyle/>
          <a:p>
            <a:pPr eaLnBrk="1" hangingPunct="1">
              <a:defRPr/>
            </a:pPr>
            <a:r>
              <a:rPr lang="en-CA" altLang="en-US" b="1" dirty="0">
                <a:solidFill>
                  <a:srgbClr val="31708D"/>
                </a:solidFill>
                <a:latin typeface="Century Gothic" charset="0"/>
                <a:ea typeface="Century Gothic" charset="0"/>
                <a:cs typeface="Century Gothic" charset="0"/>
              </a:rPr>
              <a:t>Satellite Accounting </a:t>
            </a:r>
            <a:r>
              <a:rPr lang="en-CA" altLang="en-US" dirty="0">
                <a:latin typeface="Century Gothic" charset="0"/>
                <a:ea typeface="Century Gothic" charset="0"/>
                <a:cs typeface="Century Gothic" charset="0"/>
              </a:rPr>
              <a:t>at Statistics Canada (and according to 2008 SNA) – Three types of satellite accounts</a:t>
            </a:r>
            <a:endParaRPr lang="en-CA" altLang="en-US" b="1" dirty="0">
              <a:solidFill>
                <a:srgbClr val="C00000"/>
              </a:solidFill>
              <a:latin typeface="Century Gothic" charset="0"/>
              <a:ea typeface="Century Gothic" charset="0"/>
              <a:cs typeface="Century Gothic" charset="0"/>
            </a:endParaRPr>
          </a:p>
        </p:txBody>
      </p:sp>
      <p:sp>
        <p:nvSpPr>
          <p:cNvPr id="4102" name="Rectangle 5"/>
          <p:cNvSpPr>
            <a:spLocks noGrp="1" noChangeArrowheads="1"/>
          </p:cNvSpPr>
          <p:nvPr>
            <p:ph idx="1"/>
          </p:nvPr>
        </p:nvSpPr>
        <p:spPr bwMode="auto">
          <a:xfrm>
            <a:off x="334963" y="2326704"/>
            <a:ext cx="8397875" cy="409067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fontScale="62500" lnSpcReduction="20000"/>
          </a:bodyPr>
          <a:lstStyle/>
          <a:p>
            <a:pPr>
              <a:buFont typeface="Wingdings" panose="05000000000000000000" pitchFamily="2" charset="2"/>
              <a:buChar char="§"/>
              <a:defRPr/>
            </a:pPr>
            <a:r>
              <a:rPr lang="en-CA" dirty="0"/>
              <a:t>“Type 1” - One type of satellite accounts involves a rearrangement of the classifications, presentation and possible addition of complimentary information not found in the existing core accounts. (e.g. more detail, alternative aggregations).  These satellite accounts do not change the underlying concepts of the core system but provide an expanded perspective on a particular sector, group of products or activity. </a:t>
            </a:r>
          </a:p>
          <a:p>
            <a:pPr>
              <a:buFont typeface="Wingdings" panose="05000000000000000000" pitchFamily="2" charset="2"/>
              <a:buChar char="§"/>
              <a:defRPr/>
            </a:pPr>
            <a:endParaRPr lang="en-CA" dirty="0"/>
          </a:p>
          <a:p>
            <a:pPr>
              <a:buFont typeface="Wingdings" panose="05000000000000000000" pitchFamily="2" charset="2"/>
              <a:buChar char="§"/>
              <a:defRPr/>
            </a:pPr>
            <a:r>
              <a:rPr lang="en-CA" dirty="0"/>
              <a:t>“Type 2” - The second type of satellite accounts seeks to change the underlying concepts, boundaries of the core system and/or testing new methods. This would involve, for example, changing the concept of production (e.g. including volunteer activities as production), consumption or capital formation. </a:t>
            </a:r>
          </a:p>
          <a:p>
            <a:pPr>
              <a:buFont typeface="Wingdings" panose="05000000000000000000" pitchFamily="2" charset="2"/>
              <a:buChar char="§"/>
              <a:defRPr/>
            </a:pPr>
            <a:endParaRPr lang="en-CA" dirty="0"/>
          </a:p>
          <a:p>
            <a:pPr>
              <a:buFont typeface="Wingdings" panose="05000000000000000000" pitchFamily="2" charset="2"/>
              <a:buChar char="§"/>
              <a:defRPr/>
            </a:pPr>
            <a:r>
              <a:rPr lang="en-CA" dirty="0"/>
              <a:t>“Type 3” - The third type involves changes to both the classifications, presentations, boundaries, concepts and methods. </a:t>
            </a:r>
            <a:endParaRPr lang="en-GB" dirty="0"/>
          </a:p>
        </p:txBody>
      </p:sp>
      <p:sp>
        <p:nvSpPr>
          <p:cNvPr id="4098" name="Date Placeholder 3"/>
          <p:cNvSpPr>
            <a:spLocks noGrp="1"/>
          </p:cNvSpPr>
          <p:nvPr>
            <p:ph type="dt" sz="half"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DACBB64E-E9CD-C24C-907F-601F05A765D8}" type="datetime1">
              <a:rPr lang="en-CA" altLang="en-US">
                <a:solidFill>
                  <a:srgbClr val="414140"/>
                </a:solidFill>
              </a:rPr>
              <a:pPr>
                <a:defRPr/>
              </a:pPr>
              <a:t>04/12/2017</a:t>
            </a:fld>
            <a:endParaRPr lang="en-CA" altLang="en-US" dirty="0">
              <a:solidFill>
                <a:srgbClr val="414140"/>
              </a:solidFill>
            </a:endParaRPr>
          </a:p>
        </p:txBody>
      </p:sp>
      <p:sp>
        <p:nvSpPr>
          <p:cNvPr id="4100" name="Slide Number Placeholder 5"/>
          <p:cNvSpPr>
            <a:spLocks noGrp="1"/>
          </p:cNvSpPr>
          <p:nvPr>
            <p:ph type="sldNum" sz="quarter" idx="12"/>
          </p:nvPr>
        </p:nvSpPr>
        <p:spPr>
          <a:xfrm>
            <a:off x="334963" y="6417378"/>
            <a:ext cx="1522412" cy="4762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099A49E-346F-4C4F-ACBF-34AB2539C4A9}" type="slidenum">
              <a:rPr lang="en-CA" altLang="en-US">
                <a:solidFill>
                  <a:srgbClr val="414140"/>
                </a:solidFill>
              </a:rPr>
              <a:pPr>
                <a:defRPr/>
              </a:pPr>
              <a:t>4</a:t>
            </a:fld>
            <a:endParaRPr lang="en-CA" altLang="en-US" dirty="0">
              <a:solidFill>
                <a:srgbClr val="414140"/>
              </a:solidFill>
            </a:endParaRPr>
          </a:p>
        </p:txBody>
      </p:sp>
      <p:sp>
        <p:nvSpPr>
          <p:cNvPr id="4099" name="Footer Placeholder 4"/>
          <p:cNvSpPr>
            <a:spLocks noGrp="1"/>
          </p:cNvSpPr>
          <p:nvPr>
            <p:ph type="ftr" sz="quarter" idx="4294967295"/>
          </p:nvPr>
        </p:nvSpPr>
        <p:spPr>
          <a:xfrm>
            <a:off x="1691681" y="6388100"/>
            <a:ext cx="5760044" cy="47625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CA" sz="1200" dirty="0">
                <a:solidFill>
                  <a:srgbClr val="414140"/>
                </a:solidFill>
                <a:latin typeface="Arial" panose="020B0604020202020204" pitchFamily="34" charset="0"/>
                <a:ea typeface="Century Gothic" charset="0"/>
                <a:cs typeface="Arial" panose="020B0604020202020204" pitchFamily="34" charset="0"/>
              </a:rPr>
              <a:t>STATISTICS CANADA • STATISTIQUE CANADA</a:t>
            </a:r>
          </a:p>
        </p:txBody>
      </p:sp>
    </p:spTree>
    <p:extLst>
      <p:ext uri="{BB962C8B-B14F-4D97-AF65-F5344CB8AC3E}">
        <p14:creationId xmlns:p14="http://schemas.microsoft.com/office/powerpoint/2010/main" val="428585925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4"/>
          <p:cNvSpPr>
            <a:spLocks noGrp="1" noChangeArrowheads="1"/>
          </p:cNvSpPr>
          <p:nvPr>
            <p:ph type="title"/>
          </p:nvPr>
        </p:nvSpPr>
        <p:spPr bwMode="auto">
          <a:xfrm>
            <a:off x="323850" y="831499"/>
            <a:ext cx="8568630" cy="7973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fontScale="90000"/>
          </a:bodyPr>
          <a:lstStyle/>
          <a:p>
            <a:pPr eaLnBrk="1" hangingPunct="1">
              <a:defRPr/>
            </a:pPr>
            <a:r>
              <a:rPr lang="en-CA" altLang="en-US" b="1" dirty="0">
                <a:solidFill>
                  <a:srgbClr val="31708D"/>
                </a:solidFill>
                <a:latin typeface="Century Gothic" charset="0"/>
                <a:ea typeface="Century Gothic" charset="0"/>
                <a:cs typeface="Century Gothic" charset="0"/>
              </a:rPr>
              <a:t>Satellite Accounting </a:t>
            </a:r>
            <a:r>
              <a:rPr lang="en-CA" altLang="en-US" dirty="0">
                <a:latin typeface="Century Gothic" charset="0"/>
                <a:ea typeface="Century Gothic" charset="0"/>
                <a:cs typeface="Century Gothic" charset="0"/>
              </a:rPr>
              <a:t>at Statistics Canada – Users and Uses</a:t>
            </a:r>
            <a:endParaRPr lang="en-CA" altLang="en-US" b="1" dirty="0">
              <a:solidFill>
                <a:srgbClr val="C00000"/>
              </a:solidFill>
              <a:latin typeface="Century Gothic" charset="0"/>
              <a:ea typeface="Century Gothic" charset="0"/>
              <a:cs typeface="Century Gothic" charset="0"/>
            </a:endParaRPr>
          </a:p>
        </p:txBody>
      </p:sp>
      <p:sp>
        <p:nvSpPr>
          <p:cNvPr id="4102" name="Rectangle 5"/>
          <p:cNvSpPr>
            <a:spLocks noGrp="1" noChangeArrowheads="1"/>
          </p:cNvSpPr>
          <p:nvPr>
            <p:ph idx="1"/>
          </p:nvPr>
        </p:nvSpPr>
        <p:spPr bwMode="auto">
          <a:xfrm>
            <a:off x="323850" y="1988840"/>
            <a:ext cx="8397875" cy="401866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lnSpcReduction="10000"/>
          </a:bodyPr>
          <a:lstStyle/>
          <a:p>
            <a:pPr>
              <a:buFont typeface="Wingdings" panose="05000000000000000000" pitchFamily="2" charset="2"/>
              <a:buChar char="§"/>
              <a:defRPr/>
            </a:pPr>
            <a:r>
              <a:rPr lang="en-CA" dirty="0"/>
              <a:t>Main uses/users – Type 1 Satellite Accounts</a:t>
            </a:r>
          </a:p>
          <a:p>
            <a:pPr lvl="1">
              <a:buFont typeface="Wingdings" panose="05000000000000000000" pitchFamily="2" charset="2"/>
              <a:buChar char="§"/>
              <a:defRPr/>
            </a:pPr>
            <a:r>
              <a:rPr lang="en-CA" dirty="0"/>
              <a:t>Address key/emerging information needs (usually by governments) that are not always evident in the core accounts.  </a:t>
            </a:r>
          </a:p>
          <a:p>
            <a:pPr lvl="1">
              <a:buFont typeface="Wingdings" panose="05000000000000000000" pitchFamily="2" charset="2"/>
              <a:buChar char="§"/>
              <a:defRPr/>
            </a:pPr>
            <a:r>
              <a:rPr lang="en-CA" dirty="0"/>
              <a:t>The data products are structured in in such a way that the information can be ‘consumed’ by the user (e.g. ‘X% of GDP).</a:t>
            </a:r>
          </a:p>
          <a:p>
            <a:pPr lvl="1">
              <a:buFont typeface="Wingdings" panose="05000000000000000000" pitchFamily="2" charset="2"/>
              <a:buChar char="§"/>
              <a:defRPr/>
            </a:pPr>
            <a:r>
              <a:rPr lang="en-CA" dirty="0"/>
              <a:t>In the case of Canada – key users/clients include specific departments (e.g. tourism authorities, culture, agriculture) of the federal government, provincial and territorial governments.</a:t>
            </a:r>
          </a:p>
        </p:txBody>
      </p:sp>
      <p:sp>
        <p:nvSpPr>
          <p:cNvPr id="4098" name="Date Placeholder 3"/>
          <p:cNvSpPr>
            <a:spLocks noGrp="1"/>
          </p:cNvSpPr>
          <p:nvPr>
            <p:ph type="dt" sz="half"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DACBB64E-E9CD-C24C-907F-601F05A765D8}" type="datetime1">
              <a:rPr lang="en-CA" altLang="en-US">
                <a:solidFill>
                  <a:srgbClr val="414140"/>
                </a:solidFill>
              </a:rPr>
              <a:pPr>
                <a:defRPr/>
              </a:pPr>
              <a:t>04/12/2017</a:t>
            </a:fld>
            <a:endParaRPr lang="en-CA" altLang="en-US" dirty="0">
              <a:solidFill>
                <a:srgbClr val="414140"/>
              </a:solidFill>
            </a:endParaRPr>
          </a:p>
        </p:txBody>
      </p:sp>
      <p:sp>
        <p:nvSpPr>
          <p:cNvPr id="4100" name="Slide Number Placeholder 5"/>
          <p:cNvSpPr>
            <a:spLocks noGrp="1"/>
          </p:cNvSpPr>
          <p:nvPr>
            <p:ph type="sldNum" sz="quarter" idx="12"/>
          </p:nvPr>
        </p:nvSpPr>
        <p:spPr>
          <a:xfrm>
            <a:off x="334963" y="6417378"/>
            <a:ext cx="1522412" cy="4762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099A49E-346F-4C4F-ACBF-34AB2539C4A9}" type="slidenum">
              <a:rPr lang="en-CA" altLang="en-US">
                <a:solidFill>
                  <a:srgbClr val="414140"/>
                </a:solidFill>
              </a:rPr>
              <a:pPr>
                <a:defRPr/>
              </a:pPr>
              <a:t>5</a:t>
            </a:fld>
            <a:endParaRPr lang="en-CA" altLang="en-US" dirty="0">
              <a:solidFill>
                <a:srgbClr val="414140"/>
              </a:solidFill>
            </a:endParaRPr>
          </a:p>
        </p:txBody>
      </p:sp>
      <p:sp>
        <p:nvSpPr>
          <p:cNvPr id="4099" name="Footer Placeholder 4"/>
          <p:cNvSpPr>
            <a:spLocks noGrp="1"/>
          </p:cNvSpPr>
          <p:nvPr>
            <p:ph type="ftr" sz="quarter" idx="4294967295"/>
          </p:nvPr>
        </p:nvSpPr>
        <p:spPr>
          <a:xfrm>
            <a:off x="1691681" y="6388100"/>
            <a:ext cx="5760044" cy="47625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CA" sz="1200" dirty="0">
                <a:solidFill>
                  <a:srgbClr val="414140"/>
                </a:solidFill>
                <a:latin typeface="Arial" panose="020B0604020202020204" pitchFamily="34" charset="0"/>
                <a:ea typeface="Century Gothic" charset="0"/>
                <a:cs typeface="Arial" panose="020B0604020202020204" pitchFamily="34" charset="0"/>
              </a:rPr>
              <a:t>STATISTICS CANADA • STATISTIQUE CANADA</a:t>
            </a:r>
          </a:p>
        </p:txBody>
      </p:sp>
    </p:spTree>
    <p:extLst>
      <p:ext uri="{BB962C8B-B14F-4D97-AF65-F5344CB8AC3E}">
        <p14:creationId xmlns:p14="http://schemas.microsoft.com/office/powerpoint/2010/main" val="108042934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4"/>
          <p:cNvSpPr>
            <a:spLocks noGrp="1" noChangeArrowheads="1"/>
          </p:cNvSpPr>
          <p:nvPr>
            <p:ph type="title"/>
          </p:nvPr>
        </p:nvSpPr>
        <p:spPr bwMode="auto">
          <a:xfrm>
            <a:off x="323850" y="831499"/>
            <a:ext cx="8568630" cy="7973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fontScale="90000"/>
          </a:bodyPr>
          <a:lstStyle/>
          <a:p>
            <a:pPr eaLnBrk="1" hangingPunct="1">
              <a:defRPr/>
            </a:pPr>
            <a:r>
              <a:rPr lang="en-CA" altLang="en-US" b="1" dirty="0">
                <a:solidFill>
                  <a:srgbClr val="31708D"/>
                </a:solidFill>
                <a:latin typeface="Century Gothic" charset="0"/>
                <a:ea typeface="Century Gothic" charset="0"/>
                <a:cs typeface="Century Gothic" charset="0"/>
              </a:rPr>
              <a:t>Satellite Accounting </a:t>
            </a:r>
            <a:r>
              <a:rPr lang="en-CA" altLang="en-US" dirty="0">
                <a:latin typeface="Century Gothic" charset="0"/>
                <a:ea typeface="Century Gothic" charset="0"/>
                <a:cs typeface="Century Gothic" charset="0"/>
              </a:rPr>
              <a:t>at Statistics Canada – Users and Uses</a:t>
            </a:r>
            <a:endParaRPr lang="en-CA" altLang="en-US" b="1" dirty="0">
              <a:solidFill>
                <a:srgbClr val="C00000"/>
              </a:solidFill>
              <a:latin typeface="Century Gothic" charset="0"/>
              <a:ea typeface="Century Gothic" charset="0"/>
              <a:cs typeface="Century Gothic" charset="0"/>
            </a:endParaRPr>
          </a:p>
        </p:txBody>
      </p:sp>
      <p:sp>
        <p:nvSpPr>
          <p:cNvPr id="4102" name="Rectangle 5"/>
          <p:cNvSpPr>
            <a:spLocks noGrp="1" noChangeArrowheads="1"/>
          </p:cNvSpPr>
          <p:nvPr>
            <p:ph idx="1"/>
          </p:nvPr>
        </p:nvSpPr>
        <p:spPr bwMode="auto">
          <a:xfrm>
            <a:off x="323850" y="2046520"/>
            <a:ext cx="8397875" cy="396098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a:bodyPr>
          <a:lstStyle/>
          <a:p>
            <a:pPr>
              <a:buFont typeface="Wingdings" panose="05000000000000000000" pitchFamily="2" charset="2"/>
              <a:buChar char="§"/>
              <a:defRPr/>
            </a:pPr>
            <a:r>
              <a:rPr lang="en-CA" dirty="0"/>
              <a:t>Main users/uses – Type 2 Satellite Accounts</a:t>
            </a:r>
          </a:p>
          <a:p>
            <a:pPr lvl="1">
              <a:buFont typeface="Wingdings" panose="05000000000000000000" pitchFamily="2" charset="2"/>
              <a:buChar char="§"/>
              <a:defRPr/>
            </a:pPr>
            <a:r>
              <a:rPr lang="en-CA" dirty="0"/>
              <a:t>A way to introduce information into the core accounts in a ‘research and development’ fashion where users are provided with experimental/provisional estimates prior to their integration into the accounts.  Focus is often on changes to the level and growth of GDP.</a:t>
            </a:r>
          </a:p>
          <a:p>
            <a:pPr lvl="1">
              <a:buFont typeface="Wingdings" panose="05000000000000000000" pitchFamily="2" charset="2"/>
              <a:buChar char="§"/>
              <a:defRPr/>
            </a:pPr>
            <a:endParaRPr lang="en-CA" dirty="0"/>
          </a:p>
          <a:p>
            <a:pPr lvl="1">
              <a:buFont typeface="Wingdings" panose="05000000000000000000" pitchFamily="2" charset="2"/>
              <a:buChar char="§"/>
              <a:defRPr/>
            </a:pPr>
            <a:r>
              <a:rPr lang="en-CA" dirty="0"/>
              <a:t>In Canada, key users include the Finance ministry, central bank, economic forecasters and modelers. </a:t>
            </a:r>
          </a:p>
        </p:txBody>
      </p:sp>
      <p:sp>
        <p:nvSpPr>
          <p:cNvPr id="4098" name="Date Placeholder 3"/>
          <p:cNvSpPr>
            <a:spLocks noGrp="1"/>
          </p:cNvSpPr>
          <p:nvPr>
            <p:ph type="dt" sz="half"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DACBB64E-E9CD-C24C-907F-601F05A765D8}" type="datetime1">
              <a:rPr lang="en-CA" altLang="en-US">
                <a:solidFill>
                  <a:srgbClr val="414140"/>
                </a:solidFill>
              </a:rPr>
              <a:pPr>
                <a:defRPr/>
              </a:pPr>
              <a:t>04/12/2017</a:t>
            </a:fld>
            <a:endParaRPr lang="en-CA" altLang="en-US" dirty="0">
              <a:solidFill>
                <a:srgbClr val="414140"/>
              </a:solidFill>
            </a:endParaRPr>
          </a:p>
        </p:txBody>
      </p:sp>
      <p:sp>
        <p:nvSpPr>
          <p:cNvPr id="4100" name="Slide Number Placeholder 5"/>
          <p:cNvSpPr>
            <a:spLocks noGrp="1"/>
          </p:cNvSpPr>
          <p:nvPr>
            <p:ph type="sldNum" sz="quarter" idx="12"/>
          </p:nvPr>
        </p:nvSpPr>
        <p:spPr>
          <a:xfrm>
            <a:off x="334963" y="6417378"/>
            <a:ext cx="1522412" cy="4762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099A49E-346F-4C4F-ACBF-34AB2539C4A9}" type="slidenum">
              <a:rPr lang="en-CA" altLang="en-US">
                <a:solidFill>
                  <a:srgbClr val="414140"/>
                </a:solidFill>
              </a:rPr>
              <a:pPr>
                <a:defRPr/>
              </a:pPr>
              <a:t>6</a:t>
            </a:fld>
            <a:endParaRPr lang="en-CA" altLang="en-US" dirty="0">
              <a:solidFill>
                <a:srgbClr val="414140"/>
              </a:solidFill>
            </a:endParaRPr>
          </a:p>
        </p:txBody>
      </p:sp>
      <p:sp>
        <p:nvSpPr>
          <p:cNvPr id="4099" name="Footer Placeholder 4"/>
          <p:cNvSpPr>
            <a:spLocks noGrp="1"/>
          </p:cNvSpPr>
          <p:nvPr>
            <p:ph type="ftr" sz="quarter" idx="4294967295"/>
          </p:nvPr>
        </p:nvSpPr>
        <p:spPr>
          <a:xfrm>
            <a:off x="1691681" y="6388100"/>
            <a:ext cx="5760044" cy="47625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CA" sz="1200" dirty="0">
                <a:solidFill>
                  <a:srgbClr val="414140"/>
                </a:solidFill>
                <a:latin typeface="Arial" panose="020B0604020202020204" pitchFamily="34" charset="0"/>
                <a:ea typeface="Century Gothic" charset="0"/>
                <a:cs typeface="Arial" panose="020B0604020202020204" pitchFamily="34" charset="0"/>
              </a:rPr>
              <a:t>STATISTICS CANADA • STATISTIQUE CANADA</a:t>
            </a:r>
          </a:p>
        </p:txBody>
      </p:sp>
    </p:spTree>
    <p:extLst>
      <p:ext uri="{BB962C8B-B14F-4D97-AF65-F5344CB8AC3E}">
        <p14:creationId xmlns:p14="http://schemas.microsoft.com/office/powerpoint/2010/main" val="231453416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4"/>
          <p:cNvSpPr>
            <a:spLocks noGrp="1" noChangeArrowheads="1"/>
          </p:cNvSpPr>
          <p:nvPr>
            <p:ph type="title"/>
          </p:nvPr>
        </p:nvSpPr>
        <p:spPr bwMode="auto">
          <a:xfrm>
            <a:off x="323850" y="831499"/>
            <a:ext cx="8568630" cy="7973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fontScale="90000"/>
          </a:bodyPr>
          <a:lstStyle/>
          <a:p>
            <a:pPr eaLnBrk="1" hangingPunct="1">
              <a:defRPr/>
            </a:pPr>
            <a:r>
              <a:rPr lang="en-CA" altLang="en-US" b="1" dirty="0">
                <a:solidFill>
                  <a:srgbClr val="31708D"/>
                </a:solidFill>
                <a:latin typeface="Century Gothic" charset="0"/>
                <a:ea typeface="Century Gothic" charset="0"/>
                <a:cs typeface="Century Gothic" charset="0"/>
              </a:rPr>
              <a:t>Satellite Accounting </a:t>
            </a:r>
            <a:r>
              <a:rPr lang="en-CA" altLang="en-US" dirty="0">
                <a:latin typeface="Century Gothic" charset="0"/>
                <a:ea typeface="Century Gothic" charset="0"/>
                <a:cs typeface="Century Gothic" charset="0"/>
              </a:rPr>
              <a:t>at Statistics Canada – Value of unpaid work</a:t>
            </a:r>
            <a:endParaRPr lang="en-CA" altLang="en-US" b="1" dirty="0">
              <a:solidFill>
                <a:srgbClr val="C00000"/>
              </a:solidFill>
              <a:latin typeface="Century Gothic" charset="0"/>
              <a:ea typeface="Century Gothic" charset="0"/>
              <a:cs typeface="Century Gothic" charset="0"/>
            </a:endParaRPr>
          </a:p>
        </p:txBody>
      </p:sp>
      <p:sp>
        <p:nvSpPr>
          <p:cNvPr id="4102" name="Rectangle 5"/>
          <p:cNvSpPr>
            <a:spLocks noGrp="1" noChangeArrowheads="1"/>
          </p:cNvSpPr>
          <p:nvPr>
            <p:ph idx="1"/>
          </p:nvPr>
        </p:nvSpPr>
        <p:spPr bwMode="auto">
          <a:xfrm>
            <a:off x="107504" y="1855293"/>
            <a:ext cx="3096344" cy="410445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Autofit/>
          </a:bodyPr>
          <a:lstStyle/>
          <a:p>
            <a:pPr>
              <a:buFont typeface="Wingdings" panose="05000000000000000000" pitchFamily="2" charset="2"/>
              <a:buChar char="§"/>
              <a:defRPr/>
            </a:pPr>
            <a:r>
              <a:rPr lang="en-GB" sz="1600" dirty="0"/>
              <a:t>First produced in 1992</a:t>
            </a:r>
          </a:p>
          <a:p>
            <a:pPr>
              <a:buFont typeface="Wingdings" panose="05000000000000000000" pitchFamily="2" charset="2"/>
              <a:buChar char="§"/>
              <a:defRPr/>
            </a:pPr>
            <a:endParaRPr lang="en-GB" sz="1600" dirty="0"/>
          </a:p>
          <a:p>
            <a:pPr>
              <a:buFont typeface="Wingdings" panose="05000000000000000000" pitchFamily="2" charset="2"/>
              <a:buChar char="§"/>
              <a:defRPr/>
            </a:pPr>
            <a:r>
              <a:rPr lang="en-GB" sz="1600" dirty="0"/>
              <a:t>Followed a large surge in female participation in the labour market.</a:t>
            </a:r>
          </a:p>
          <a:p>
            <a:pPr>
              <a:buFont typeface="Wingdings" panose="05000000000000000000" pitchFamily="2" charset="2"/>
              <a:buChar char="§"/>
              <a:defRPr/>
            </a:pPr>
            <a:endParaRPr lang="en-GB" sz="1600" dirty="0"/>
          </a:p>
          <a:p>
            <a:pPr>
              <a:buFont typeface="Wingdings" panose="05000000000000000000" pitchFamily="2" charset="2"/>
              <a:buChar char="§"/>
              <a:defRPr/>
            </a:pPr>
            <a:r>
              <a:rPr lang="en-GB" sz="1600" dirty="0"/>
              <a:t>Mainly used for academic purposes but some obscure uses such as determining compensation in court cases in calculating damages.</a:t>
            </a:r>
          </a:p>
          <a:p>
            <a:pPr>
              <a:buFont typeface="Wingdings" panose="05000000000000000000" pitchFamily="2" charset="2"/>
              <a:buChar char="§"/>
              <a:defRPr/>
            </a:pPr>
            <a:endParaRPr lang="en-GB" sz="1600" dirty="0"/>
          </a:p>
          <a:p>
            <a:pPr>
              <a:buFont typeface="Wingdings" panose="05000000000000000000" pitchFamily="2" charset="2"/>
              <a:buChar char="§"/>
              <a:defRPr/>
            </a:pPr>
            <a:r>
              <a:rPr lang="en-GB" sz="1600" dirty="0"/>
              <a:t>Periodic updates made over the years with most of the recent focus on valuing volunteer activities.</a:t>
            </a:r>
          </a:p>
        </p:txBody>
      </p:sp>
      <p:sp>
        <p:nvSpPr>
          <p:cNvPr id="4098" name="Date Placeholder 3"/>
          <p:cNvSpPr>
            <a:spLocks noGrp="1"/>
          </p:cNvSpPr>
          <p:nvPr>
            <p:ph type="dt" sz="half"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DACBB64E-E9CD-C24C-907F-601F05A765D8}" type="datetime1">
              <a:rPr lang="en-CA" altLang="en-US">
                <a:solidFill>
                  <a:srgbClr val="414140"/>
                </a:solidFill>
              </a:rPr>
              <a:pPr>
                <a:defRPr/>
              </a:pPr>
              <a:t>04/12/2017</a:t>
            </a:fld>
            <a:endParaRPr lang="en-CA" altLang="en-US" dirty="0">
              <a:solidFill>
                <a:srgbClr val="414140"/>
              </a:solidFill>
            </a:endParaRPr>
          </a:p>
        </p:txBody>
      </p:sp>
      <p:sp>
        <p:nvSpPr>
          <p:cNvPr id="4100" name="Slide Number Placeholder 5"/>
          <p:cNvSpPr>
            <a:spLocks noGrp="1"/>
          </p:cNvSpPr>
          <p:nvPr>
            <p:ph type="sldNum" sz="quarter" idx="12"/>
          </p:nvPr>
        </p:nvSpPr>
        <p:spPr>
          <a:xfrm>
            <a:off x="334963" y="6417378"/>
            <a:ext cx="1522412" cy="4762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099A49E-346F-4C4F-ACBF-34AB2539C4A9}" type="slidenum">
              <a:rPr lang="en-CA" altLang="en-US">
                <a:solidFill>
                  <a:srgbClr val="414140"/>
                </a:solidFill>
              </a:rPr>
              <a:pPr>
                <a:defRPr/>
              </a:pPr>
              <a:t>7</a:t>
            </a:fld>
            <a:endParaRPr lang="en-CA" altLang="en-US" dirty="0">
              <a:solidFill>
                <a:srgbClr val="414140"/>
              </a:solidFill>
            </a:endParaRPr>
          </a:p>
        </p:txBody>
      </p:sp>
      <p:sp>
        <p:nvSpPr>
          <p:cNvPr id="4099" name="Footer Placeholder 4"/>
          <p:cNvSpPr>
            <a:spLocks noGrp="1"/>
          </p:cNvSpPr>
          <p:nvPr>
            <p:ph type="ftr" sz="quarter" idx="4294967295"/>
          </p:nvPr>
        </p:nvSpPr>
        <p:spPr>
          <a:xfrm>
            <a:off x="1691681" y="6388100"/>
            <a:ext cx="5760044" cy="47625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CA" sz="1200" dirty="0">
                <a:solidFill>
                  <a:srgbClr val="414140"/>
                </a:solidFill>
                <a:latin typeface="Arial" panose="020B0604020202020204" pitchFamily="34" charset="0"/>
                <a:ea typeface="Century Gothic" charset="0"/>
                <a:cs typeface="Arial" panose="020B0604020202020204" pitchFamily="34" charset="0"/>
              </a:rPr>
              <a:t>STATISTICS CANADA • STATISTIQUE CANADA</a:t>
            </a:r>
          </a:p>
        </p:txBody>
      </p:sp>
      <p:pic>
        <p:nvPicPr>
          <p:cNvPr id="2" name="Picture 1"/>
          <p:cNvPicPr>
            <a:picLocks noChangeAspect="1"/>
          </p:cNvPicPr>
          <p:nvPr/>
        </p:nvPicPr>
        <p:blipFill>
          <a:blip r:embed="rId2"/>
          <a:stretch>
            <a:fillRect/>
          </a:stretch>
        </p:blipFill>
        <p:spPr>
          <a:xfrm>
            <a:off x="3203848" y="1907531"/>
            <a:ext cx="5736928" cy="4163899"/>
          </a:xfrm>
          <a:prstGeom prst="rect">
            <a:avLst/>
          </a:prstGeom>
        </p:spPr>
      </p:pic>
    </p:spTree>
    <p:extLst>
      <p:ext uri="{BB962C8B-B14F-4D97-AF65-F5344CB8AC3E}">
        <p14:creationId xmlns:p14="http://schemas.microsoft.com/office/powerpoint/2010/main" val="338387549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4"/>
          <p:cNvSpPr>
            <a:spLocks noGrp="1" noChangeArrowheads="1"/>
          </p:cNvSpPr>
          <p:nvPr>
            <p:ph type="title"/>
          </p:nvPr>
        </p:nvSpPr>
        <p:spPr bwMode="auto">
          <a:xfrm>
            <a:off x="323850" y="831499"/>
            <a:ext cx="8568630" cy="7973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fontScale="90000"/>
          </a:bodyPr>
          <a:lstStyle/>
          <a:p>
            <a:pPr eaLnBrk="1" hangingPunct="1">
              <a:defRPr/>
            </a:pPr>
            <a:r>
              <a:rPr lang="en-CA" altLang="en-US" b="1" dirty="0">
                <a:solidFill>
                  <a:srgbClr val="31708D"/>
                </a:solidFill>
                <a:latin typeface="Century Gothic" charset="0"/>
                <a:ea typeface="Century Gothic" charset="0"/>
                <a:cs typeface="Century Gothic" charset="0"/>
              </a:rPr>
              <a:t>Satellite Accounting </a:t>
            </a:r>
            <a:r>
              <a:rPr lang="en-CA" altLang="en-US" dirty="0">
                <a:latin typeface="Century Gothic" charset="0"/>
                <a:ea typeface="Century Gothic" charset="0"/>
                <a:cs typeface="Century Gothic" charset="0"/>
              </a:rPr>
              <a:t>at Statistics Canada – Research and development satellite account</a:t>
            </a:r>
            <a:endParaRPr lang="en-CA" altLang="en-US" b="1" dirty="0">
              <a:solidFill>
                <a:srgbClr val="C00000"/>
              </a:solidFill>
              <a:latin typeface="Century Gothic" charset="0"/>
              <a:ea typeface="Century Gothic" charset="0"/>
              <a:cs typeface="Century Gothic" charset="0"/>
            </a:endParaRPr>
          </a:p>
        </p:txBody>
      </p:sp>
      <p:sp>
        <p:nvSpPr>
          <p:cNvPr id="4102" name="Rectangle 5"/>
          <p:cNvSpPr>
            <a:spLocks noGrp="1" noChangeArrowheads="1"/>
          </p:cNvSpPr>
          <p:nvPr>
            <p:ph idx="1"/>
          </p:nvPr>
        </p:nvSpPr>
        <p:spPr bwMode="auto">
          <a:xfrm>
            <a:off x="323850" y="1981730"/>
            <a:ext cx="8640638" cy="137776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fontScale="62500" lnSpcReduction="20000"/>
          </a:bodyPr>
          <a:lstStyle/>
          <a:p>
            <a:pPr>
              <a:buFont typeface="Wingdings" panose="05000000000000000000" pitchFamily="2" charset="2"/>
              <a:buChar char="§"/>
              <a:defRPr/>
            </a:pPr>
            <a:r>
              <a:rPr lang="en-GB" dirty="0"/>
              <a:t>First published in 2005</a:t>
            </a:r>
          </a:p>
          <a:p>
            <a:pPr>
              <a:buFont typeface="Wingdings" panose="05000000000000000000" pitchFamily="2" charset="2"/>
              <a:buChar char="§"/>
              <a:defRPr/>
            </a:pPr>
            <a:r>
              <a:rPr lang="en-GB" dirty="0"/>
              <a:t>Provided users with a ‘heads-up’ on growth and level changes to GDP in advance of 2008 SNA.</a:t>
            </a:r>
          </a:p>
          <a:p>
            <a:pPr>
              <a:buFont typeface="Wingdings" panose="05000000000000000000" pitchFamily="2" charset="2"/>
              <a:buChar char="§"/>
              <a:defRPr/>
            </a:pPr>
            <a:r>
              <a:rPr lang="en-GB" dirty="0"/>
              <a:t>Allowed Statistics Canada to identify the data sources and methods required to capitalize research and development.</a:t>
            </a:r>
          </a:p>
          <a:p>
            <a:pPr>
              <a:buFont typeface="Wingdings" panose="05000000000000000000" pitchFamily="2" charset="2"/>
              <a:buChar char="§"/>
              <a:defRPr/>
            </a:pPr>
            <a:endParaRPr lang="en-GB" dirty="0"/>
          </a:p>
        </p:txBody>
      </p:sp>
      <p:sp>
        <p:nvSpPr>
          <p:cNvPr id="4098" name="Date Placeholder 3"/>
          <p:cNvSpPr>
            <a:spLocks noGrp="1"/>
          </p:cNvSpPr>
          <p:nvPr>
            <p:ph type="dt" sz="half"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DACBB64E-E9CD-C24C-907F-601F05A765D8}" type="datetime1">
              <a:rPr lang="en-CA" altLang="en-US">
                <a:solidFill>
                  <a:srgbClr val="414140"/>
                </a:solidFill>
              </a:rPr>
              <a:pPr>
                <a:defRPr/>
              </a:pPr>
              <a:t>04/12/2017</a:t>
            </a:fld>
            <a:endParaRPr lang="en-CA" altLang="en-US" dirty="0">
              <a:solidFill>
                <a:srgbClr val="414140"/>
              </a:solidFill>
            </a:endParaRPr>
          </a:p>
        </p:txBody>
      </p:sp>
      <p:sp>
        <p:nvSpPr>
          <p:cNvPr id="4100" name="Slide Number Placeholder 5"/>
          <p:cNvSpPr>
            <a:spLocks noGrp="1"/>
          </p:cNvSpPr>
          <p:nvPr>
            <p:ph type="sldNum" sz="quarter" idx="12"/>
          </p:nvPr>
        </p:nvSpPr>
        <p:spPr>
          <a:xfrm>
            <a:off x="334963" y="6417378"/>
            <a:ext cx="1522412" cy="4762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099A49E-346F-4C4F-ACBF-34AB2539C4A9}" type="slidenum">
              <a:rPr lang="en-CA" altLang="en-US">
                <a:solidFill>
                  <a:srgbClr val="414140"/>
                </a:solidFill>
              </a:rPr>
              <a:pPr>
                <a:defRPr/>
              </a:pPr>
              <a:t>8</a:t>
            </a:fld>
            <a:endParaRPr lang="en-CA" altLang="en-US" dirty="0">
              <a:solidFill>
                <a:srgbClr val="414140"/>
              </a:solidFill>
            </a:endParaRPr>
          </a:p>
        </p:txBody>
      </p:sp>
      <p:sp>
        <p:nvSpPr>
          <p:cNvPr id="4099" name="Footer Placeholder 4"/>
          <p:cNvSpPr>
            <a:spLocks noGrp="1"/>
          </p:cNvSpPr>
          <p:nvPr>
            <p:ph type="ftr" sz="quarter" idx="4294967295"/>
          </p:nvPr>
        </p:nvSpPr>
        <p:spPr>
          <a:xfrm>
            <a:off x="1691681" y="6388100"/>
            <a:ext cx="5760044" cy="47625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CA" sz="1200" dirty="0">
                <a:solidFill>
                  <a:srgbClr val="414140"/>
                </a:solidFill>
                <a:latin typeface="Arial" panose="020B0604020202020204" pitchFamily="34" charset="0"/>
                <a:ea typeface="Century Gothic" charset="0"/>
                <a:cs typeface="Arial" panose="020B0604020202020204" pitchFamily="34" charset="0"/>
              </a:rPr>
              <a:t>STATISTICS CANADA • STATISTIQUE CANADA</a:t>
            </a:r>
          </a:p>
        </p:txBody>
      </p:sp>
      <p:pic>
        <p:nvPicPr>
          <p:cNvPr id="2" name="Picture 1"/>
          <p:cNvPicPr>
            <a:picLocks noChangeAspect="1"/>
          </p:cNvPicPr>
          <p:nvPr/>
        </p:nvPicPr>
        <p:blipFill>
          <a:blip r:embed="rId2"/>
          <a:stretch>
            <a:fillRect/>
          </a:stretch>
        </p:blipFill>
        <p:spPr>
          <a:xfrm>
            <a:off x="17301" y="3367431"/>
            <a:ext cx="9144000" cy="2697018"/>
          </a:xfrm>
          <a:prstGeom prst="rect">
            <a:avLst/>
          </a:prstGeom>
        </p:spPr>
      </p:pic>
      <p:sp>
        <p:nvSpPr>
          <p:cNvPr id="3" name="Rectangle 2"/>
          <p:cNvSpPr/>
          <p:nvPr/>
        </p:nvSpPr>
        <p:spPr>
          <a:xfrm>
            <a:off x="2700041" y="6072386"/>
            <a:ext cx="6480124" cy="307777"/>
          </a:xfrm>
          <a:prstGeom prst="rect">
            <a:avLst/>
          </a:prstGeom>
        </p:spPr>
        <p:txBody>
          <a:bodyPr wrap="square">
            <a:spAutoFit/>
          </a:bodyPr>
          <a:lstStyle/>
          <a:p>
            <a:r>
              <a:rPr lang="en-CA" sz="1400" b="1" i="1" dirty="0"/>
              <a:t>The Canadian Research and Development Satellite Account, 1997 to 2004</a:t>
            </a:r>
            <a:endParaRPr lang="en-CA" sz="1400" i="1" dirty="0"/>
          </a:p>
        </p:txBody>
      </p:sp>
    </p:spTree>
    <p:extLst>
      <p:ext uri="{BB962C8B-B14F-4D97-AF65-F5344CB8AC3E}">
        <p14:creationId xmlns:p14="http://schemas.microsoft.com/office/powerpoint/2010/main" val="96998241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4"/>
          <p:cNvSpPr>
            <a:spLocks noGrp="1" noChangeArrowheads="1"/>
          </p:cNvSpPr>
          <p:nvPr>
            <p:ph type="title"/>
          </p:nvPr>
        </p:nvSpPr>
        <p:spPr bwMode="auto">
          <a:xfrm>
            <a:off x="323850" y="831499"/>
            <a:ext cx="8568630" cy="7973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fontScale="90000"/>
          </a:bodyPr>
          <a:lstStyle/>
          <a:p>
            <a:pPr eaLnBrk="1" hangingPunct="1">
              <a:defRPr/>
            </a:pPr>
            <a:r>
              <a:rPr lang="en-CA" altLang="en-US" b="1" dirty="0">
                <a:solidFill>
                  <a:srgbClr val="31708D"/>
                </a:solidFill>
                <a:latin typeface="Century Gothic" charset="0"/>
                <a:ea typeface="Century Gothic" charset="0"/>
                <a:cs typeface="Century Gothic" charset="0"/>
              </a:rPr>
              <a:t>Satellite Accounting </a:t>
            </a:r>
            <a:r>
              <a:rPr lang="en-CA" altLang="en-US" dirty="0">
                <a:latin typeface="Century Gothic" charset="0"/>
                <a:ea typeface="Century Gothic" charset="0"/>
                <a:cs typeface="Century Gothic" charset="0"/>
              </a:rPr>
              <a:t>at Statistics Canada – </a:t>
            </a:r>
            <a:r>
              <a:rPr lang="en-CA" altLang="en-US" dirty="0" err="1">
                <a:latin typeface="Century Gothic" charset="0"/>
                <a:ea typeface="Century Gothic" charset="0"/>
                <a:cs typeface="Century Gothic" charset="0"/>
              </a:rPr>
              <a:t>Nonprofit</a:t>
            </a:r>
            <a:r>
              <a:rPr lang="en-CA" altLang="en-US" dirty="0">
                <a:latin typeface="Century Gothic" charset="0"/>
                <a:ea typeface="Century Gothic" charset="0"/>
                <a:cs typeface="Century Gothic" charset="0"/>
              </a:rPr>
              <a:t> sector and volunteering satellite account</a:t>
            </a:r>
            <a:endParaRPr lang="en-CA" altLang="en-US" b="1" dirty="0">
              <a:solidFill>
                <a:srgbClr val="C00000"/>
              </a:solidFill>
              <a:latin typeface="Century Gothic" charset="0"/>
              <a:ea typeface="Century Gothic" charset="0"/>
              <a:cs typeface="Century Gothic" charset="0"/>
            </a:endParaRPr>
          </a:p>
        </p:txBody>
      </p:sp>
      <p:sp>
        <p:nvSpPr>
          <p:cNvPr id="4102" name="Rectangle 5"/>
          <p:cNvSpPr>
            <a:spLocks noGrp="1" noChangeArrowheads="1"/>
          </p:cNvSpPr>
          <p:nvPr>
            <p:ph idx="1"/>
          </p:nvPr>
        </p:nvSpPr>
        <p:spPr bwMode="auto">
          <a:xfrm>
            <a:off x="251230" y="2397836"/>
            <a:ext cx="3744094" cy="396098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fontScale="70000" lnSpcReduction="20000"/>
          </a:bodyPr>
          <a:lstStyle/>
          <a:p>
            <a:pPr>
              <a:buFont typeface="Wingdings" panose="05000000000000000000" pitchFamily="2" charset="2"/>
              <a:buChar char="§"/>
              <a:defRPr/>
            </a:pPr>
            <a:r>
              <a:rPr lang="en-GB" dirty="0"/>
              <a:t>Key client was the non-profit sector: Imagine Canada / John Hopkins University.</a:t>
            </a:r>
          </a:p>
          <a:p>
            <a:pPr>
              <a:buFont typeface="Wingdings" panose="05000000000000000000" pitchFamily="2" charset="2"/>
              <a:buChar char="§"/>
              <a:defRPr/>
            </a:pPr>
            <a:r>
              <a:rPr lang="en-GB" dirty="0"/>
              <a:t>Main goal was to quantify the importance of the non-profit and volunteering sector in Canada.  </a:t>
            </a:r>
          </a:p>
          <a:p>
            <a:pPr>
              <a:buFont typeface="Wingdings" panose="05000000000000000000" pitchFamily="2" charset="2"/>
              <a:buChar char="§"/>
              <a:defRPr/>
            </a:pPr>
            <a:r>
              <a:rPr lang="en-GB" dirty="0"/>
              <a:t>Some ‘national accounting’ compromises with respect to the inclusion of government sector entities in the non-profit boundary for international comparisons.  </a:t>
            </a:r>
          </a:p>
        </p:txBody>
      </p:sp>
      <p:sp>
        <p:nvSpPr>
          <p:cNvPr id="4098" name="Date Placeholder 3"/>
          <p:cNvSpPr>
            <a:spLocks noGrp="1"/>
          </p:cNvSpPr>
          <p:nvPr>
            <p:ph type="dt" sz="half"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DACBB64E-E9CD-C24C-907F-601F05A765D8}" type="datetime1">
              <a:rPr lang="en-CA" altLang="en-US">
                <a:solidFill>
                  <a:srgbClr val="414140"/>
                </a:solidFill>
              </a:rPr>
              <a:pPr>
                <a:defRPr/>
              </a:pPr>
              <a:t>04/12/2017</a:t>
            </a:fld>
            <a:endParaRPr lang="en-CA" altLang="en-US" dirty="0">
              <a:solidFill>
                <a:srgbClr val="414140"/>
              </a:solidFill>
            </a:endParaRPr>
          </a:p>
        </p:txBody>
      </p:sp>
      <p:sp>
        <p:nvSpPr>
          <p:cNvPr id="4100" name="Slide Number Placeholder 5"/>
          <p:cNvSpPr>
            <a:spLocks noGrp="1"/>
          </p:cNvSpPr>
          <p:nvPr>
            <p:ph type="sldNum" sz="quarter" idx="12"/>
          </p:nvPr>
        </p:nvSpPr>
        <p:spPr>
          <a:xfrm>
            <a:off x="334963" y="6417378"/>
            <a:ext cx="1522412" cy="4762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099A49E-346F-4C4F-ACBF-34AB2539C4A9}" type="slidenum">
              <a:rPr lang="en-CA" altLang="en-US">
                <a:solidFill>
                  <a:srgbClr val="414140"/>
                </a:solidFill>
              </a:rPr>
              <a:pPr>
                <a:defRPr/>
              </a:pPr>
              <a:t>9</a:t>
            </a:fld>
            <a:endParaRPr lang="en-CA" altLang="en-US" dirty="0">
              <a:solidFill>
                <a:srgbClr val="414140"/>
              </a:solidFill>
            </a:endParaRPr>
          </a:p>
        </p:txBody>
      </p:sp>
      <p:sp>
        <p:nvSpPr>
          <p:cNvPr id="4099" name="Footer Placeholder 4"/>
          <p:cNvSpPr>
            <a:spLocks noGrp="1"/>
          </p:cNvSpPr>
          <p:nvPr>
            <p:ph type="ftr" sz="quarter" idx="4294967295"/>
          </p:nvPr>
        </p:nvSpPr>
        <p:spPr>
          <a:xfrm>
            <a:off x="1691681" y="6388100"/>
            <a:ext cx="5760044" cy="47625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CA" sz="1200" dirty="0">
                <a:solidFill>
                  <a:srgbClr val="414140"/>
                </a:solidFill>
                <a:latin typeface="Arial" panose="020B0604020202020204" pitchFamily="34" charset="0"/>
                <a:ea typeface="Century Gothic" charset="0"/>
                <a:cs typeface="Arial" panose="020B0604020202020204" pitchFamily="34" charset="0"/>
              </a:rPr>
              <a:t>STATISTICS CANADA • STATISTIQUE CANADA</a:t>
            </a:r>
          </a:p>
        </p:txBody>
      </p:sp>
      <p:pic>
        <p:nvPicPr>
          <p:cNvPr id="2" name="Picture 1"/>
          <p:cNvPicPr>
            <a:picLocks noChangeAspect="1"/>
          </p:cNvPicPr>
          <p:nvPr/>
        </p:nvPicPr>
        <p:blipFill>
          <a:blip r:embed="rId2"/>
          <a:stretch>
            <a:fillRect/>
          </a:stretch>
        </p:blipFill>
        <p:spPr>
          <a:xfrm>
            <a:off x="4211960" y="1843671"/>
            <a:ext cx="4654761" cy="4163835"/>
          </a:xfrm>
          <a:prstGeom prst="rect">
            <a:avLst/>
          </a:prstGeom>
        </p:spPr>
      </p:pic>
    </p:spTree>
    <p:extLst>
      <p:ext uri="{BB962C8B-B14F-4D97-AF65-F5344CB8AC3E}">
        <p14:creationId xmlns:p14="http://schemas.microsoft.com/office/powerpoint/2010/main" val="781870279"/>
      </p:ext>
    </p:extLst>
  </p:cSld>
  <p:clrMapOvr>
    <a:masterClrMapping/>
  </p:clrMapOvr>
  <p:transition>
    <p:fade/>
  </p:transition>
</p:sld>
</file>

<file path=ppt/theme/theme1.xml><?xml version="1.0" encoding="utf-8"?>
<a:theme xmlns:a="http://schemas.openxmlformats.org/drawingml/2006/main" name="31d-20_029-eng">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st.potx" id="{E48C9D4E-3D10-4820-9BEF-2DA4ADF5C8AA}" vid="{F026A17B-B83D-495F-897E-9A5650561D6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31d-20_029-eng</Template>
  <TotalTime>46371</TotalTime>
  <Words>1551</Words>
  <Application>Microsoft Office PowerPoint</Application>
  <PresentationFormat>On-screen Show (4:3)</PresentationFormat>
  <Paragraphs>166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Black</vt:lpstr>
      <vt:lpstr>Century Gothic</vt:lpstr>
      <vt:lpstr>Wingdings</vt:lpstr>
      <vt:lpstr>31d-20_029-eng</vt:lpstr>
      <vt:lpstr>PowerPoint Presentation</vt:lpstr>
      <vt:lpstr>Motivation – Satellite Accounting and the National Accounts</vt:lpstr>
      <vt:lpstr>Outline – Satellite Accounting at Statistics Canada</vt:lpstr>
      <vt:lpstr>Satellite Accounting at Statistics Canada (and according to 2008 SNA) – Three types of satellite accounts</vt:lpstr>
      <vt:lpstr>Satellite Accounting at Statistics Canada – Users and Uses</vt:lpstr>
      <vt:lpstr>Satellite Accounting at Statistics Canada – Users and Uses</vt:lpstr>
      <vt:lpstr>Satellite Accounting at Statistics Canada – Value of unpaid work</vt:lpstr>
      <vt:lpstr>Satellite Accounting at Statistics Canada – Research and development satellite account</vt:lpstr>
      <vt:lpstr>Satellite Accounting at Statistics Canada – Nonprofit sector and volunteering satellite account</vt:lpstr>
      <vt:lpstr>Satellite Accounting at Statistics Canada – Tourism satellite account</vt:lpstr>
      <vt:lpstr>Satellite Accounting at Statistics Canada – Culture Satellite Account</vt:lpstr>
      <vt:lpstr>Satellite Accounting at Statistics Canada – Natural Resources Satellite Account</vt:lpstr>
      <vt:lpstr>Satellite Accounting at Statistics Canada – Pension Satellite Account</vt:lpstr>
      <vt:lpstr>Satellite Accounting at Statistics Canada – Cannabis Economic Account</vt:lpstr>
      <vt:lpstr>Satellite Accounting at Statistics Canada – Cannabis Satellite Account</vt:lpstr>
      <vt:lpstr>Satellite Accounting at Statistics Canada – Cannabis Economic Accounts</vt:lpstr>
      <vt:lpstr>Satellite Accounting at Statistics Canada – Cannabis Economic Accounts</vt:lpstr>
      <vt:lpstr>On the horizon….</vt:lpstr>
      <vt:lpstr>Why the proliferation – from the perspective of Statistics Canada</vt:lpstr>
      <vt:lpstr>Questions for the AEG</vt:lpstr>
    </vt:vector>
  </TitlesOfParts>
  <Company>STC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Pedro Farinas</cp:lastModifiedBy>
  <cp:revision>260</cp:revision>
  <cp:lastPrinted>2017-08-30T14:47:19Z</cp:lastPrinted>
  <dcterms:created xsi:type="dcterms:W3CDTF">2008-07-17T14:58:13Z</dcterms:created>
  <dcterms:modified xsi:type="dcterms:W3CDTF">2017-12-04T21:54:34Z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-422681148</vt:i4>
  </property>
  <property fmtid="{D5CDD505-2E9C-101B-9397-08002B2CF9AE}" pid="3" name="_NewReviewCycle">
    <vt:lpwstr/>
  </property>
  <property fmtid="{D5CDD505-2E9C-101B-9397-08002B2CF9AE}" pid="4" name="_EmailSubject">
    <vt:lpwstr>IMF Statistical Forum Presentation</vt:lpwstr>
  </property>
  <property fmtid="{D5CDD505-2E9C-101B-9397-08002B2CF9AE}" pid="5" name="_AuthorEmail">
    <vt:lpwstr>james.tebrake@canada.ca</vt:lpwstr>
  </property>
  <property fmtid="{D5CDD505-2E9C-101B-9397-08002B2CF9AE}" pid="6" name="_AuthorEmailDisplayName">
    <vt:lpwstr>Tebrake, James (STATCAN)</vt:lpwstr>
  </property>
  <property fmtid="{D5CDD505-2E9C-101B-9397-08002B2CF9AE}" pid="7" name="_PreviousAdHocReviewCycleID">
    <vt:i4>-422681148</vt:i4>
  </property>
</Properties>
</file>