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7" r:id="rId9"/>
    <p:sldId id="267" r:id="rId10"/>
    <p:sldId id="275" r:id="rId11"/>
    <p:sldId id="269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E3210"/>
    <a:srgbClr val="0099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9" autoAdjust="0"/>
    <p:restoredTop sz="94660" autoAdjust="0"/>
  </p:normalViewPr>
  <p:slideViewPr>
    <p:cSldViewPr>
      <p:cViewPr varScale="1">
        <p:scale>
          <a:sx n="69" d="100"/>
          <a:sy n="69" d="100"/>
        </p:scale>
        <p:origin x="10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4284AB-1958-4F21-BF9B-6F147EDA7E19}" type="doc">
      <dgm:prSet loTypeId="urn:microsoft.com/office/officeart/2005/8/layout/chevron2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35E5E2F1-786B-4AAE-8DD6-F8FCDD472E8D}">
      <dgm:prSet phldrT="[Text]"/>
      <dgm:spPr/>
      <dgm:t>
        <a:bodyPr/>
        <a:lstStyle/>
        <a:p>
          <a:r>
            <a:rPr lang="en-US" dirty="0"/>
            <a:t>Proposal</a:t>
          </a:r>
          <a:endParaRPr lang="en-GB" dirty="0"/>
        </a:p>
      </dgm:t>
    </dgm:pt>
    <dgm:pt modelId="{4C955614-BABD-4839-BC51-8F04148A2088}" type="parTrans" cxnId="{13E898CD-7C49-47DD-88FA-A1E593933050}">
      <dgm:prSet/>
      <dgm:spPr/>
      <dgm:t>
        <a:bodyPr/>
        <a:lstStyle/>
        <a:p>
          <a:endParaRPr lang="en-GB"/>
        </a:p>
      </dgm:t>
    </dgm:pt>
    <dgm:pt modelId="{86D83E6F-6EF6-4FB8-A2E2-F2FCAFA0DF89}" type="sibTrans" cxnId="{13E898CD-7C49-47DD-88FA-A1E593933050}">
      <dgm:prSet/>
      <dgm:spPr/>
      <dgm:t>
        <a:bodyPr/>
        <a:lstStyle/>
        <a:p>
          <a:endParaRPr lang="en-GB"/>
        </a:p>
      </dgm:t>
    </dgm:pt>
    <dgm:pt modelId="{5ADCB373-2363-4964-A46B-8FF5CC19B788}">
      <dgm:prSet phldrT="[Text]"/>
      <dgm:spPr/>
      <dgm:t>
        <a:bodyPr/>
        <a:lstStyle/>
        <a:p>
          <a:r>
            <a:rPr lang="en-US" altLang="en-US" dirty="0"/>
            <a:t>Issues paper on a suggested topic to be submitted by the lead organization to the ISWGNA</a:t>
          </a:r>
          <a:endParaRPr lang="en-GB" dirty="0"/>
        </a:p>
      </dgm:t>
    </dgm:pt>
    <dgm:pt modelId="{3578A576-E7F8-434C-900D-424B7108FE46}" type="parTrans" cxnId="{D4CC13CB-1E5F-4812-AFB7-375526156CD9}">
      <dgm:prSet/>
      <dgm:spPr/>
      <dgm:t>
        <a:bodyPr/>
        <a:lstStyle/>
        <a:p>
          <a:endParaRPr lang="en-GB"/>
        </a:p>
      </dgm:t>
    </dgm:pt>
    <dgm:pt modelId="{0B1558C9-382A-4A42-908A-4A33EB59D695}" type="sibTrans" cxnId="{D4CC13CB-1E5F-4812-AFB7-375526156CD9}">
      <dgm:prSet/>
      <dgm:spPr/>
      <dgm:t>
        <a:bodyPr/>
        <a:lstStyle/>
        <a:p>
          <a:endParaRPr lang="en-GB"/>
        </a:p>
      </dgm:t>
    </dgm:pt>
    <dgm:pt modelId="{59E6E5AE-7446-4931-BE8F-0A854EADA9C6}">
      <dgm:prSet phldrT="[Text]"/>
      <dgm:spPr/>
      <dgm:t>
        <a:bodyPr/>
        <a:lstStyle/>
        <a:p>
          <a:r>
            <a:rPr lang="en-US" dirty="0"/>
            <a:t>Drafting</a:t>
          </a:r>
          <a:endParaRPr lang="en-GB" dirty="0"/>
        </a:p>
      </dgm:t>
    </dgm:pt>
    <dgm:pt modelId="{2D0036BB-5245-4EAA-B968-807214483993}" type="parTrans" cxnId="{6C979C48-ED78-4026-9B98-E35D96E6C752}">
      <dgm:prSet/>
      <dgm:spPr/>
      <dgm:t>
        <a:bodyPr/>
        <a:lstStyle/>
        <a:p>
          <a:endParaRPr lang="en-GB"/>
        </a:p>
      </dgm:t>
    </dgm:pt>
    <dgm:pt modelId="{2ABF9E8C-244F-46CB-B7C5-882EA0A7373E}" type="sibTrans" cxnId="{6C979C48-ED78-4026-9B98-E35D96E6C752}">
      <dgm:prSet/>
      <dgm:spPr/>
      <dgm:t>
        <a:bodyPr/>
        <a:lstStyle/>
        <a:p>
          <a:endParaRPr lang="en-GB"/>
        </a:p>
      </dgm:t>
    </dgm:pt>
    <dgm:pt modelId="{1338126D-CCEE-457F-BB90-BA28F83A05C1}">
      <dgm:prSet phldrT="[Text]"/>
      <dgm:spPr/>
      <dgm:t>
        <a:bodyPr/>
        <a:lstStyle/>
        <a:p>
          <a:r>
            <a:rPr lang="en-US" altLang="en-US" dirty="0"/>
            <a:t>Creation of a review or expert group for the development of the material is required</a:t>
          </a:r>
          <a:endParaRPr lang="en-GB" dirty="0"/>
        </a:p>
      </dgm:t>
    </dgm:pt>
    <dgm:pt modelId="{11C7ED88-A112-4E73-AC8A-F581B345C4C4}" type="parTrans" cxnId="{70C65C7A-9096-4492-94C5-D27280629AF1}">
      <dgm:prSet/>
      <dgm:spPr/>
      <dgm:t>
        <a:bodyPr/>
        <a:lstStyle/>
        <a:p>
          <a:endParaRPr lang="en-GB"/>
        </a:p>
      </dgm:t>
    </dgm:pt>
    <dgm:pt modelId="{CAB9B3B7-004D-42B5-9047-8299EE0DE9E2}" type="sibTrans" cxnId="{70C65C7A-9096-4492-94C5-D27280629AF1}">
      <dgm:prSet/>
      <dgm:spPr/>
      <dgm:t>
        <a:bodyPr/>
        <a:lstStyle/>
        <a:p>
          <a:endParaRPr lang="en-GB"/>
        </a:p>
      </dgm:t>
    </dgm:pt>
    <dgm:pt modelId="{47B24682-C34D-4C27-A4A7-4EB0118AD136}">
      <dgm:prSet phldrT="[Text]"/>
      <dgm:spPr/>
      <dgm:t>
        <a:bodyPr/>
        <a:lstStyle/>
        <a:p>
          <a:r>
            <a:rPr lang="en-US" altLang="en-US" dirty="0"/>
            <a:t>Interpretations and clarifications need to be resolved according to the update procedures of the SNA before it can be used in the publication</a:t>
          </a:r>
          <a:endParaRPr lang="en-GB" dirty="0"/>
        </a:p>
      </dgm:t>
    </dgm:pt>
    <dgm:pt modelId="{33A4896D-2CD4-4962-AAFE-D551B32124DB}" type="parTrans" cxnId="{C6C51BDE-6675-42AC-977A-31C9D0E3ECA3}">
      <dgm:prSet/>
      <dgm:spPr/>
      <dgm:t>
        <a:bodyPr/>
        <a:lstStyle/>
        <a:p>
          <a:endParaRPr lang="en-GB"/>
        </a:p>
      </dgm:t>
    </dgm:pt>
    <dgm:pt modelId="{5B932FA1-10D8-4AD3-ADE7-68F327E966A5}" type="sibTrans" cxnId="{C6C51BDE-6675-42AC-977A-31C9D0E3ECA3}">
      <dgm:prSet/>
      <dgm:spPr/>
      <dgm:t>
        <a:bodyPr/>
        <a:lstStyle/>
        <a:p>
          <a:endParaRPr lang="en-GB"/>
        </a:p>
      </dgm:t>
    </dgm:pt>
    <dgm:pt modelId="{514FB1E9-5FAE-443E-BED9-6F91F20E7CF5}">
      <dgm:prSet phldrT="[Text]"/>
      <dgm:spPr/>
      <dgm:t>
        <a:bodyPr/>
        <a:lstStyle/>
        <a:p>
          <a:r>
            <a:rPr lang="en-US" dirty="0"/>
            <a:t>Global</a:t>
          </a:r>
        </a:p>
        <a:p>
          <a:r>
            <a:rPr lang="en-US" dirty="0"/>
            <a:t>consultation</a:t>
          </a:r>
          <a:endParaRPr lang="en-GB" dirty="0"/>
        </a:p>
      </dgm:t>
    </dgm:pt>
    <dgm:pt modelId="{B254DF4D-8E5B-43B4-A106-784E0E2ED561}" type="parTrans" cxnId="{97AA0F1C-15DF-4642-991E-53D1EF205B85}">
      <dgm:prSet/>
      <dgm:spPr/>
      <dgm:t>
        <a:bodyPr/>
        <a:lstStyle/>
        <a:p>
          <a:endParaRPr lang="en-GB"/>
        </a:p>
      </dgm:t>
    </dgm:pt>
    <dgm:pt modelId="{1BD14AC5-4F67-4481-83F3-46580F1125D6}" type="sibTrans" cxnId="{97AA0F1C-15DF-4642-991E-53D1EF205B85}">
      <dgm:prSet/>
      <dgm:spPr/>
      <dgm:t>
        <a:bodyPr/>
        <a:lstStyle/>
        <a:p>
          <a:endParaRPr lang="en-GB"/>
        </a:p>
      </dgm:t>
    </dgm:pt>
    <dgm:pt modelId="{6006A22E-2876-4A5B-9B00-E504EE4943BE}">
      <dgm:prSet phldrT="[Text]"/>
      <dgm:spPr/>
      <dgm:t>
        <a:bodyPr/>
        <a:lstStyle/>
        <a:p>
          <a:r>
            <a:rPr lang="en-US" altLang="en-US" dirty="0"/>
            <a:t>Final draft to be circulated for global review for a period of 60 days</a:t>
          </a:r>
          <a:endParaRPr lang="en-GB" dirty="0"/>
        </a:p>
      </dgm:t>
    </dgm:pt>
    <dgm:pt modelId="{1958BA48-51EE-41B4-9D36-C60A7CAC74C0}" type="parTrans" cxnId="{3CD94D6D-5854-45AB-A135-784BC3CCE52E}">
      <dgm:prSet/>
      <dgm:spPr/>
      <dgm:t>
        <a:bodyPr/>
        <a:lstStyle/>
        <a:p>
          <a:endParaRPr lang="en-GB"/>
        </a:p>
      </dgm:t>
    </dgm:pt>
    <dgm:pt modelId="{C5B99B0A-B51A-4BAA-8922-D69DFB0697F6}" type="sibTrans" cxnId="{3CD94D6D-5854-45AB-A135-784BC3CCE52E}">
      <dgm:prSet/>
      <dgm:spPr/>
      <dgm:t>
        <a:bodyPr/>
        <a:lstStyle/>
        <a:p>
          <a:endParaRPr lang="en-GB"/>
        </a:p>
      </dgm:t>
    </dgm:pt>
    <dgm:pt modelId="{95F4051F-23C5-4A2E-8183-C37794F58A24}">
      <dgm:prSet phldrT="[Text]"/>
      <dgm:spPr/>
      <dgm:t>
        <a:bodyPr/>
        <a:lstStyle/>
        <a:p>
          <a:r>
            <a:rPr lang="en-US" altLang="en-US" dirty="0"/>
            <a:t>ISWGNA review the needs for developing manuals, handbooks and guidance notes in consultation with the AEG</a:t>
          </a:r>
          <a:endParaRPr lang="en-GB" dirty="0"/>
        </a:p>
      </dgm:t>
    </dgm:pt>
    <dgm:pt modelId="{5F03449D-DF8A-4A40-86EA-A9B1A1E15D99}" type="parTrans" cxnId="{8F048AFE-DC41-4E89-AFEA-175592785991}">
      <dgm:prSet/>
      <dgm:spPr/>
      <dgm:t>
        <a:bodyPr/>
        <a:lstStyle/>
        <a:p>
          <a:endParaRPr lang="en-GB"/>
        </a:p>
      </dgm:t>
    </dgm:pt>
    <dgm:pt modelId="{3485969A-C1C8-45EA-915B-A4F4543F8A7C}" type="sibTrans" cxnId="{8F048AFE-DC41-4E89-AFEA-175592785991}">
      <dgm:prSet/>
      <dgm:spPr/>
      <dgm:t>
        <a:bodyPr/>
        <a:lstStyle/>
        <a:p>
          <a:endParaRPr lang="en-GB"/>
        </a:p>
      </dgm:t>
    </dgm:pt>
    <dgm:pt modelId="{D370F39C-DFEA-4BC3-B885-4EB258EFDD54}">
      <dgm:prSet phldrT="[Text]"/>
      <dgm:spPr/>
      <dgm:t>
        <a:bodyPr/>
        <a:lstStyle/>
        <a:p>
          <a:r>
            <a:rPr lang="en-US" dirty="0"/>
            <a:t>Revision of the text in light of the results of the global consultation</a:t>
          </a:r>
          <a:endParaRPr lang="en-GB" dirty="0"/>
        </a:p>
      </dgm:t>
    </dgm:pt>
    <dgm:pt modelId="{E620CEF0-B1B7-4913-B415-D9F9F5FD7D47}" type="parTrans" cxnId="{9E11C5B8-B249-4C32-BD42-772932923A36}">
      <dgm:prSet/>
      <dgm:spPr/>
      <dgm:t>
        <a:bodyPr/>
        <a:lstStyle/>
        <a:p>
          <a:endParaRPr lang="en-GB"/>
        </a:p>
      </dgm:t>
    </dgm:pt>
    <dgm:pt modelId="{FFCE46D6-2F73-4DB0-ABE3-0CC139942100}" type="sibTrans" cxnId="{9E11C5B8-B249-4C32-BD42-772932923A36}">
      <dgm:prSet/>
      <dgm:spPr/>
      <dgm:t>
        <a:bodyPr/>
        <a:lstStyle/>
        <a:p>
          <a:endParaRPr lang="en-GB"/>
        </a:p>
      </dgm:t>
    </dgm:pt>
    <dgm:pt modelId="{6FB9BA9A-27AD-4789-9D05-88A36D95BFF5}" type="pres">
      <dgm:prSet presAssocID="{264284AB-1958-4F21-BF9B-6F147EDA7E19}" presName="linearFlow" presStyleCnt="0">
        <dgm:presLayoutVars>
          <dgm:dir/>
          <dgm:animLvl val="lvl"/>
          <dgm:resizeHandles val="exact"/>
        </dgm:presLayoutVars>
      </dgm:prSet>
      <dgm:spPr/>
    </dgm:pt>
    <dgm:pt modelId="{E77026E3-716D-40F7-A2AF-095990601735}" type="pres">
      <dgm:prSet presAssocID="{35E5E2F1-786B-4AAE-8DD6-F8FCDD472E8D}" presName="composite" presStyleCnt="0"/>
      <dgm:spPr/>
    </dgm:pt>
    <dgm:pt modelId="{E14B8E95-BE44-4F68-84B3-3A67BEDE683D}" type="pres">
      <dgm:prSet presAssocID="{35E5E2F1-786B-4AAE-8DD6-F8FCDD472E8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95D00AD-549E-48AF-B598-0CC0F31815ED}" type="pres">
      <dgm:prSet presAssocID="{35E5E2F1-786B-4AAE-8DD6-F8FCDD472E8D}" presName="descendantText" presStyleLbl="alignAcc1" presStyleIdx="0" presStyleCnt="3">
        <dgm:presLayoutVars>
          <dgm:bulletEnabled val="1"/>
        </dgm:presLayoutVars>
      </dgm:prSet>
      <dgm:spPr/>
    </dgm:pt>
    <dgm:pt modelId="{886B355F-F704-42A8-9F20-E4566D6A1E4A}" type="pres">
      <dgm:prSet presAssocID="{86D83E6F-6EF6-4FB8-A2E2-F2FCAFA0DF89}" presName="sp" presStyleCnt="0"/>
      <dgm:spPr/>
    </dgm:pt>
    <dgm:pt modelId="{19A38FD6-BB93-45F4-9F7E-8EB8F0578147}" type="pres">
      <dgm:prSet presAssocID="{59E6E5AE-7446-4931-BE8F-0A854EADA9C6}" presName="composite" presStyleCnt="0"/>
      <dgm:spPr/>
    </dgm:pt>
    <dgm:pt modelId="{1BCF61C1-939E-4006-89AA-5A7F2DF67E04}" type="pres">
      <dgm:prSet presAssocID="{59E6E5AE-7446-4931-BE8F-0A854EADA9C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B59EC1E-6071-4558-9522-6890522DC7BA}" type="pres">
      <dgm:prSet presAssocID="{59E6E5AE-7446-4931-BE8F-0A854EADA9C6}" presName="descendantText" presStyleLbl="alignAcc1" presStyleIdx="1" presStyleCnt="3">
        <dgm:presLayoutVars>
          <dgm:bulletEnabled val="1"/>
        </dgm:presLayoutVars>
      </dgm:prSet>
      <dgm:spPr/>
    </dgm:pt>
    <dgm:pt modelId="{F5361951-9155-4A47-92FE-80E1F3C48A7F}" type="pres">
      <dgm:prSet presAssocID="{2ABF9E8C-244F-46CB-B7C5-882EA0A7373E}" presName="sp" presStyleCnt="0"/>
      <dgm:spPr/>
    </dgm:pt>
    <dgm:pt modelId="{265588A1-5136-4465-8BC2-89430FCDEF38}" type="pres">
      <dgm:prSet presAssocID="{514FB1E9-5FAE-443E-BED9-6F91F20E7CF5}" presName="composite" presStyleCnt="0"/>
      <dgm:spPr/>
    </dgm:pt>
    <dgm:pt modelId="{DF59C44B-8E04-41AD-A6E6-89FFCABB48A1}" type="pres">
      <dgm:prSet presAssocID="{514FB1E9-5FAE-443E-BED9-6F91F20E7CF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654773D-8879-428D-A8DE-85423633E61E}" type="pres">
      <dgm:prSet presAssocID="{514FB1E9-5FAE-443E-BED9-6F91F20E7CF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DA20A10-40CF-495E-BF04-896A133E6FF2}" type="presOf" srcId="{6006A22E-2876-4A5B-9B00-E504EE4943BE}" destId="{9654773D-8879-428D-A8DE-85423633E61E}" srcOrd="0" destOrd="0" presId="urn:microsoft.com/office/officeart/2005/8/layout/chevron2"/>
    <dgm:cxn modelId="{4B5BFF15-74E1-4348-BF82-0BD7222EFDAC}" type="presOf" srcId="{47B24682-C34D-4C27-A4A7-4EB0118AD136}" destId="{3B59EC1E-6071-4558-9522-6890522DC7BA}" srcOrd="0" destOrd="1" presId="urn:microsoft.com/office/officeart/2005/8/layout/chevron2"/>
    <dgm:cxn modelId="{97AA0F1C-15DF-4642-991E-53D1EF205B85}" srcId="{264284AB-1958-4F21-BF9B-6F147EDA7E19}" destId="{514FB1E9-5FAE-443E-BED9-6F91F20E7CF5}" srcOrd="2" destOrd="0" parTransId="{B254DF4D-8E5B-43B4-A106-784E0E2ED561}" sibTransId="{1BD14AC5-4F67-4481-83F3-46580F1125D6}"/>
    <dgm:cxn modelId="{FCE4EA28-0E17-46E4-95BA-EED323F84D09}" type="presOf" srcId="{D370F39C-DFEA-4BC3-B885-4EB258EFDD54}" destId="{9654773D-8879-428D-A8DE-85423633E61E}" srcOrd="0" destOrd="1" presId="urn:microsoft.com/office/officeart/2005/8/layout/chevron2"/>
    <dgm:cxn modelId="{7611AB35-F527-41DC-B126-2B5AD81DA43B}" type="presOf" srcId="{1338126D-CCEE-457F-BB90-BA28F83A05C1}" destId="{3B59EC1E-6071-4558-9522-6890522DC7BA}" srcOrd="0" destOrd="0" presId="urn:microsoft.com/office/officeart/2005/8/layout/chevron2"/>
    <dgm:cxn modelId="{5A26E937-157D-4BA9-8DE9-FE1E1B882490}" type="presOf" srcId="{5ADCB373-2363-4964-A46B-8FF5CC19B788}" destId="{A95D00AD-549E-48AF-B598-0CC0F31815ED}" srcOrd="0" destOrd="0" presId="urn:microsoft.com/office/officeart/2005/8/layout/chevron2"/>
    <dgm:cxn modelId="{6C979C48-ED78-4026-9B98-E35D96E6C752}" srcId="{264284AB-1958-4F21-BF9B-6F147EDA7E19}" destId="{59E6E5AE-7446-4931-BE8F-0A854EADA9C6}" srcOrd="1" destOrd="0" parTransId="{2D0036BB-5245-4EAA-B968-807214483993}" sibTransId="{2ABF9E8C-244F-46CB-B7C5-882EA0A7373E}"/>
    <dgm:cxn modelId="{486D8B6B-8E84-4EDB-A17B-98A597F166F4}" type="presOf" srcId="{35E5E2F1-786B-4AAE-8DD6-F8FCDD472E8D}" destId="{E14B8E95-BE44-4F68-84B3-3A67BEDE683D}" srcOrd="0" destOrd="0" presId="urn:microsoft.com/office/officeart/2005/8/layout/chevron2"/>
    <dgm:cxn modelId="{3CD94D6D-5854-45AB-A135-784BC3CCE52E}" srcId="{514FB1E9-5FAE-443E-BED9-6F91F20E7CF5}" destId="{6006A22E-2876-4A5B-9B00-E504EE4943BE}" srcOrd="0" destOrd="0" parTransId="{1958BA48-51EE-41B4-9D36-C60A7CAC74C0}" sibTransId="{C5B99B0A-B51A-4BAA-8922-D69DFB0697F6}"/>
    <dgm:cxn modelId="{34706D74-004A-4D8B-9527-FC054CFD34DE}" type="presOf" srcId="{59E6E5AE-7446-4931-BE8F-0A854EADA9C6}" destId="{1BCF61C1-939E-4006-89AA-5A7F2DF67E04}" srcOrd="0" destOrd="0" presId="urn:microsoft.com/office/officeart/2005/8/layout/chevron2"/>
    <dgm:cxn modelId="{82E05C79-B39F-4302-AE69-4CF4226BC034}" type="presOf" srcId="{95F4051F-23C5-4A2E-8183-C37794F58A24}" destId="{A95D00AD-549E-48AF-B598-0CC0F31815ED}" srcOrd="0" destOrd="1" presId="urn:microsoft.com/office/officeart/2005/8/layout/chevron2"/>
    <dgm:cxn modelId="{70C65C7A-9096-4492-94C5-D27280629AF1}" srcId="{59E6E5AE-7446-4931-BE8F-0A854EADA9C6}" destId="{1338126D-CCEE-457F-BB90-BA28F83A05C1}" srcOrd="0" destOrd="0" parTransId="{11C7ED88-A112-4E73-AC8A-F581B345C4C4}" sibTransId="{CAB9B3B7-004D-42B5-9047-8299EE0DE9E2}"/>
    <dgm:cxn modelId="{AFE2408E-B3F3-43DD-B4BE-EF046E26F8B1}" type="presOf" srcId="{264284AB-1958-4F21-BF9B-6F147EDA7E19}" destId="{6FB9BA9A-27AD-4789-9D05-88A36D95BFF5}" srcOrd="0" destOrd="0" presId="urn:microsoft.com/office/officeart/2005/8/layout/chevron2"/>
    <dgm:cxn modelId="{9E11C5B8-B249-4C32-BD42-772932923A36}" srcId="{514FB1E9-5FAE-443E-BED9-6F91F20E7CF5}" destId="{D370F39C-DFEA-4BC3-B885-4EB258EFDD54}" srcOrd="1" destOrd="0" parTransId="{E620CEF0-B1B7-4913-B415-D9F9F5FD7D47}" sibTransId="{FFCE46D6-2F73-4DB0-ABE3-0CC139942100}"/>
    <dgm:cxn modelId="{D4CC13CB-1E5F-4812-AFB7-375526156CD9}" srcId="{35E5E2F1-786B-4AAE-8DD6-F8FCDD472E8D}" destId="{5ADCB373-2363-4964-A46B-8FF5CC19B788}" srcOrd="0" destOrd="0" parTransId="{3578A576-E7F8-434C-900D-424B7108FE46}" sibTransId="{0B1558C9-382A-4A42-908A-4A33EB59D695}"/>
    <dgm:cxn modelId="{13E898CD-7C49-47DD-88FA-A1E593933050}" srcId="{264284AB-1958-4F21-BF9B-6F147EDA7E19}" destId="{35E5E2F1-786B-4AAE-8DD6-F8FCDD472E8D}" srcOrd="0" destOrd="0" parTransId="{4C955614-BABD-4839-BC51-8F04148A2088}" sibTransId="{86D83E6F-6EF6-4FB8-A2E2-F2FCAFA0DF89}"/>
    <dgm:cxn modelId="{C6C51BDE-6675-42AC-977A-31C9D0E3ECA3}" srcId="{59E6E5AE-7446-4931-BE8F-0A854EADA9C6}" destId="{47B24682-C34D-4C27-A4A7-4EB0118AD136}" srcOrd="1" destOrd="0" parTransId="{33A4896D-2CD4-4962-AAFE-D551B32124DB}" sibTransId="{5B932FA1-10D8-4AD3-ADE7-68F327E966A5}"/>
    <dgm:cxn modelId="{86D2A8F1-23B9-44BE-847E-CB955DD79744}" type="presOf" srcId="{514FB1E9-5FAE-443E-BED9-6F91F20E7CF5}" destId="{DF59C44B-8E04-41AD-A6E6-89FFCABB48A1}" srcOrd="0" destOrd="0" presId="urn:microsoft.com/office/officeart/2005/8/layout/chevron2"/>
    <dgm:cxn modelId="{8F048AFE-DC41-4E89-AFEA-175592785991}" srcId="{35E5E2F1-786B-4AAE-8DD6-F8FCDD472E8D}" destId="{95F4051F-23C5-4A2E-8183-C37794F58A24}" srcOrd="1" destOrd="0" parTransId="{5F03449D-DF8A-4A40-86EA-A9B1A1E15D99}" sibTransId="{3485969A-C1C8-45EA-915B-A4F4543F8A7C}"/>
    <dgm:cxn modelId="{A4DD034E-3ED8-483A-AFEF-69359F6FE0F0}" type="presParOf" srcId="{6FB9BA9A-27AD-4789-9D05-88A36D95BFF5}" destId="{E77026E3-716D-40F7-A2AF-095990601735}" srcOrd="0" destOrd="0" presId="urn:microsoft.com/office/officeart/2005/8/layout/chevron2"/>
    <dgm:cxn modelId="{FF9EB725-10B7-4E4F-B0E3-21A6F266B40F}" type="presParOf" srcId="{E77026E3-716D-40F7-A2AF-095990601735}" destId="{E14B8E95-BE44-4F68-84B3-3A67BEDE683D}" srcOrd="0" destOrd="0" presId="urn:microsoft.com/office/officeart/2005/8/layout/chevron2"/>
    <dgm:cxn modelId="{D49F6983-4A4A-4DBC-87FA-7751B8E66433}" type="presParOf" srcId="{E77026E3-716D-40F7-A2AF-095990601735}" destId="{A95D00AD-549E-48AF-B598-0CC0F31815ED}" srcOrd="1" destOrd="0" presId="urn:microsoft.com/office/officeart/2005/8/layout/chevron2"/>
    <dgm:cxn modelId="{EFE327DA-9571-4579-A89E-637240B4A1DB}" type="presParOf" srcId="{6FB9BA9A-27AD-4789-9D05-88A36D95BFF5}" destId="{886B355F-F704-42A8-9F20-E4566D6A1E4A}" srcOrd="1" destOrd="0" presId="urn:microsoft.com/office/officeart/2005/8/layout/chevron2"/>
    <dgm:cxn modelId="{D8C12491-5F37-4107-AC23-DCD564B3CD2C}" type="presParOf" srcId="{6FB9BA9A-27AD-4789-9D05-88A36D95BFF5}" destId="{19A38FD6-BB93-45F4-9F7E-8EB8F0578147}" srcOrd="2" destOrd="0" presId="urn:microsoft.com/office/officeart/2005/8/layout/chevron2"/>
    <dgm:cxn modelId="{33EE0E71-D210-4C91-83FC-57DD9E83E703}" type="presParOf" srcId="{19A38FD6-BB93-45F4-9F7E-8EB8F0578147}" destId="{1BCF61C1-939E-4006-89AA-5A7F2DF67E04}" srcOrd="0" destOrd="0" presId="urn:microsoft.com/office/officeart/2005/8/layout/chevron2"/>
    <dgm:cxn modelId="{864B2A30-C365-46E1-B9EF-48AA144FA6B4}" type="presParOf" srcId="{19A38FD6-BB93-45F4-9F7E-8EB8F0578147}" destId="{3B59EC1E-6071-4558-9522-6890522DC7BA}" srcOrd="1" destOrd="0" presId="urn:microsoft.com/office/officeart/2005/8/layout/chevron2"/>
    <dgm:cxn modelId="{D9EF1CB2-8335-48BF-9E41-A13F83362E3E}" type="presParOf" srcId="{6FB9BA9A-27AD-4789-9D05-88A36D95BFF5}" destId="{F5361951-9155-4A47-92FE-80E1F3C48A7F}" srcOrd="3" destOrd="0" presId="urn:microsoft.com/office/officeart/2005/8/layout/chevron2"/>
    <dgm:cxn modelId="{C7E78ED1-1D3A-4A77-A732-515AD96F00D9}" type="presParOf" srcId="{6FB9BA9A-27AD-4789-9D05-88A36D95BFF5}" destId="{265588A1-5136-4465-8BC2-89430FCDEF38}" srcOrd="4" destOrd="0" presId="urn:microsoft.com/office/officeart/2005/8/layout/chevron2"/>
    <dgm:cxn modelId="{682F8B4C-573F-4AFF-8AFA-755DFA42CB07}" type="presParOf" srcId="{265588A1-5136-4465-8BC2-89430FCDEF38}" destId="{DF59C44B-8E04-41AD-A6E6-89FFCABB48A1}" srcOrd="0" destOrd="0" presId="urn:microsoft.com/office/officeart/2005/8/layout/chevron2"/>
    <dgm:cxn modelId="{F746CA60-AF4D-4073-B470-F4A977678612}" type="presParOf" srcId="{265588A1-5136-4465-8BC2-89430FCDEF38}" destId="{9654773D-8879-428D-A8DE-85423633E6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B8E95-BE44-4F68-84B3-3A67BEDE683D}">
      <dsp:nvSpPr>
        <dsp:cNvPr id="0" name=""/>
        <dsp:cNvSpPr/>
      </dsp:nvSpPr>
      <dsp:spPr>
        <a:xfrm rot="5400000">
          <a:off x="-255366" y="256932"/>
          <a:ext cx="1702444" cy="119171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Proposal</a:t>
          </a:r>
          <a:endParaRPr lang="en-GB" sz="1500" kern="1200" dirty="0"/>
        </a:p>
      </dsp:txBody>
      <dsp:txXfrm rot="-5400000">
        <a:off x="1" y="597422"/>
        <a:ext cx="1191711" cy="510733"/>
      </dsp:txXfrm>
    </dsp:sp>
    <dsp:sp modelId="{A95D00AD-549E-48AF-B598-0CC0F31815ED}">
      <dsp:nvSpPr>
        <dsp:cNvPr id="0" name=""/>
        <dsp:cNvSpPr/>
      </dsp:nvSpPr>
      <dsp:spPr>
        <a:xfrm rot="5400000">
          <a:off x="3776361" y="-2583083"/>
          <a:ext cx="1106589" cy="62758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500" kern="1200" dirty="0"/>
            <a:t>Issues paper on a suggested topic to be submitted by the lead organization to the ISWGNA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500" kern="1200" dirty="0"/>
            <a:t>ISWGNA review the needs for developing manuals, handbooks and guidance notes in consultation with the AEG</a:t>
          </a:r>
          <a:endParaRPr lang="en-GB" sz="1500" kern="1200" dirty="0"/>
        </a:p>
      </dsp:txBody>
      <dsp:txXfrm rot="-5400000">
        <a:off x="1191712" y="55585"/>
        <a:ext cx="6221869" cy="998551"/>
      </dsp:txXfrm>
    </dsp:sp>
    <dsp:sp modelId="{1BCF61C1-939E-4006-89AA-5A7F2DF67E04}">
      <dsp:nvSpPr>
        <dsp:cNvPr id="0" name=""/>
        <dsp:cNvSpPr/>
      </dsp:nvSpPr>
      <dsp:spPr>
        <a:xfrm rot="5400000">
          <a:off x="-255366" y="1766344"/>
          <a:ext cx="1702444" cy="119171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Drafting</a:t>
          </a:r>
          <a:endParaRPr lang="en-GB" sz="1500" kern="1200" dirty="0"/>
        </a:p>
      </dsp:txBody>
      <dsp:txXfrm rot="-5400000">
        <a:off x="1" y="2106834"/>
        <a:ext cx="1191711" cy="510733"/>
      </dsp:txXfrm>
    </dsp:sp>
    <dsp:sp modelId="{3B59EC1E-6071-4558-9522-6890522DC7BA}">
      <dsp:nvSpPr>
        <dsp:cNvPr id="0" name=""/>
        <dsp:cNvSpPr/>
      </dsp:nvSpPr>
      <dsp:spPr>
        <a:xfrm rot="5400000">
          <a:off x="3776361" y="-1073672"/>
          <a:ext cx="1106589" cy="62758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500" kern="1200" dirty="0"/>
            <a:t>Creation of a review or expert group for the development of the material is required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500" kern="1200" dirty="0"/>
            <a:t>Interpretations and clarifications need to be resolved according to the update procedures of the SNA before it can be used in the publication</a:t>
          </a:r>
          <a:endParaRPr lang="en-GB" sz="1500" kern="1200" dirty="0"/>
        </a:p>
      </dsp:txBody>
      <dsp:txXfrm rot="-5400000">
        <a:off x="1191712" y="1564996"/>
        <a:ext cx="6221869" cy="998551"/>
      </dsp:txXfrm>
    </dsp:sp>
    <dsp:sp modelId="{DF59C44B-8E04-41AD-A6E6-89FFCABB48A1}">
      <dsp:nvSpPr>
        <dsp:cNvPr id="0" name=""/>
        <dsp:cNvSpPr/>
      </dsp:nvSpPr>
      <dsp:spPr>
        <a:xfrm rot="5400000">
          <a:off x="-255366" y="3275756"/>
          <a:ext cx="1702444" cy="119171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Global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consultation</a:t>
          </a:r>
          <a:endParaRPr lang="en-GB" sz="1500" kern="1200" dirty="0"/>
        </a:p>
      </dsp:txBody>
      <dsp:txXfrm rot="-5400000">
        <a:off x="1" y="3616246"/>
        <a:ext cx="1191711" cy="510733"/>
      </dsp:txXfrm>
    </dsp:sp>
    <dsp:sp modelId="{9654773D-8879-428D-A8DE-85423633E61E}">
      <dsp:nvSpPr>
        <dsp:cNvPr id="0" name=""/>
        <dsp:cNvSpPr/>
      </dsp:nvSpPr>
      <dsp:spPr>
        <a:xfrm rot="5400000">
          <a:off x="3776361" y="435739"/>
          <a:ext cx="1106589" cy="62758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500" kern="1200" dirty="0"/>
            <a:t>Final draft to be circulated for global review for a period of 60 days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Revision of the text in light of the results of the global consultation</a:t>
          </a:r>
          <a:endParaRPr lang="en-GB" sz="1500" kern="1200" dirty="0"/>
        </a:p>
      </dsp:txBody>
      <dsp:txXfrm rot="-5400000">
        <a:off x="1191712" y="3074408"/>
        <a:ext cx="6221869" cy="998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17FD333-723A-459B-B95F-BB5E6F2C1B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603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B5BB9C-C882-4C3A-A81B-3BCBD7EDF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55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 sz="3700"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 sz="3700"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 sz="3700"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 sz="37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708C56B-F575-47B8-A800-52E46ECD0599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 sz="3700"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 sz="3700"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 sz="3700"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 sz="37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EA3867B-1B18-4447-A768-77BEA948FC81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 sz="3700"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 sz="3700"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 sz="3700"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 sz="37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852FAD4-171F-4021-B7ED-6EA528F6EEEE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 sz="3700"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 sz="3700"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 sz="3700"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 sz="37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46B6BB3-5F87-431E-B7C3-7D5657F45294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 sz="3700"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 sz="3700"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 sz="3700"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 sz="37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BA636FF-4917-47EF-8DED-70482EFEC41B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 sz="3700"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 sz="3700"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 sz="3700"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 sz="37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89596E8-1B8B-4049-AA8C-27F981B2F92B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 sz="3700"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 sz="3700"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 sz="3700"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 sz="37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17A6C1B-7EFB-424A-9F8F-6A047C40C1CF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 sz="3700"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 sz="3700"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 sz="3700"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 sz="37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17A6C1B-7EFB-424A-9F8F-6A047C40C1CF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536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 sz="3700"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 sz="3700"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 sz="3700"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 sz="37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6B59C26-F305-46CB-8C2C-C3959BA2E976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 sz="3700"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 sz="3700"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 sz="3700"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 sz="37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04412FC-1BF0-49AB-86F7-E60ACFAD4BFF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GB" sz="2400">
                <a:latin typeface="Times New Roman" pitchFamily="18" charset="0"/>
              </a:endParaRPr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GB" sz="2400">
                <a:latin typeface="Times New Roman" pitchFamily="18" charset="0"/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12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13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11" name="AutoShap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61F0687B-0D7C-4578-BA9A-E12D52197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2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151B5-953B-4295-97C8-1951B72FA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2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457200"/>
            <a:ext cx="1981200" cy="5629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457200"/>
            <a:ext cx="5791200" cy="5629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CAC21-10CA-4054-A6F2-2545B0E1D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03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808413" cy="4181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905000"/>
            <a:ext cx="3808412" cy="4181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0746-ED59-47A2-9310-9C3ED2A61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9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8B115-69C3-4E01-8ECE-2456E4D82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9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D64D3-AFBB-4D8C-8BAB-C60AF0BFE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6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808413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905000"/>
            <a:ext cx="3808412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EBC4F-4A8C-4D51-8E50-F5834D11C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0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F8399-3F78-41AC-8701-4BB7CC7B3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2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0F794-1A79-455C-A2AD-0948D566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1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6AFD2-8C8A-4D2F-8367-4C9EB1009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6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4CB2-E1B3-40DE-940D-F9B25E42C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0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0A49-8A8A-4112-AB6E-D4514A53F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1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6"/>
          <p:cNvGrpSpPr>
            <a:grpSpLocks/>
          </p:cNvGrpSpPr>
          <p:nvPr userDrawn="1"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2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288" y="0"/>
              <a:ext cx="1728" cy="735"/>
            </a:xfrm>
            <a:custGeom>
              <a:avLst/>
              <a:gdLst/>
              <a:ahLst/>
              <a:cxnLst>
                <a:cxn ang="0">
                  <a:pos x="1728" y="0"/>
                </a:cxn>
                <a:cxn ang="0">
                  <a:pos x="1728" y="480"/>
                </a:cxn>
                <a:cxn ang="0">
                  <a:pos x="380" y="482"/>
                </a:cxn>
                <a:cxn ang="0">
                  <a:pos x="354" y="480"/>
                </a:cxn>
                <a:cxn ang="0">
                  <a:pos x="308" y="489"/>
                </a:cxn>
                <a:cxn ang="0">
                  <a:pos x="246" y="531"/>
                </a:cxn>
                <a:cxn ang="0">
                  <a:pos x="206" y="597"/>
                </a:cxn>
                <a:cxn ang="0">
                  <a:pos x="192" y="666"/>
                </a:cxn>
                <a:cxn ang="0">
                  <a:pos x="192" y="735"/>
                </a:cxn>
                <a:cxn ang="0">
                  <a:pos x="0" y="735"/>
                </a:cxn>
                <a:cxn ang="0">
                  <a:pos x="0" y="480"/>
                </a:cxn>
                <a:cxn ang="0">
                  <a:pos x="0" y="0"/>
                </a:cxn>
                <a:cxn ang="0">
                  <a:pos x="1728" y="0"/>
                </a:cxn>
              </a:cxnLst>
              <a:rect l="0" t="0" r="r" b="b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21"/>
          <p:cNvGrpSpPr>
            <a:grpSpLocks/>
          </p:cNvGrpSpPr>
          <p:nvPr userDrawn="1"/>
        </p:nvGrpSpPr>
        <p:grpSpPr bwMode="auto">
          <a:xfrm>
            <a:off x="762000" y="1600200"/>
            <a:ext cx="7391400" cy="76200"/>
            <a:chOff x="144" y="1248"/>
            <a:chExt cx="4656" cy="201"/>
          </a:xfrm>
        </p:grpSpPr>
        <p:sp>
          <p:nvSpPr>
            <p:cNvPr id="1036" name="AutoShape 12"/>
            <p:cNvSpPr>
              <a:spLocks noChangeArrowheads="1"/>
            </p:cNvSpPr>
            <p:nvPr userDrawn="1"/>
          </p:nvSpPr>
          <p:spPr bwMode="auto">
            <a:xfrm>
              <a:off x="384" y="1248"/>
              <a:ext cx="4416" cy="201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AutoShape 20"/>
            <p:cNvSpPr>
              <a:spLocks noChangeArrowheads="1"/>
            </p:cNvSpPr>
            <p:nvPr userDrawn="1"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AutoShap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4572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76922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6625" y="6553200"/>
            <a:ext cx="587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2B15D24-FC62-437B-B88B-FABCC80BE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altLang="en-US" dirty="0"/>
              <a:t>Herman Smith</a:t>
            </a:r>
          </a:p>
          <a:p>
            <a:pPr algn="ctr"/>
            <a:r>
              <a:rPr lang="en-US" altLang="en-US" dirty="0"/>
              <a:t>UNSD</a:t>
            </a:r>
          </a:p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11</a:t>
            </a:r>
            <a:r>
              <a:rPr lang="en-US" altLang="en-US" baseline="30000" dirty="0"/>
              <a:t>th</a:t>
            </a:r>
            <a:r>
              <a:rPr lang="en-US" altLang="en-US" dirty="0"/>
              <a:t> Meeting of the Advisory Expert Group on National Accounts</a:t>
            </a:r>
          </a:p>
          <a:p>
            <a:pPr algn="ctr"/>
            <a:r>
              <a:rPr lang="en-US" altLang="en-US" dirty="0"/>
              <a:t>5-7 December 2017, New York  </a:t>
            </a:r>
          </a:p>
        </p:txBody>
      </p:sp>
      <p:sp>
        <p:nvSpPr>
          <p:cNvPr id="3075" name="AutoShap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/>
              <a:t>Review of compilation guidance</a:t>
            </a:r>
          </a:p>
        </p:txBody>
      </p:sp>
      <p:sp>
        <p:nvSpPr>
          <p:cNvPr id="3074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F2D05B6-8925-4E8C-90AE-CF3430F050FD}" type="slidenum">
              <a:rPr lang="en-US" altLang="en-US" sz="1000" smtClean="0"/>
              <a:pPr/>
              <a:t>1</a:t>
            </a:fld>
            <a:endParaRPr lang="en-US" altLang="en-US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algn="ctr" eaLnBrk="1" hangingPunct="1"/>
            <a:r>
              <a:rPr lang="en-US" altLang="en-US" sz="3500">
                <a:solidFill>
                  <a:schemeClr val="hlink"/>
                </a:solidFill>
                <a:ea typeface="ＭＳ Ｐゴシック" pitchFamily="34" charset="-128"/>
              </a:rPr>
              <a:t>IV. Issues for discussion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Clr>
                <a:srgbClr val="462BE9"/>
              </a:buClr>
              <a:buSzTx/>
              <a:buFontTx/>
              <a:buNone/>
            </a:pPr>
            <a:r>
              <a:rPr lang="en-US" altLang="en-US" dirty="0"/>
              <a:t>The AEG is requested to: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Clr>
                <a:srgbClr val="462BE9"/>
              </a:buClr>
              <a:buSzTx/>
              <a:buFontTx/>
              <a:buNone/>
            </a:pPr>
            <a:endParaRPr lang="en-US" altLang="en-US" dirty="0"/>
          </a:p>
          <a:p>
            <a:pPr marL="914400" lvl="1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80000"/>
              </a:spcAft>
              <a:buClrTx/>
              <a:buSzTx/>
              <a:buFont typeface="+mj-lt"/>
              <a:buAutoNum type="alphaLcParenR"/>
            </a:pPr>
            <a:r>
              <a:rPr lang="en-US" altLang="en-US" dirty="0"/>
              <a:t>Express views on the publications in progress;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80000"/>
              </a:spcAft>
              <a:buClrTx/>
              <a:buSzTx/>
              <a:buFont typeface="+mj-lt"/>
              <a:buAutoNum type="alphaLcParenR"/>
            </a:pPr>
            <a:r>
              <a:rPr lang="en-US" altLang="en-US" dirty="0"/>
              <a:t>Express views on the planned publications; and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80000"/>
              </a:spcAft>
              <a:buClrTx/>
              <a:buSzTx/>
              <a:buFont typeface="+mj-lt"/>
              <a:buAutoNum type="alphaLcParenR"/>
            </a:pPr>
            <a:r>
              <a:rPr lang="en-US" altLang="en-US" dirty="0"/>
              <a:t>Propose other topics for the development of manuals, handbooks and guidance notes on national accounts and supporting economic statistics.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944ACCC-12FA-4C88-9D05-2DBD9BAFB884}" type="slidenum">
              <a:rPr lang="en-US" altLang="en-US" sz="1000" smtClean="0">
                <a:solidFill>
                  <a:srgbClr val="000000"/>
                </a:solidFill>
              </a:rPr>
              <a:pPr/>
              <a:t>10</a:t>
            </a:fld>
            <a:endParaRPr lang="en-US" altLang="en-US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A265E2F-79D3-4667-A6AD-47F860D0D3B3}" type="slidenum">
              <a:rPr lang="en-US" altLang="en-US" sz="1000" smtClean="0">
                <a:solidFill>
                  <a:srgbClr val="000000"/>
                </a:solidFill>
              </a:rPr>
              <a:pPr/>
              <a:t>11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2930525"/>
            <a:ext cx="7769225" cy="13668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5900" b="1"/>
              <a:t>Thank you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52414C9-B91A-4455-90C1-C51107FC5C53}" type="slidenum">
              <a:rPr lang="en-US" altLang="en-US" sz="1000" smtClean="0">
                <a:solidFill>
                  <a:srgbClr val="000000"/>
                </a:solidFill>
              </a:rPr>
              <a:pPr/>
              <a:t>2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409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391400" cy="304800"/>
          </a:xfrm>
          <a:noFill/>
        </p:spPr>
        <p:txBody>
          <a:bodyPr anchor="ctr"/>
          <a:lstStyle/>
          <a:p>
            <a:pPr algn="ctr" eaLnBrk="1" hangingPunct="1"/>
            <a:r>
              <a:rPr lang="en-US" altLang="en-US">
                <a:solidFill>
                  <a:schemeClr val="hlink"/>
                </a:solidFill>
                <a:ea typeface="ＭＳ Ｐゴシック" pitchFamily="34" charset="-128"/>
              </a:rPr>
              <a:t>Outline of Presentation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0775" y="1905000"/>
            <a:ext cx="7410450" cy="4419600"/>
          </a:xfrm>
        </p:spPr>
        <p:txBody>
          <a:bodyPr/>
          <a:lstStyle/>
          <a:p>
            <a:pPr marL="711200" indent="-711200" eaLnBrk="1" hangingPunct="1">
              <a:buFont typeface="Wingdings" pitchFamily="2" charset="2"/>
              <a:buNone/>
            </a:pPr>
            <a:endParaRPr lang="en-US" altLang="en-US" sz="2400" b="1" dirty="0"/>
          </a:p>
          <a:p>
            <a:pPr marL="711200" indent="-711200" eaLnBrk="1" hangingPunct="1">
              <a:buClr>
                <a:srgbClr val="000000"/>
              </a:buClr>
              <a:buSzTx/>
              <a:buFont typeface="+mj-lt"/>
              <a:buAutoNum type="romanUcPeriod"/>
            </a:pPr>
            <a:r>
              <a:rPr lang="en-US" altLang="en-US" sz="2400" dirty="0"/>
              <a:t>Introduction</a:t>
            </a:r>
          </a:p>
          <a:p>
            <a:pPr marL="711200" indent="-711200" eaLnBrk="1" hangingPunct="1">
              <a:buClr>
                <a:srgbClr val="000000"/>
              </a:buClr>
              <a:buSzTx/>
              <a:buFont typeface="+mj-lt"/>
              <a:buAutoNum type="romanUcPeriod"/>
            </a:pPr>
            <a:r>
              <a:rPr lang="en-US" altLang="en-US" sz="2400" dirty="0"/>
              <a:t>Procedure for the development of manuals, handbooks and guidance notes</a:t>
            </a:r>
          </a:p>
          <a:p>
            <a:pPr marL="711200" indent="-711200" eaLnBrk="1" hangingPunct="1">
              <a:buClr>
                <a:srgbClr val="000000"/>
              </a:buClr>
              <a:buSzTx/>
              <a:buFont typeface="+mj-lt"/>
              <a:buAutoNum type="romanUcPeriod"/>
            </a:pPr>
            <a:r>
              <a:rPr lang="en-US" altLang="en-US" sz="2400" dirty="0"/>
              <a:t>Publications by the ISWGNA members</a:t>
            </a:r>
          </a:p>
          <a:p>
            <a:pPr marL="857250" lvl="1" indent="-457200" eaLnBrk="1" hangingPunct="1">
              <a:buClr>
                <a:srgbClr val="000000"/>
              </a:buClr>
              <a:buSzTx/>
              <a:buFont typeface="+mj-lt"/>
              <a:buAutoNum type="alphaLcParenR"/>
            </a:pPr>
            <a:r>
              <a:rPr lang="en-US" altLang="en-US" sz="1800" dirty="0"/>
              <a:t>Completed</a:t>
            </a:r>
          </a:p>
          <a:p>
            <a:pPr marL="857250" lvl="1" indent="-457200" eaLnBrk="1" hangingPunct="1">
              <a:buClr>
                <a:srgbClr val="000000"/>
              </a:buClr>
              <a:buSzTx/>
              <a:buFont typeface="+mj-lt"/>
              <a:buAutoNum type="alphaLcParenR"/>
            </a:pPr>
            <a:r>
              <a:rPr lang="en-US" altLang="en-US" sz="1800" dirty="0"/>
              <a:t>In progress</a:t>
            </a:r>
          </a:p>
          <a:p>
            <a:pPr marL="857250" lvl="1" indent="-457200" eaLnBrk="1" hangingPunct="1">
              <a:buClr>
                <a:srgbClr val="000000"/>
              </a:buClr>
              <a:buSzTx/>
              <a:buFont typeface="+mj-lt"/>
              <a:buAutoNum type="alphaLcParenR"/>
            </a:pPr>
            <a:r>
              <a:rPr lang="en-US" altLang="en-US" sz="1800" dirty="0"/>
              <a:t>Planned</a:t>
            </a:r>
          </a:p>
          <a:p>
            <a:pPr marL="711200" indent="-711200" eaLnBrk="1" hangingPunct="1">
              <a:buClr>
                <a:srgbClr val="000000"/>
              </a:buClr>
              <a:buSzTx/>
              <a:buFont typeface="+mj-lt"/>
              <a:buAutoNum type="romanUcPeriod"/>
            </a:pPr>
            <a:r>
              <a:rPr lang="en-US" altLang="en-US" sz="2400" dirty="0"/>
              <a:t>Issues for discussion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I. Introduction</a:t>
            </a:r>
            <a:endParaRPr lang="en-US" altLang="en-US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altLang="en-US" dirty="0"/>
              <a:t>Development of manuals, handbooks and guidance notes for the national accounts, and also recommendations for the compilation of basic economic statistics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The aim is to provide practical compilation guidance on national accounts and supporting statistics as well as to address data quality and dissemination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They contribute to strengthening statistical capacity for compiling national accounts</a:t>
            </a:r>
          </a:p>
          <a:p>
            <a:r>
              <a:rPr lang="en-US" altLang="en-US" dirty="0"/>
              <a:t>Responsibilities for the preparation of the publications are shared among the ISWGNA members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5344D8D-C667-4054-9C25-9BFB8A6BE87E}" type="slidenum">
              <a:rPr lang="en-US" altLang="en-US" sz="1000" smtClean="0"/>
              <a:pPr/>
              <a:t>3</a:t>
            </a:fld>
            <a:endParaRPr lang="en-US" altLang="en-US" sz="10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153400" cy="1143000"/>
          </a:xfrm>
          <a:noFill/>
        </p:spPr>
        <p:txBody>
          <a:bodyPr anchor="ctr">
            <a:normAutofit fontScale="90000"/>
          </a:bodyPr>
          <a:lstStyle/>
          <a:p>
            <a:pPr algn="ctr" eaLnBrk="1" hangingPunct="1"/>
            <a:r>
              <a:rPr lang="en-US" altLang="en-US" sz="3200" dirty="0">
                <a:solidFill>
                  <a:schemeClr val="hlink"/>
                </a:solidFill>
              </a:rPr>
              <a:t>II. Procedure for the development of manuals, handbooks and guidance notes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spcBef>
                <a:spcPct val="10000"/>
              </a:spcBef>
              <a:spcAft>
                <a:spcPct val="50000"/>
              </a:spcAft>
            </a:pPr>
            <a:r>
              <a:rPr lang="en-US" altLang="en-US" sz="2400" dirty="0"/>
              <a:t>Important for coordination of on-going and future efforts </a:t>
            </a:r>
          </a:p>
          <a:p>
            <a:pPr marL="533400" indent="-533400" eaLnBrk="1" hangingPunct="1">
              <a:spcBef>
                <a:spcPct val="10000"/>
              </a:spcBef>
              <a:spcAft>
                <a:spcPct val="50000"/>
              </a:spcAft>
            </a:pPr>
            <a:r>
              <a:rPr lang="en-US" altLang="en-US" sz="2400" dirty="0"/>
              <a:t>To support this objective, a procedure was established</a:t>
            </a:r>
          </a:p>
          <a:p>
            <a:pPr marL="933450" lvl="1" indent="-533400" eaLnBrk="1" hangingPunct="1">
              <a:spcBef>
                <a:spcPct val="10000"/>
              </a:spcBef>
              <a:spcAft>
                <a:spcPct val="50000"/>
              </a:spcAft>
            </a:pPr>
            <a:r>
              <a:rPr lang="en-US" altLang="en-US" sz="2000" dirty="0"/>
              <a:t>Issues papers on plans for compilation guides, handbooks and guidance notes be prepared by the lead organization, forming the basis for coordination by the ISWGNA</a:t>
            </a:r>
          </a:p>
          <a:p>
            <a:pPr marL="933450" lvl="1" indent="-533400" eaLnBrk="1" hangingPunct="1">
              <a:spcBef>
                <a:spcPct val="10000"/>
              </a:spcBef>
              <a:spcAft>
                <a:spcPct val="50000"/>
              </a:spcAft>
            </a:pPr>
            <a:r>
              <a:rPr lang="en-US" altLang="en-US" sz="2000" dirty="0"/>
              <a:t>The ISWGNA will review the needs for developing manuals, handbooks and guidance notes in consultation with the AEG</a:t>
            </a:r>
          </a:p>
        </p:txBody>
      </p:sp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551DC2B-B507-4D84-B0CB-CAA3E14DAB43}" type="slidenum">
              <a:rPr lang="en-US" altLang="en-US" sz="1000" smtClean="0">
                <a:solidFill>
                  <a:srgbClr val="000000"/>
                </a:solidFill>
              </a:rPr>
              <a:pPr/>
              <a:t>4</a:t>
            </a:fld>
            <a:endParaRPr lang="en-US" altLang="en-US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924800" cy="99060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dirty="0"/>
              <a:t>Procedure for publications dealing with clarifications and interpretations of the SNA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6BB56BD-7CB6-4E16-8E27-2027C2B7571E}" type="slidenum">
              <a:rPr lang="en-US" altLang="en-US" sz="1000" smtClean="0"/>
              <a:pPr/>
              <a:t>5</a:t>
            </a:fld>
            <a:endParaRPr lang="en-US" altLang="en-US" sz="10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42901160"/>
              </p:ext>
            </p:extLst>
          </p:nvPr>
        </p:nvGraphicFramePr>
        <p:xfrm>
          <a:off x="1066800" y="1828800"/>
          <a:ext cx="7467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III. Publications by the ISWGNA members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60000"/>
            </a:pPr>
            <a:r>
              <a:rPr lang="en-US" altLang="en-US" dirty="0"/>
              <a:t>The ISWGNA has made good progress in publishing handbooks </a:t>
            </a:r>
          </a:p>
          <a:p>
            <a:pPr>
              <a:buSzPct val="60000"/>
            </a:pPr>
            <a:r>
              <a:rPr lang="en-US" altLang="en-US" dirty="0"/>
              <a:t>The publications developed by the ISWGNA are presented in three categories in the report to UNSC:</a:t>
            </a:r>
          </a:p>
          <a:p>
            <a:pPr lvl="1"/>
            <a:r>
              <a:rPr lang="en-US" altLang="en-US" dirty="0"/>
              <a:t>completed publications</a:t>
            </a:r>
          </a:p>
          <a:p>
            <a:pPr lvl="1"/>
            <a:r>
              <a:rPr lang="en-US" altLang="en-US" dirty="0"/>
              <a:t>publications in progress</a:t>
            </a:r>
          </a:p>
          <a:p>
            <a:pPr lvl="1"/>
            <a:r>
              <a:rPr lang="en-US" altLang="en-US" dirty="0"/>
              <a:t>planned publications</a:t>
            </a:r>
          </a:p>
          <a:p>
            <a:pPr>
              <a:buSzPct val="60000"/>
            </a:pPr>
            <a:r>
              <a:rPr lang="en-US" altLang="en-US" dirty="0"/>
              <a:t>Focus here on planned and in progress publications</a:t>
            </a:r>
            <a:endParaRPr lang="en-GB" altLang="en-US" dirty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611BE14-F195-4B8F-8025-17DD05A06DE8}" type="slidenum">
              <a:rPr lang="en-US" altLang="en-US" sz="1000" smtClean="0"/>
              <a:pPr/>
              <a:t>6</a:t>
            </a:fld>
            <a:endParaRPr lang="en-US" altLang="en-US" sz="10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Publications completed in 2017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8382000" cy="4876800"/>
          </a:xfrm>
        </p:spPr>
        <p:txBody>
          <a:bodyPr>
            <a:normAutofit fontScale="92500"/>
          </a:bodyPr>
          <a:lstStyle/>
          <a:p>
            <a:pPr marL="571500" indent="-571500">
              <a:spcAft>
                <a:spcPts val="600"/>
              </a:spcAft>
              <a:buSzPct val="100000"/>
              <a:buFont typeface="+mj-lt"/>
              <a:buAutoNum type="romanLcPeriod"/>
            </a:pPr>
            <a:r>
              <a:rPr lang="en-US" sz="2200" dirty="0"/>
              <a:t>Handbook on Supply, Use and Input-Output Tables with Extensions and Applications (UN)</a:t>
            </a:r>
            <a:endParaRPr lang="en-GB" sz="2200" dirty="0"/>
          </a:p>
          <a:p>
            <a:pPr marL="514350" indent="-514350">
              <a:spcAft>
                <a:spcPts val="600"/>
              </a:spcAft>
              <a:buSzPct val="100000"/>
              <a:buFont typeface="+mj-lt"/>
              <a:buAutoNum type="romanLcPeriod"/>
            </a:pPr>
            <a:r>
              <a:rPr lang="en-US" sz="2200" dirty="0"/>
              <a:t>Handbook on Satellite Account on Nonprofit and Related Institutions and Volunteer Work (update, UN)</a:t>
            </a:r>
          </a:p>
          <a:p>
            <a:pPr marL="514350" indent="-514350">
              <a:spcAft>
                <a:spcPts val="600"/>
              </a:spcAft>
              <a:buSzPct val="100000"/>
              <a:buFont typeface="+mj-lt"/>
              <a:buAutoNum type="romanLcPeriod"/>
            </a:pPr>
            <a:r>
              <a:rPr lang="en-US" sz="2200" dirty="0"/>
              <a:t>Quarterly National Accounts Manual (update, IMF)</a:t>
            </a:r>
          </a:p>
          <a:p>
            <a:pPr marL="514350" indent="-514350">
              <a:spcAft>
                <a:spcPts val="600"/>
              </a:spcAft>
              <a:buSzPct val="100000"/>
              <a:buFont typeface="+mj-lt"/>
              <a:buAutoNum type="romanLcPeriod"/>
            </a:pPr>
            <a:r>
              <a:rPr lang="en-US" sz="2200" dirty="0"/>
              <a:t>Overview of GDP flash estimation methods (Eurostat)</a:t>
            </a:r>
          </a:p>
          <a:p>
            <a:pPr marL="514350" indent="-514350">
              <a:spcAft>
                <a:spcPts val="600"/>
              </a:spcAft>
              <a:buSzPct val="100000"/>
              <a:buFont typeface="+mj-lt"/>
              <a:buAutoNum type="romanLcPeriod"/>
            </a:pPr>
            <a:r>
              <a:rPr lang="en-US" sz="2200" dirty="0"/>
              <a:t>Understanding Financial Accounts (OECD)</a:t>
            </a:r>
          </a:p>
          <a:p>
            <a:pPr marL="514350" indent="-514350">
              <a:spcAft>
                <a:spcPts val="600"/>
              </a:spcAft>
              <a:buSzPct val="100000"/>
              <a:buFont typeface="+mj-lt"/>
              <a:buAutoNum type="romanLcPeriod"/>
            </a:pPr>
            <a:r>
              <a:rPr lang="en-US" sz="2200" dirty="0"/>
              <a:t>Compilation Guide on Inventories (Eurostat and OECD</a:t>
            </a:r>
          </a:p>
          <a:p>
            <a:pPr marL="514350" indent="-514350">
              <a:spcAft>
                <a:spcPts val="600"/>
              </a:spcAft>
              <a:buSzPct val="100000"/>
              <a:buFont typeface="+mj-lt"/>
              <a:buAutoNum type="romanLcPeriod"/>
            </a:pPr>
            <a:r>
              <a:rPr lang="en-US" sz="2200" dirty="0"/>
              <a:t>Compilation Guide to Analyze Natural Resources in the National Accounts (IMF)</a:t>
            </a:r>
          </a:p>
          <a:p>
            <a:pPr marL="514350" indent="-514350">
              <a:spcAft>
                <a:spcPts val="600"/>
              </a:spcAft>
              <a:buSzPct val="100000"/>
              <a:buFont typeface="+mj-lt"/>
              <a:buAutoNum type="romanLcPeriod"/>
            </a:pPr>
            <a:r>
              <a:rPr lang="en-US" sz="2200" dirty="0"/>
              <a:t>Handbook on Rapid Estimates (Eurostat and UN)</a:t>
            </a:r>
          </a:p>
          <a:p>
            <a:pPr marL="514350" indent="-514350">
              <a:spcAft>
                <a:spcPts val="600"/>
              </a:spcAft>
              <a:buSzPct val="100000"/>
              <a:buFont typeface="+mj-lt"/>
              <a:buAutoNum type="romanLcPeriod"/>
            </a:pPr>
            <a:r>
              <a:rPr lang="en-US" sz="2200" dirty="0"/>
              <a:t>Handbook on Cyclical Composite Indicators (Eurostat and UN)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846FE46-C621-4EAC-B4BD-6ABB95064786}" type="slidenum">
              <a:rPr lang="en-US" altLang="en-US" sz="1000" smtClean="0"/>
              <a:pPr/>
              <a:t>7</a:t>
            </a:fld>
            <a:endParaRPr lang="en-US" altLang="en-US" sz="10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Publications in progress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8382000" cy="48768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SzPct val="100000"/>
              <a:buFont typeface="+mj-lt"/>
              <a:buAutoNum type="romanLcPeriod"/>
            </a:pPr>
            <a:r>
              <a:rPr lang="en-US" sz="2000" dirty="0"/>
              <a:t>Handbook on National Accounting </a:t>
            </a:r>
            <a:r>
              <a:rPr lang="en-US" sz="2000" dirty="0" err="1"/>
              <a:t>Backcasting</a:t>
            </a:r>
            <a:r>
              <a:rPr lang="en-US" sz="2000" dirty="0"/>
              <a:t> Methodology (UN)</a:t>
            </a:r>
            <a:endParaRPr lang="en-GB" sz="2000" i="1" dirty="0"/>
          </a:p>
          <a:p>
            <a:pPr marL="514350" indent="-514350">
              <a:spcAft>
                <a:spcPts val="600"/>
              </a:spcAft>
              <a:buSzPct val="100000"/>
              <a:buFont typeface="+mj-lt"/>
              <a:buAutoNum type="romanLcPeriod"/>
            </a:pPr>
            <a:r>
              <a:rPr lang="en-US" sz="2000" dirty="0"/>
              <a:t>Compilation of European annual and quarterly accounts including flash estimates (Eurostat)</a:t>
            </a:r>
          </a:p>
          <a:p>
            <a:pPr marL="514350" indent="-514350">
              <a:spcAft>
                <a:spcPts val="600"/>
              </a:spcAft>
              <a:buSzPct val="100000"/>
              <a:buFont typeface="+mj-lt"/>
              <a:buAutoNum type="romanLcPeriod"/>
            </a:pPr>
            <a:r>
              <a:rPr lang="en-US" altLang="en-US" sz="2000" dirty="0"/>
              <a:t>Handbook on the recording of illegal economic activities in national accounts and balance of payments statistics (Eurostat)</a:t>
            </a:r>
          </a:p>
          <a:p>
            <a:pPr marL="514350" indent="-514350">
              <a:spcAft>
                <a:spcPts val="600"/>
              </a:spcAft>
              <a:buSzPct val="100000"/>
              <a:buFont typeface="+mj-lt"/>
              <a:buAutoNum type="romanLcPeriod"/>
            </a:pPr>
            <a:r>
              <a:rPr lang="en-US" altLang="en-US" sz="2000" dirty="0"/>
              <a:t>Accounting for global value chains: a system of extended national accounts and integrated business statistics (UN)</a:t>
            </a:r>
            <a:r>
              <a:rPr lang="en-US" sz="2000" i="1" dirty="0"/>
              <a:t> </a:t>
            </a:r>
            <a:endParaRPr lang="en-GB" altLang="en-US" sz="2000" dirty="0"/>
          </a:p>
          <a:p>
            <a:pPr marL="514350" indent="-514350">
              <a:spcAft>
                <a:spcPts val="600"/>
              </a:spcAft>
              <a:buSzPct val="100000"/>
              <a:buFont typeface="+mj-lt"/>
              <a:buAutoNum type="romanLcPeriod"/>
            </a:pPr>
            <a:r>
              <a:rPr lang="en-US" altLang="en-US" sz="2000" dirty="0"/>
              <a:t>Handbook on Culture satellite accounts (UNESCO) </a:t>
            </a:r>
          </a:p>
          <a:p>
            <a:pPr marL="514350" indent="-514350">
              <a:spcAft>
                <a:spcPts val="600"/>
              </a:spcAft>
              <a:buSzPct val="100000"/>
              <a:buFont typeface="+mj-lt"/>
              <a:buAutoNum type="romanLcPeriod"/>
            </a:pPr>
            <a:r>
              <a:rPr lang="en-US" altLang="en-US" sz="2000" dirty="0"/>
              <a:t>Aviation Satellite Accounts (ICAO)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846FE46-C621-4EAC-B4BD-6ABB95064786}" type="slidenum">
              <a:rPr lang="en-US" altLang="en-US" sz="1000" smtClean="0"/>
              <a:pPr/>
              <a:t>8</a:t>
            </a:fld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05863047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Planned publications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09800"/>
            <a:ext cx="8229600" cy="4181475"/>
          </a:xfrm>
        </p:spPr>
        <p:txBody>
          <a:bodyPr>
            <a:normAutofit/>
          </a:bodyPr>
          <a:lstStyle/>
          <a:p>
            <a:pPr marL="857250" indent="-857250">
              <a:spcAft>
                <a:spcPts val="1200"/>
              </a:spcAft>
              <a:buSzPct val="100000"/>
              <a:buFont typeface="+mj-lt"/>
              <a:buAutoNum type="romanLcPeriod"/>
            </a:pPr>
            <a:r>
              <a:rPr lang="en-US" sz="2000" dirty="0"/>
              <a:t>Manual on the Compilation of Information on the Distribution of Income, Consumption and Saving Across Households Consistent with National Accounts (OECD)</a:t>
            </a:r>
          </a:p>
          <a:p>
            <a:pPr marL="857250" indent="-857250">
              <a:spcAft>
                <a:spcPts val="1200"/>
              </a:spcAft>
              <a:buSzPct val="100000"/>
              <a:buFont typeface="+mj-lt"/>
              <a:buAutoNum type="romanLcPeriod"/>
            </a:pPr>
            <a:r>
              <a:rPr lang="en-US" sz="2000" dirty="0"/>
              <a:t>Satellite Account for Education and Training (UNECE</a:t>
            </a:r>
            <a:r>
              <a:rPr lang="en-GB" sz="2000" dirty="0"/>
              <a:t>)</a:t>
            </a:r>
          </a:p>
          <a:p>
            <a:pPr marL="0" indent="0">
              <a:spcAft>
                <a:spcPts val="1200"/>
              </a:spcAft>
              <a:buSzPct val="100000"/>
              <a:buNone/>
            </a:pPr>
            <a:endParaRPr lang="en-GB" sz="3600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D377DBD-3FB3-4C71-A0AF-DE2DD5DA9DFF}" type="slidenum">
              <a:rPr lang="en-US" altLang="en-US" sz="1000" smtClean="0"/>
              <a:pPr/>
              <a:t>9</a:t>
            </a:fld>
            <a:endParaRPr lang="en-US" altLang="en-US" sz="10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0203780">
  <a:themeElements>
    <a:clrScheme name="10203780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020378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0203780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80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80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80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80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80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80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80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10203780</Template>
  <TotalTime>1265</TotalTime>
  <Words>642</Words>
  <Application>Microsoft Office PowerPoint</Application>
  <PresentationFormat>On-screen Show (4:3)</PresentationFormat>
  <Paragraphs>91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Times New Roman</vt:lpstr>
      <vt:lpstr>Wingdings</vt:lpstr>
      <vt:lpstr>10203780</vt:lpstr>
      <vt:lpstr>Review of compilation guidance</vt:lpstr>
      <vt:lpstr>Outline of Presentation</vt:lpstr>
      <vt:lpstr>I. Introduction</vt:lpstr>
      <vt:lpstr>II. Procedure for the development of manuals, handbooks and guidance notes</vt:lpstr>
      <vt:lpstr>Procedure for publications dealing with clarifications and interpretations of the SNA</vt:lpstr>
      <vt:lpstr>III. Publications by the ISWGNA members</vt:lpstr>
      <vt:lpstr>Publications completed in 2017</vt:lpstr>
      <vt:lpstr>Publications in progress </vt:lpstr>
      <vt:lpstr>Planned publications</vt:lpstr>
      <vt:lpstr>IV. Issues for discussion</vt:lpstr>
      <vt:lpstr>PowerPoint Presentation</vt:lpstr>
    </vt:vector>
  </TitlesOfParts>
  <Company>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compilation guidance</dc:title>
  <dc:creator>UNSD</dc:creator>
  <cp:lastModifiedBy>UNSD</cp:lastModifiedBy>
  <cp:revision>81</cp:revision>
  <cp:lastPrinted>2016-04-04T19:41:01Z</cp:lastPrinted>
  <dcterms:created xsi:type="dcterms:W3CDTF">2011-03-03T00:40:49Z</dcterms:created>
  <dcterms:modified xsi:type="dcterms:W3CDTF">2017-12-04T20:25:38Z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TC102037801033</vt:lpwstr>
  </property>
</Properties>
</file>