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8" r:id="rId7"/>
    <p:sldId id="269" r:id="rId8"/>
    <p:sldId id="265" r:id="rId9"/>
    <p:sldId id="262" r:id="rId10"/>
    <p:sldId id="266" r:id="rId11"/>
    <p:sldId id="267" r:id="rId12"/>
    <p:sldId id="263" r:id="rId13"/>
    <p:sldId id="260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9A2"/>
    <a:srgbClr val="BAB3DE"/>
    <a:srgbClr val="D8B4DE"/>
    <a:srgbClr val="0000FF"/>
    <a:srgbClr val="B1D7BA"/>
    <a:srgbClr val="00CC99"/>
    <a:srgbClr val="9FCDA2"/>
    <a:srgbClr val="88C28C"/>
    <a:srgbClr val="3399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7413" autoAdjust="0"/>
  </p:normalViewPr>
  <p:slideViewPr>
    <p:cSldViewPr>
      <p:cViewPr varScale="1">
        <p:scale>
          <a:sx n="97" d="100"/>
          <a:sy n="97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131" y="-8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5E0C9-5266-4380-BFA3-D43C09260C9C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237932B-EBE7-4926-A4A5-DEEF2C3BF048}">
      <dgm:prSet phldrT="[Text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Non-observed activities:</a:t>
          </a:r>
          <a:r>
            <a: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range of activities that are most likely to be non-observed as well as activities that may be missed because of deficiencies in the regular data collection programs.</a:t>
          </a:r>
          <a:b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b="0" i="1" dirty="0">
              <a:latin typeface="Calibri" panose="020F0502020204030204" pitchFamily="34" charset="0"/>
              <a:cs typeface="Calibri" panose="020F0502020204030204" pitchFamily="34" charset="0"/>
            </a:rPr>
            <a:t>The Handbook on Measuring the Non-Observed Economy</a:t>
          </a: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, OECD, 2008)</a:t>
          </a:r>
        </a:p>
      </dgm:t>
    </dgm:pt>
    <dgm:pt modelId="{26334449-240B-4896-B679-36E24A227F27}" type="parTrans" cxnId="{B3EB6C3B-0B61-4BB5-B434-A0809B5D31A2}">
      <dgm:prSet/>
      <dgm:spPr/>
      <dgm:t>
        <a:bodyPr/>
        <a:lstStyle/>
        <a:p>
          <a:endParaRPr lang="en-US"/>
        </a:p>
      </dgm:t>
    </dgm:pt>
    <dgm:pt modelId="{4D5B7618-199C-45A2-9A76-A3A2AE004AA6}" type="sibTrans" cxnId="{B3EB6C3B-0B61-4BB5-B434-A0809B5D31A2}">
      <dgm:prSet/>
      <dgm:spPr/>
      <dgm:t>
        <a:bodyPr/>
        <a:lstStyle/>
        <a:p>
          <a:endParaRPr lang="en-US"/>
        </a:p>
      </dgm:t>
    </dgm:pt>
    <dgm:pt modelId="{15F3A3DC-C1D1-4FC0-8529-69F5DEBB9F4E}">
      <dgm:prSet phldrT="[Text]" custT="1">
        <dgm:style>
          <a:lnRef idx="0">
            <a:scrgbClr r="0" g="0" b="0"/>
          </a:lnRef>
          <a:fillRef idx="2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dgm:style>
      </dgm:prSet>
      <dgm:spPr>
        <a:noFill/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Informal activities</a:t>
          </a:r>
        </a:p>
      </dgm:t>
    </dgm:pt>
    <dgm:pt modelId="{2DFD1013-CEB5-4E2C-BA30-A73CFBFAD32F}" type="parTrans" cxnId="{B3BE55E7-CE56-4B4D-ACF4-C26C5E5B42C9}">
      <dgm:prSet/>
      <dgm:spPr/>
      <dgm:t>
        <a:bodyPr/>
        <a:lstStyle/>
        <a:p>
          <a:endParaRPr lang="en-US"/>
        </a:p>
      </dgm:t>
    </dgm:pt>
    <dgm:pt modelId="{1DA1079A-38C9-4364-BC18-3486385380A1}" type="sibTrans" cxnId="{B3BE55E7-CE56-4B4D-ACF4-C26C5E5B42C9}">
      <dgm:prSet/>
      <dgm:spPr/>
      <dgm:t>
        <a:bodyPr/>
        <a:lstStyle/>
        <a:p>
          <a:endParaRPr lang="en-US"/>
        </a:p>
      </dgm:t>
    </dgm:pt>
    <dgm:pt modelId="{B278417A-96FF-4D21-8DAD-4CE0E2B44633}">
      <dgm:prSet phldrT="[Text]" custT="1">
        <dgm:style>
          <a:lnRef idx="0">
            <a:scrgbClr r="0" g="0" b="0"/>
          </a:lnRef>
          <a:fillRef idx="2">
            <a:schemeClr val="accent4">
              <a:shade val="80000"/>
              <a:hueOff val="84132"/>
              <a:satOff val="8762"/>
              <a:lumOff val="9065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dgm:style>
      </dgm:prSet>
      <dgm:spPr>
        <a:noFill/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Underground activities</a:t>
          </a:r>
        </a:p>
      </dgm:t>
    </dgm:pt>
    <dgm:pt modelId="{49B2A09D-4AD6-4FD5-9D85-211EB371FC8C}" type="parTrans" cxnId="{33BF6838-7CA5-4727-B08A-5EBA5E0F0969}">
      <dgm:prSet/>
      <dgm:spPr/>
      <dgm:t>
        <a:bodyPr/>
        <a:lstStyle/>
        <a:p>
          <a:endParaRPr lang="en-US"/>
        </a:p>
      </dgm:t>
    </dgm:pt>
    <dgm:pt modelId="{5F52F8D6-3A6E-4AD0-BA31-03784C8C6CC7}" type="sibTrans" cxnId="{33BF6838-7CA5-4727-B08A-5EBA5E0F0969}">
      <dgm:prSet/>
      <dgm:spPr/>
      <dgm:t>
        <a:bodyPr/>
        <a:lstStyle/>
        <a:p>
          <a:endParaRPr lang="en-US"/>
        </a:p>
      </dgm:t>
    </dgm:pt>
    <dgm:pt modelId="{24D49151-0AD4-4FF9-8431-28AB20F36F17}">
      <dgm:prSet custT="1"/>
      <dgm:spPr>
        <a:noFill/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Illegal activities</a:t>
          </a:r>
        </a:p>
      </dgm:t>
    </dgm:pt>
    <dgm:pt modelId="{B2DEA3E0-6FBA-45FC-9F46-220203DB5CDE}" type="parTrans" cxnId="{77472FCF-10F4-4410-A434-24EC4607D9D8}">
      <dgm:prSet/>
      <dgm:spPr/>
      <dgm:t>
        <a:bodyPr/>
        <a:lstStyle/>
        <a:p>
          <a:endParaRPr lang="en-US"/>
        </a:p>
      </dgm:t>
    </dgm:pt>
    <dgm:pt modelId="{5DBD9239-5302-44DF-AEE4-2E5B484FD7A2}" type="sibTrans" cxnId="{77472FCF-10F4-4410-A434-24EC4607D9D8}">
      <dgm:prSet/>
      <dgm:spPr/>
      <dgm:t>
        <a:bodyPr/>
        <a:lstStyle/>
        <a:p>
          <a:endParaRPr lang="en-US"/>
        </a:p>
      </dgm:t>
    </dgm:pt>
    <dgm:pt modelId="{0AC08140-8F5E-44D4-B362-A4E75A72DA6F}" type="pres">
      <dgm:prSet presAssocID="{F0E5E0C9-5266-4380-BFA3-D43C09260C9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036D584-44FB-4BFA-B8A0-722C337E5B59}" type="pres">
      <dgm:prSet presAssocID="{0237932B-EBE7-4926-A4A5-DEEF2C3BF048}" presName="root" presStyleCnt="0">
        <dgm:presLayoutVars>
          <dgm:chMax/>
          <dgm:chPref val="4"/>
        </dgm:presLayoutVars>
      </dgm:prSet>
      <dgm:spPr/>
    </dgm:pt>
    <dgm:pt modelId="{C5D14BD6-0687-4852-8946-28E300A26310}" type="pres">
      <dgm:prSet presAssocID="{0237932B-EBE7-4926-A4A5-DEEF2C3BF048}" presName="rootComposite" presStyleCnt="0">
        <dgm:presLayoutVars/>
      </dgm:prSet>
      <dgm:spPr/>
    </dgm:pt>
    <dgm:pt modelId="{FC97C58C-5172-4782-AC0B-A57E2489B862}" type="pres">
      <dgm:prSet presAssocID="{0237932B-EBE7-4926-A4A5-DEEF2C3BF048}" presName="rootText" presStyleLbl="node0" presStyleIdx="0" presStyleCnt="1" custScaleX="110098" custLinFactNeighborY="6745">
        <dgm:presLayoutVars>
          <dgm:chMax/>
          <dgm:chPref val="4"/>
        </dgm:presLayoutVars>
      </dgm:prSet>
      <dgm:spPr/>
    </dgm:pt>
    <dgm:pt modelId="{DE346282-529C-4064-A092-B066991907A1}" type="pres">
      <dgm:prSet presAssocID="{0237932B-EBE7-4926-A4A5-DEEF2C3BF048}" presName="childShape" presStyleCnt="0">
        <dgm:presLayoutVars>
          <dgm:chMax val="0"/>
          <dgm:chPref val="0"/>
        </dgm:presLayoutVars>
      </dgm:prSet>
      <dgm:spPr/>
    </dgm:pt>
    <dgm:pt modelId="{E3F851B7-C025-4CB6-B600-5B5100097415}" type="pres">
      <dgm:prSet presAssocID="{15F3A3DC-C1D1-4FC0-8529-69F5DEBB9F4E}" presName="childComposite" presStyleCnt="0">
        <dgm:presLayoutVars>
          <dgm:chMax val="0"/>
          <dgm:chPref val="0"/>
        </dgm:presLayoutVars>
      </dgm:prSet>
      <dgm:spPr/>
    </dgm:pt>
    <dgm:pt modelId="{76E632F5-3E66-4CBD-983A-115236F99FC1}" type="pres">
      <dgm:prSet presAssocID="{15F3A3DC-C1D1-4FC0-8529-69F5DEBB9F4E}" presName="Image" presStyleLbl="node1" presStyleIdx="0" presStyleCnt="3" custLinFactX="-41649" custLinFactNeighborX="-100000" custLinFactNeighborY="-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273E6B62-DE87-40C7-823C-2186C83F2CF0}" type="pres">
      <dgm:prSet presAssocID="{15F3A3DC-C1D1-4FC0-8529-69F5DEBB9F4E}" presName="childText" presStyleLbl="lnNode1" presStyleIdx="0" presStyleCnt="3" custScaleX="28149" custLinFactNeighborX="-57725" custLinFactNeighborY="-672">
        <dgm:presLayoutVars>
          <dgm:chMax val="0"/>
          <dgm:chPref val="0"/>
          <dgm:bulletEnabled val="1"/>
        </dgm:presLayoutVars>
      </dgm:prSet>
      <dgm:spPr>
        <a:xfrm>
          <a:off x="1331571" y="1295396"/>
          <a:ext cx="1945034" cy="1102518"/>
        </a:xfrm>
        <a:prstGeom prst="roundRect">
          <a:avLst>
            <a:gd name="adj" fmla="val 16670"/>
          </a:avLst>
        </a:prstGeom>
      </dgm:spPr>
    </dgm:pt>
    <dgm:pt modelId="{E2ED358B-8836-4905-8811-95C7AFF1A3D6}" type="pres">
      <dgm:prSet presAssocID="{B278417A-96FF-4D21-8DAD-4CE0E2B44633}" presName="childComposite" presStyleCnt="0">
        <dgm:presLayoutVars>
          <dgm:chMax val="0"/>
          <dgm:chPref val="0"/>
        </dgm:presLayoutVars>
      </dgm:prSet>
      <dgm:spPr/>
    </dgm:pt>
    <dgm:pt modelId="{AC74CFCB-6F6B-46CA-AF1B-D8CBC83B5AA0}" type="pres">
      <dgm:prSet presAssocID="{B278417A-96FF-4D21-8DAD-4CE0E2B44633}" presName="Image" presStyleLbl="node1" presStyleIdx="1" presStyleCnt="3" custLinFactX="-41612" custLinFactNeighborX="-100000" custLinFactNeighborY="-20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9F8854D8-1FFE-4E14-93AA-3CE1CF1F22C9}" type="pres">
      <dgm:prSet presAssocID="{B278417A-96FF-4D21-8DAD-4CE0E2B44633}" presName="childText" presStyleLbl="lnNode1" presStyleIdx="1" presStyleCnt="3" custScaleX="28161" custLinFactNeighborX="-57725" custLinFactNeighborY="-2089">
        <dgm:presLayoutVars>
          <dgm:chMax val="0"/>
          <dgm:chPref val="0"/>
          <dgm:bulletEnabled val="1"/>
        </dgm:presLayoutVars>
      </dgm:prSet>
      <dgm:spPr>
        <a:xfrm>
          <a:off x="1330742" y="2514595"/>
          <a:ext cx="1945863" cy="1102518"/>
        </a:xfrm>
        <a:prstGeom prst="roundRect">
          <a:avLst>
            <a:gd name="adj" fmla="val 16670"/>
          </a:avLst>
        </a:prstGeom>
      </dgm:spPr>
    </dgm:pt>
    <dgm:pt modelId="{198D53F6-7A98-4F3C-9659-51BCA664A109}" type="pres">
      <dgm:prSet presAssocID="{24D49151-0AD4-4FF9-8431-28AB20F36F17}" presName="childComposite" presStyleCnt="0">
        <dgm:presLayoutVars>
          <dgm:chMax val="0"/>
          <dgm:chPref val="0"/>
        </dgm:presLayoutVars>
      </dgm:prSet>
      <dgm:spPr/>
    </dgm:pt>
    <dgm:pt modelId="{EBAFE297-7B1B-4AF4-83A2-BA3DEBB4B098}" type="pres">
      <dgm:prSet presAssocID="{24D49151-0AD4-4FF9-8431-28AB20F36F17}" presName="Image" presStyleLbl="node1" presStyleIdx="2" presStyleCnt="3" custLinFactX="-40718" custLinFactNeighborX="-100000" custLinFactNeighborY="-635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E7BD3F56-2137-4D7C-AA32-4CECA2FF3715}" type="pres">
      <dgm:prSet presAssocID="{24D49151-0AD4-4FF9-8431-28AB20F36F17}" presName="childText" presStyleLbl="lnNode1" presStyleIdx="2" presStyleCnt="3" custScaleX="28180" custLinFactNeighborX="-57725" custLinFactNeighborY="-6745">
        <dgm:presLayoutVars>
          <dgm:chMax val="0"/>
          <dgm:chPref val="0"/>
          <dgm:bulletEnabled val="1"/>
        </dgm:presLayoutVars>
      </dgm:prSet>
      <dgm:spPr>
        <a:xfrm>
          <a:off x="1329429" y="3698082"/>
          <a:ext cx="1947176" cy="1102518"/>
        </a:xfrm>
        <a:prstGeom prst="roundRect">
          <a:avLst>
            <a:gd name="adj" fmla="val 16670"/>
          </a:avLst>
        </a:prstGeom>
      </dgm:spPr>
    </dgm:pt>
  </dgm:ptLst>
  <dgm:cxnLst>
    <dgm:cxn modelId="{3E20B403-CA0B-49C1-8594-F10C70AAA97B}" type="presOf" srcId="{15F3A3DC-C1D1-4FC0-8529-69F5DEBB9F4E}" destId="{273E6B62-DE87-40C7-823C-2186C83F2CF0}" srcOrd="0" destOrd="0" presId="urn:microsoft.com/office/officeart/2008/layout/PictureAccentList"/>
    <dgm:cxn modelId="{B2545330-0B18-41BF-80C6-8A02DFE4347D}" type="presOf" srcId="{0237932B-EBE7-4926-A4A5-DEEF2C3BF048}" destId="{FC97C58C-5172-4782-AC0B-A57E2489B862}" srcOrd="0" destOrd="0" presId="urn:microsoft.com/office/officeart/2008/layout/PictureAccentList"/>
    <dgm:cxn modelId="{33BF6838-7CA5-4727-B08A-5EBA5E0F0969}" srcId="{0237932B-EBE7-4926-A4A5-DEEF2C3BF048}" destId="{B278417A-96FF-4D21-8DAD-4CE0E2B44633}" srcOrd="1" destOrd="0" parTransId="{49B2A09D-4AD6-4FD5-9D85-211EB371FC8C}" sibTransId="{5F52F8D6-3A6E-4AD0-BA31-03784C8C6CC7}"/>
    <dgm:cxn modelId="{B3EB6C3B-0B61-4BB5-B434-A0809B5D31A2}" srcId="{F0E5E0C9-5266-4380-BFA3-D43C09260C9C}" destId="{0237932B-EBE7-4926-A4A5-DEEF2C3BF048}" srcOrd="0" destOrd="0" parTransId="{26334449-240B-4896-B679-36E24A227F27}" sibTransId="{4D5B7618-199C-45A2-9A76-A3A2AE004AA6}"/>
    <dgm:cxn modelId="{B811C480-0451-4DBA-A46A-E4C63997143E}" type="presOf" srcId="{F0E5E0C9-5266-4380-BFA3-D43C09260C9C}" destId="{0AC08140-8F5E-44D4-B362-A4E75A72DA6F}" srcOrd="0" destOrd="0" presId="urn:microsoft.com/office/officeart/2008/layout/PictureAccentList"/>
    <dgm:cxn modelId="{30D9F38A-65AA-4204-8ADE-AC9F5AC4DF6F}" type="presOf" srcId="{24D49151-0AD4-4FF9-8431-28AB20F36F17}" destId="{E7BD3F56-2137-4D7C-AA32-4CECA2FF3715}" srcOrd="0" destOrd="0" presId="urn:microsoft.com/office/officeart/2008/layout/PictureAccentList"/>
    <dgm:cxn modelId="{7668B6A3-0A95-4D6B-AEB0-F7A245992B6A}" type="presOf" srcId="{B278417A-96FF-4D21-8DAD-4CE0E2B44633}" destId="{9F8854D8-1FFE-4E14-93AA-3CE1CF1F22C9}" srcOrd="0" destOrd="0" presId="urn:microsoft.com/office/officeart/2008/layout/PictureAccentList"/>
    <dgm:cxn modelId="{77472FCF-10F4-4410-A434-24EC4607D9D8}" srcId="{0237932B-EBE7-4926-A4A5-DEEF2C3BF048}" destId="{24D49151-0AD4-4FF9-8431-28AB20F36F17}" srcOrd="2" destOrd="0" parTransId="{B2DEA3E0-6FBA-45FC-9F46-220203DB5CDE}" sibTransId="{5DBD9239-5302-44DF-AEE4-2E5B484FD7A2}"/>
    <dgm:cxn modelId="{B3BE55E7-CE56-4B4D-ACF4-C26C5E5B42C9}" srcId="{0237932B-EBE7-4926-A4A5-DEEF2C3BF048}" destId="{15F3A3DC-C1D1-4FC0-8529-69F5DEBB9F4E}" srcOrd="0" destOrd="0" parTransId="{2DFD1013-CEB5-4E2C-BA30-A73CFBFAD32F}" sibTransId="{1DA1079A-38C9-4364-BC18-3486385380A1}"/>
    <dgm:cxn modelId="{65FB220A-4B22-49CE-8A98-9C90E224DCF2}" type="presParOf" srcId="{0AC08140-8F5E-44D4-B362-A4E75A72DA6F}" destId="{F036D584-44FB-4BFA-B8A0-722C337E5B59}" srcOrd="0" destOrd="0" presId="urn:microsoft.com/office/officeart/2008/layout/PictureAccentList"/>
    <dgm:cxn modelId="{84615C46-0337-4B3A-9161-F0CB2554151B}" type="presParOf" srcId="{F036D584-44FB-4BFA-B8A0-722C337E5B59}" destId="{C5D14BD6-0687-4852-8946-28E300A26310}" srcOrd="0" destOrd="0" presId="urn:microsoft.com/office/officeart/2008/layout/PictureAccentList"/>
    <dgm:cxn modelId="{557CDF40-E523-4C0F-9EBE-4235F9BF603E}" type="presParOf" srcId="{C5D14BD6-0687-4852-8946-28E300A26310}" destId="{FC97C58C-5172-4782-AC0B-A57E2489B862}" srcOrd="0" destOrd="0" presId="urn:microsoft.com/office/officeart/2008/layout/PictureAccentList"/>
    <dgm:cxn modelId="{7C0D3BCA-AF4F-4AA6-A32C-BAE7CF79F264}" type="presParOf" srcId="{F036D584-44FB-4BFA-B8A0-722C337E5B59}" destId="{DE346282-529C-4064-A092-B066991907A1}" srcOrd="1" destOrd="0" presId="urn:microsoft.com/office/officeart/2008/layout/PictureAccentList"/>
    <dgm:cxn modelId="{F2C53B3E-E70A-42B2-9775-D09EF2DA803C}" type="presParOf" srcId="{DE346282-529C-4064-A092-B066991907A1}" destId="{E3F851B7-C025-4CB6-B600-5B5100097415}" srcOrd="0" destOrd="0" presId="urn:microsoft.com/office/officeart/2008/layout/PictureAccentList"/>
    <dgm:cxn modelId="{FA49519B-E535-414F-B07D-626BB15578E3}" type="presParOf" srcId="{E3F851B7-C025-4CB6-B600-5B5100097415}" destId="{76E632F5-3E66-4CBD-983A-115236F99FC1}" srcOrd="0" destOrd="0" presId="urn:microsoft.com/office/officeart/2008/layout/PictureAccentList"/>
    <dgm:cxn modelId="{6FF81A77-87F0-4A8B-A150-70E09609A5DE}" type="presParOf" srcId="{E3F851B7-C025-4CB6-B600-5B5100097415}" destId="{273E6B62-DE87-40C7-823C-2186C83F2CF0}" srcOrd="1" destOrd="0" presId="urn:microsoft.com/office/officeart/2008/layout/PictureAccentList"/>
    <dgm:cxn modelId="{6D0CD52B-433F-405A-BFDC-4BC20F50D4BD}" type="presParOf" srcId="{DE346282-529C-4064-A092-B066991907A1}" destId="{E2ED358B-8836-4905-8811-95C7AFF1A3D6}" srcOrd="1" destOrd="0" presId="urn:microsoft.com/office/officeart/2008/layout/PictureAccentList"/>
    <dgm:cxn modelId="{B64AAE22-1EDF-4F99-B976-E35959F422E8}" type="presParOf" srcId="{E2ED358B-8836-4905-8811-95C7AFF1A3D6}" destId="{AC74CFCB-6F6B-46CA-AF1B-D8CBC83B5AA0}" srcOrd="0" destOrd="0" presId="urn:microsoft.com/office/officeart/2008/layout/PictureAccentList"/>
    <dgm:cxn modelId="{2D2F4C01-40F2-4ECD-B2EC-A6B90D74783E}" type="presParOf" srcId="{E2ED358B-8836-4905-8811-95C7AFF1A3D6}" destId="{9F8854D8-1FFE-4E14-93AA-3CE1CF1F22C9}" srcOrd="1" destOrd="0" presId="urn:microsoft.com/office/officeart/2008/layout/PictureAccentList"/>
    <dgm:cxn modelId="{B6A20F97-C3FA-4710-B6F3-7E8516DEA25B}" type="presParOf" srcId="{DE346282-529C-4064-A092-B066991907A1}" destId="{198D53F6-7A98-4F3C-9659-51BCA664A109}" srcOrd="2" destOrd="0" presId="urn:microsoft.com/office/officeart/2008/layout/PictureAccentList"/>
    <dgm:cxn modelId="{1A4EC156-5B18-4691-94D7-4DF3261485C5}" type="presParOf" srcId="{198D53F6-7A98-4F3C-9659-51BCA664A109}" destId="{EBAFE297-7B1B-4AF4-83A2-BA3DEBB4B098}" srcOrd="0" destOrd="0" presId="urn:microsoft.com/office/officeart/2008/layout/PictureAccentList"/>
    <dgm:cxn modelId="{20B841A0-B2DD-4025-BBAB-09B7DF9EDBE7}" type="presParOf" srcId="{198D53F6-7A98-4F3C-9659-51BCA664A109}" destId="{E7BD3F56-2137-4D7C-AA32-4CECA2FF3715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7C58C-5172-4782-AC0B-A57E2489B862}">
      <dsp:nvSpPr>
        <dsp:cNvPr id="0" name=""/>
        <dsp:cNvSpPr/>
      </dsp:nvSpPr>
      <dsp:spPr>
        <a:xfrm>
          <a:off x="19596" y="76198"/>
          <a:ext cx="8894214" cy="1102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Non-observed activities:</a:t>
          </a:r>
          <a:r>
            <a:rPr lang="en-US" sz="18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range of activities that are most likely to be non-observed as well as activities that may be missed because of deficiencies in the regular data collection programs.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8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The Handbook on Measuring the Non-Observed Economy</a:t>
          </a: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, OECD, 2008)</a:t>
          </a:r>
        </a:p>
      </dsp:txBody>
      <dsp:txXfrm>
        <a:off x="51888" y="108490"/>
        <a:ext cx="8829630" cy="1037934"/>
      </dsp:txXfrm>
    </dsp:sp>
    <dsp:sp modelId="{76E632F5-3E66-4CBD-983A-115236F99FC1}">
      <dsp:nvSpPr>
        <dsp:cNvPr id="0" name=""/>
        <dsp:cNvSpPr/>
      </dsp:nvSpPr>
      <dsp:spPr>
        <a:xfrm>
          <a:off x="107493" y="1297778"/>
          <a:ext cx="1102518" cy="11025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E6B62-DE87-40C7-823C-2186C83F2CF0}">
      <dsp:nvSpPr>
        <dsp:cNvPr id="0" name=""/>
        <dsp:cNvSpPr/>
      </dsp:nvSpPr>
      <dsp:spPr>
        <a:xfrm>
          <a:off x="1331571" y="1295396"/>
          <a:ext cx="1945034" cy="1102518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0">
          <a:scrgbClr r="0" g="0" b="0"/>
        </a:lnRef>
        <a:fillRef idx="2">
          <a:schemeClr val="accent4">
            <a:shade val="80000"/>
            <a:hueOff val="0"/>
            <a:satOff val="0"/>
            <a:lumOff val="0"/>
            <a:alphaOff val="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Informal activities</a:t>
          </a:r>
        </a:p>
      </dsp:txBody>
      <dsp:txXfrm>
        <a:off x="1385401" y="1349226"/>
        <a:ext cx="1837374" cy="994858"/>
      </dsp:txXfrm>
    </dsp:sp>
    <dsp:sp modelId="{AC74CFCB-6F6B-46CA-AF1B-D8CBC83B5AA0}">
      <dsp:nvSpPr>
        <dsp:cNvPr id="0" name=""/>
        <dsp:cNvSpPr/>
      </dsp:nvSpPr>
      <dsp:spPr>
        <a:xfrm>
          <a:off x="107486" y="2514606"/>
          <a:ext cx="1102518" cy="11025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854D8-1FFE-4E14-93AA-3CE1CF1F22C9}">
      <dsp:nvSpPr>
        <dsp:cNvPr id="0" name=""/>
        <dsp:cNvSpPr/>
      </dsp:nvSpPr>
      <dsp:spPr>
        <a:xfrm>
          <a:off x="1330742" y="2514595"/>
          <a:ext cx="1945863" cy="1102518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0">
          <a:scrgbClr r="0" g="0" b="0"/>
        </a:lnRef>
        <a:fillRef idx="2">
          <a:schemeClr val="accent4">
            <a:shade val="80000"/>
            <a:hueOff val="84132"/>
            <a:satOff val="8762"/>
            <a:lumOff val="9065"/>
            <a:alphaOff val="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Underground activities</a:t>
          </a:r>
        </a:p>
      </dsp:txBody>
      <dsp:txXfrm>
        <a:off x="1384572" y="2568425"/>
        <a:ext cx="1838203" cy="994858"/>
      </dsp:txXfrm>
    </dsp:sp>
    <dsp:sp modelId="{EBAFE297-7B1B-4AF4-83A2-BA3DEBB4B098}">
      <dsp:nvSpPr>
        <dsp:cNvPr id="0" name=""/>
        <dsp:cNvSpPr/>
      </dsp:nvSpPr>
      <dsp:spPr>
        <a:xfrm>
          <a:off x="116686" y="3702437"/>
          <a:ext cx="1102518" cy="11025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D3F56-2137-4D7C-AA32-4CECA2FF3715}">
      <dsp:nvSpPr>
        <dsp:cNvPr id="0" name=""/>
        <dsp:cNvSpPr/>
      </dsp:nvSpPr>
      <dsp:spPr>
        <a:xfrm>
          <a:off x="1329429" y="3698082"/>
          <a:ext cx="1947176" cy="1102518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Illegal activities</a:t>
          </a:r>
        </a:p>
      </dsp:txBody>
      <dsp:txXfrm>
        <a:off x="1383259" y="3751912"/>
        <a:ext cx="1839516" cy="994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065" y="0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4B4C25F1-ACCC-4813-96BC-CCA46C50A0BE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534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65" y="8842534"/>
            <a:ext cx="3043449" cy="46497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3E5E6412-C602-4F2F-A821-7A453F2F7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2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r">
              <a:defRPr sz="1200"/>
            </a:lvl1pPr>
          </a:lstStyle>
          <a:p>
            <a:fld id="{0B6FE31F-108A-4BC9-A67D-A6174873204B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3" tIns="46661" rIns="93323" bIns="466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3" tIns="46661" rIns="93323" bIns="46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r">
              <a:defRPr sz="1200"/>
            </a:lvl1pPr>
          </a:lstStyle>
          <a:p>
            <a:fld id="{9AF10C07-DDCE-418F-8717-68748C140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4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1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171381" indent="-171381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381" indent="-17138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381" indent="-171381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9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381" indent="-17138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381" indent="-17138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9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Wickens\AppData\Local\Microsoft\Windows\Temporary Internet Files\Content.Outlook\SAIB4VOD\STA_Pattern_5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5181600" cy="25146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4724400"/>
            <a:ext cx="81534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subtext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762000" y="6400800"/>
            <a:ext cx="777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Reproductions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material,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any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parts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should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refer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IMF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Statistics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Department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8913813" cy="1524000"/>
          </a:xfrm>
          <a:solidFill>
            <a:srgbClr val="BAB9A2"/>
          </a:solidFill>
        </p:spPr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8195400" y="609600"/>
            <a:ext cx="720000" cy="720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781800" y="228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Real Sector Division</a:t>
            </a:r>
            <a:b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IMF Statistics Department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913813" cy="914400"/>
          </a:xfrm>
          <a:solidFill>
            <a:srgbClr val="BAB9A2"/>
          </a:solidFill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924800" cy="4724400"/>
          </a:xfrm>
        </p:spPr>
        <p:txBody>
          <a:bodyPr/>
          <a:lstStyle>
            <a:lvl1pPr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itchFamily="2" charset="2"/>
              <a:buChar char="§"/>
              <a:defRPr/>
            </a:lvl1pPr>
            <a:lvl2pPr>
              <a:lnSpc>
                <a:spcPts val="2200"/>
              </a:lnSpc>
              <a:buClr>
                <a:schemeClr val="tx1">
                  <a:lumMod val="75000"/>
                  <a:lumOff val="25000"/>
                </a:schemeClr>
              </a:buClr>
              <a:buSzPct val="140000"/>
              <a:buFont typeface="Arial" pitchFamily="34" charset="0"/>
              <a:buChar char="•"/>
              <a:defRPr/>
            </a:lvl2pPr>
            <a:lvl3pPr>
              <a:lnSpc>
                <a:spcPts val="2000"/>
              </a:lnSpc>
              <a:buClr>
                <a:schemeClr val="tx1">
                  <a:lumMod val="75000"/>
                  <a:lumOff val="25000"/>
                </a:schemeClr>
              </a:buClr>
              <a:buSzPct val="67000"/>
              <a:buFont typeface="Wingdings" pitchFamily="2" charset="2"/>
              <a:buChar char="v"/>
              <a:defRPr/>
            </a:lvl3pPr>
            <a:lvl4pPr>
              <a:lnSpc>
                <a:spcPts val="1800"/>
              </a:lnSpc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lnSpc>
                <a:spcPts val="1800"/>
              </a:lnSpc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913813" cy="914400"/>
          </a:xfrm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3759200" cy="4572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1981200"/>
            <a:ext cx="3759200" cy="4572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913813" cy="914400"/>
          </a:xfrm>
          <a:solidFill>
            <a:srgbClr val="BAB9A2"/>
          </a:solidFill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Wickens\AppData\Local\Microsoft\Windows\Temporary Internet Files\Content.Outlook\SAIB4VOD\STA_Pattern_50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371600" cy="838199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79248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53200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85800"/>
            <a:ext cx="8913813" cy="106680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990600" y="6705600"/>
            <a:ext cx="7923213" cy="15240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781800" y="228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Real Sector Division</a:t>
            </a:r>
            <a:b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IMF Statistics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67" r:id="rId4"/>
    <p:sldLayoutId id="2147483668" r:id="rId5"/>
    <p:sldLayoutId id="2147483661" r:id="rId6"/>
    <p:sldLayoutId id="2147483663" r:id="rId7"/>
    <p:sldLayoutId id="2147483671" r:id="rId8"/>
    <p:sldLayoutId id="2147483672" r:id="rId9"/>
    <p:sldLayoutId id="2147483673" r:id="rId10"/>
    <p:sldLayoutId id="2147483675" r:id="rId11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500"/>
        </a:lnSpc>
        <a:spcBef>
          <a:spcPts val="900"/>
        </a:spcBef>
        <a:buClr>
          <a:schemeClr val="tx1">
            <a:lumMod val="75000"/>
            <a:lumOff val="25000"/>
          </a:schemeClr>
        </a:buClr>
        <a:buSzPct val="120000"/>
        <a:buFont typeface="Wingdings" pitchFamily="2" charset="2"/>
        <a:buChar char="§"/>
        <a:defRPr sz="25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85800" indent="-336550" algn="l" defTabSz="914400" rtl="0" eaLnBrk="1" latinLnBrk="0" hangingPunct="1">
        <a:lnSpc>
          <a:spcPts val="22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35000"/>
        <a:buFont typeface="Arial" pitchFamily="34" charset="0"/>
        <a:buChar char="•"/>
        <a:defRPr sz="2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35050" indent="-349250" algn="l" defTabSz="914400" rtl="0" eaLnBrk="1" latinLnBrk="0" hangingPunct="1">
        <a:lnSpc>
          <a:spcPts val="2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67000"/>
        <a:buFont typeface="Wingdings" pitchFamily="2" charset="2"/>
        <a:buChar char="v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71600" indent="-336550" algn="l" defTabSz="914400" rtl="0" eaLnBrk="1" latinLnBrk="0" hangingPunct="1">
        <a:lnSpc>
          <a:spcPts val="1800"/>
        </a:lnSpc>
        <a:spcBef>
          <a:spcPts val="400"/>
        </a:spcBef>
        <a:buClr>
          <a:schemeClr val="tx1">
            <a:lumMod val="75000"/>
            <a:lumOff val="25000"/>
          </a:schemeClr>
        </a:buClr>
        <a:buFont typeface="Wingdings" pitchFamily="2" charset="2"/>
        <a:buChar char="§"/>
        <a:defRPr sz="1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720850" indent="-349250" algn="l" defTabSz="914400" rtl="0" eaLnBrk="1" latinLnBrk="0" hangingPunct="1">
        <a:lnSpc>
          <a:spcPts val="1800"/>
        </a:lnSpc>
        <a:spcBef>
          <a:spcPts val="4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700" i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.png"/><Relationship Id="rId7" Type="http://schemas.openxmlformats.org/officeDocument/2006/relationships/hyperlink" Target="https://www.oecd.org/std/na/Statistics%20Brief%201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o.org/global/publications/ilo-bookstore/order-online/books/WCMS_222979/lang--en/index.htm" TargetMode="External"/><Relationship Id="rId5" Type="http://schemas.openxmlformats.org/officeDocument/2006/relationships/hyperlink" Target="https://www.unece.org/fileadmin/DAM/stats/publications/NOE2008.pdf" TargetMode="External"/><Relationship Id="rId10" Type="http://schemas.openxmlformats.org/officeDocument/2006/relationships/image" Target="../media/image6.emf"/><Relationship Id="rId4" Type="http://schemas.openxmlformats.org/officeDocument/2006/relationships/hyperlink" Target="https://www.oecd.org/std/na/1963116.pdf" TargetMode="External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unsd/methodology/citygroups/delhi.c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7.2 Economic well-being and sustainability </a:t>
            </a:r>
            <a:r>
              <a:rPr lang="en-US" sz="3800" dirty="0"/>
              <a:t>Informal Sector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62000" y="4724400"/>
            <a:ext cx="8153400" cy="1219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12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35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SzPct val="67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4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Eleventh Meeting of the Advisory Expert Group on National Accounts</a:t>
            </a:r>
            <a:br>
              <a:rPr lang="en-US" dirty="0"/>
            </a:br>
            <a:r>
              <a:rPr lang="en-US" dirty="0"/>
              <a:t>New York</a:t>
            </a:r>
          </a:p>
          <a:p>
            <a:pPr>
              <a:lnSpc>
                <a:spcPct val="100000"/>
              </a:lnSpc>
            </a:pPr>
            <a:r>
              <a:rPr lang="en-US" dirty="0"/>
              <a:t>5-7 December 2017 </a:t>
            </a:r>
          </a:p>
          <a:p>
            <a:pPr>
              <a:lnSpc>
                <a:spcPct val="100000"/>
              </a:lnSpc>
            </a:pPr>
            <a:r>
              <a:rPr lang="en-US" dirty="0"/>
              <a:t>Margarida Martins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24" y="1793240"/>
            <a:ext cx="1866667" cy="26285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8800"/>
            <a:ext cx="5855731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Accuracy of data</a:t>
            </a:r>
          </a:p>
          <a:p>
            <a:pPr>
              <a:spcBef>
                <a:spcPts val="600"/>
              </a:spcBef>
            </a:pPr>
            <a:r>
              <a:rPr lang="en-US" dirty="0"/>
              <a:t>Data gaps</a:t>
            </a:r>
          </a:p>
          <a:p>
            <a:pPr>
              <a:spcBef>
                <a:spcPts val="600"/>
              </a:spcBef>
            </a:pPr>
            <a:r>
              <a:rPr lang="en-US" dirty="0"/>
              <a:t>Size of the informal economy</a:t>
            </a:r>
          </a:p>
          <a:p>
            <a:pPr marL="0" indent="0">
              <a:buNone/>
            </a:pPr>
            <a:r>
              <a:rPr lang="en-US" b="1" dirty="0"/>
              <a:t>Existing manuals provide guidance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2002, OECD, </a:t>
            </a:r>
            <a:r>
              <a:rPr lang="en-US" sz="2000" i="1" dirty="0">
                <a:hlinkClick r:id="rId4"/>
              </a:rPr>
              <a:t>Measuring the Non-Observed Economy A Handbook</a:t>
            </a:r>
            <a:endParaRPr lang="en-US" sz="2000" i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2008, UNECE, </a:t>
            </a:r>
            <a:r>
              <a:rPr lang="en-US" sz="2000" i="1" dirty="0">
                <a:hlinkClick r:id="rId5"/>
              </a:rPr>
              <a:t>Non-Observed Economy in National Accounts Survey of country practices </a:t>
            </a:r>
            <a:endParaRPr lang="en-US" sz="2000" i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2013, ILO, </a:t>
            </a:r>
            <a:r>
              <a:rPr lang="en-US" sz="2000" i="1" dirty="0">
                <a:hlinkClick r:id="rId6"/>
              </a:rPr>
              <a:t>Measuring informality: A Statistical manual on the informal sector and informal employment</a:t>
            </a:r>
            <a:endParaRPr lang="en-US" sz="2000" i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dirty="0"/>
              <a:t>2014, OECD, </a:t>
            </a:r>
            <a:r>
              <a:rPr lang="en-US" sz="2000" i="1" dirty="0">
                <a:hlinkClick r:id="rId7"/>
              </a:rPr>
              <a:t>The Non-Observed Economy in the System of National Accounts </a:t>
            </a:r>
            <a:endParaRPr lang="en-US" sz="2000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6595" y="2529944"/>
            <a:ext cx="1529926" cy="1868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5284" y="3352800"/>
            <a:ext cx="1597360" cy="239450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861060"/>
            <a:ext cx="8913813" cy="93218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I.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1142" y="4456871"/>
            <a:ext cx="1633936" cy="19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209800"/>
            <a:ext cx="9067801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Delhi Group on Informal Sector Statistics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1997 - set up and first meeting</a:t>
            </a:r>
          </a:p>
          <a:p>
            <a:r>
              <a:rPr lang="en-US" sz="2400" dirty="0"/>
              <a:t>International forum to exchange experience in the measurement of the informal sector, document the data-collection practices, including definitions and survey methodologies followed by member countries, and recommend measures for improving the quality and comparability of informal sector statistics.</a:t>
            </a:r>
          </a:p>
          <a:p>
            <a:r>
              <a:rPr lang="en-US" sz="2400" dirty="0"/>
              <a:t>As a culmination of 11 meetings, the Manual </a:t>
            </a:r>
            <a:r>
              <a:rPr lang="en-US" sz="2400" i="1" dirty="0"/>
              <a:t>Measuring Informality: A Statistical Manual on the Informal Sector and Informal Employment</a:t>
            </a:r>
            <a:r>
              <a:rPr lang="en-US" sz="2400" dirty="0"/>
              <a:t> was published in 2013. </a:t>
            </a:r>
          </a:p>
          <a:p>
            <a:r>
              <a:rPr lang="en-US" sz="2400" dirty="0">
                <a:hlinkClick r:id="rId3"/>
              </a:rPr>
              <a:t>https://unstats.un.org/unsd/methodology/citygroups/delhi.cshtml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861060"/>
            <a:ext cx="8913813" cy="93218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I. Background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402" y="0"/>
            <a:ext cx="4509042" cy="2171218"/>
          </a:xfrm>
          <a:prstGeom prst="rect">
            <a:avLst/>
          </a:prstGeom>
          <a:solidFill>
            <a:schemeClr val="bg1">
              <a:alpha val="37000"/>
            </a:schemeClr>
          </a:solidFill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077200" y="209935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Courtesy of UN.</a:t>
            </a:r>
          </a:p>
        </p:txBody>
      </p:sp>
    </p:spTree>
    <p:extLst>
      <p:ext uri="{BB962C8B-B14F-4D97-AF65-F5344CB8AC3E}">
        <p14:creationId xmlns:p14="http://schemas.microsoft.com/office/powerpoint/2010/main" val="189836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822072"/>
              </p:ext>
            </p:extLst>
          </p:nvPr>
        </p:nvGraphicFramePr>
        <p:xfrm>
          <a:off x="-1" y="1752600"/>
          <a:ext cx="8933407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429000" y="3048000"/>
            <a:ext cx="609600" cy="3505200"/>
          </a:xfrm>
          <a:prstGeom prst="rightBrace">
            <a:avLst>
              <a:gd name="adj1" fmla="val 8333"/>
              <a:gd name="adj2" fmla="val 49536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191000"/>
            <a:ext cx="1905000" cy="923330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Where is the frontier between the three?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2971800"/>
            <a:ext cx="2346960" cy="3505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861060"/>
            <a:ext cx="8913813" cy="93218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II. Non-Observed activities</a:t>
            </a:r>
          </a:p>
        </p:txBody>
      </p:sp>
    </p:spTree>
    <p:extLst>
      <p:ext uri="{BB962C8B-B14F-4D97-AF65-F5344CB8AC3E}">
        <p14:creationId xmlns:p14="http://schemas.microsoft.com/office/powerpoint/2010/main" val="97839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3843" y="1828800"/>
            <a:ext cx="8564877" cy="4827515"/>
            <a:chOff x="243843" y="1828800"/>
            <a:chExt cx="8564877" cy="4827515"/>
          </a:xfrm>
        </p:grpSpPr>
        <p:sp>
          <p:nvSpPr>
            <p:cNvPr id="8" name="Freeform: Shape 7"/>
            <p:cNvSpPr/>
            <p:nvPr/>
          </p:nvSpPr>
          <p:spPr>
            <a:xfrm>
              <a:off x="3048000" y="1828800"/>
              <a:ext cx="5760720" cy="1779743"/>
            </a:xfrm>
            <a:custGeom>
              <a:avLst/>
              <a:gdLst>
                <a:gd name="connsiteX0" fmla="*/ 331098 w 1986550"/>
                <a:gd name="connsiteY0" fmla="*/ 0 h 5671636"/>
                <a:gd name="connsiteX1" fmla="*/ 1655452 w 1986550"/>
                <a:gd name="connsiteY1" fmla="*/ 0 h 5671636"/>
                <a:gd name="connsiteX2" fmla="*/ 1986550 w 1986550"/>
                <a:gd name="connsiteY2" fmla="*/ 331098 h 5671636"/>
                <a:gd name="connsiteX3" fmla="*/ 1986550 w 1986550"/>
                <a:gd name="connsiteY3" fmla="*/ 5671636 h 5671636"/>
                <a:gd name="connsiteX4" fmla="*/ 1986550 w 1986550"/>
                <a:gd name="connsiteY4" fmla="*/ 5671636 h 5671636"/>
                <a:gd name="connsiteX5" fmla="*/ 0 w 1986550"/>
                <a:gd name="connsiteY5" fmla="*/ 5671636 h 5671636"/>
                <a:gd name="connsiteX6" fmla="*/ 0 w 1986550"/>
                <a:gd name="connsiteY6" fmla="*/ 5671636 h 5671636"/>
                <a:gd name="connsiteX7" fmla="*/ 0 w 1986550"/>
                <a:gd name="connsiteY7" fmla="*/ 331098 h 5671636"/>
                <a:gd name="connsiteX8" fmla="*/ 331098 w 1986550"/>
                <a:gd name="connsiteY8" fmla="*/ 0 h 567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6550" h="5671636">
                  <a:moveTo>
                    <a:pt x="1986550" y="945291"/>
                  </a:moveTo>
                  <a:lnTo>
                    <a:pt x="1986550" y="4726345"/>
                  </a:lnTo>
                  <a:cubicBezTo>
                    <a:pt x="1986550" y="5248414"/>
                    <a:pt x="1934628" y="5671636"/>
                    <a:pt x="1870579" y="5671636"/>
                  </a:cubicBezTo>
                  <a:lnTo>
                    <a:pt x="0" y="5671636"/>
                  </a:lnTo>
                  <a:lnTo>
                    <a:pt x="0" y="567163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70579" y="0"/>
                  </a:lnTo>
                  <a:cubicBezTo>
                    <a:pt x="1934628" y="0"/>
                    <a:pt x="1986550" y="423222"/>
                    <a:pt x="1986550" y="945291"/>
                  </a:cubicBezTo>
                  <a:close/>
                </a:path>
              </a:pathLst>
            </a:custGeom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20799" rIns="344624" bIns="220801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Overlap between informal and formal activities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Scope differs across countries and lack of general guidelines on informal activity associated with cross border transactions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43843" y="1990855"/>
              <a:ext cx="2801415" cy="1412378"/>
            </a:xfrm>
            <a:custGeom>
              <a:avLst/>
              <a:gdLst>
                <a:gd name="connsiteX0" fmla="*/ 0 w 2801415"/>
                <a:gd name="connsiteY0" fmla="*/ 235401 h 1412378"/>
                <a:gd name="connsiteX1" fmla="*/ 235401 w 2801415"/>
                <a:gd name="connsiteY1" fmla="*/ 0 h 1412378"/>
                <a:gd name="connsiteX2" fmla="*/ 2566014 w 2801415"/>
                <a:gd name="connsiteY2" fmla="*/ 0 h 1412378"/>
                <a:gd name="connsiteX3" fmla="*/ 2801415 w 2801415"/>
                <a:gd name="connsiteY3" fmla="*/ 235401 h 1412378"/>
                <a:gd name="connsiteX4" fmla="*/ 2801415 w 2801415"/>
                <a:gd name="connsiteY4" fmla="*/ 1176977 h 1412378"/>
                <a:gd name="connsiteX5" fmla="*/ 2566014 w 2801415"/>
                <a:gd name="connsiteY5" fmla="*/ 1412378 h 1412378"/>
                <a:gd name="connsiteX6" fmla="*/ 235401 w 2801415"/>
                <a:gd name="connsiteY6" fmla="*/ 1412378 h 1412378"/>
                <a:gd name="connsiteX7" fmla="*/ 0 w 2801415"/>
                <a:gd name="connsiteY7" fmla="*/ 1176977 h 1412378"/>
                <a:gd name="connsiteX8" fmla="*/ 0 w 2801415"/>
                <a:gd name="connsiteY8" fmla="*/ 235401 h 141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1415" h="1412378">
                  <a:moveTo>
                    <a:pt x="0" y="235401"/>
                  </a:moveTo>
                  <a:cubicBezTo>
                    <a:pt x="0" y="105393"/>
                    <a:pt x="105393" y="0"/>
                    <a:pt x="235401" y="0"/>
                  </a:cubicBezTo>
                  <a:lnTo>
                    <a:pt x="2566014" y="0"/>
                  </a:lnTo>
                  <a:cubicBezTo>
                    <a:pt x="2696022" y="0"/>
                    <a:pt x="2801415" y="105393"/>
                    <a:pt x="2801415" y="235401"/>
                  </a:cubicBezTo>
                  <a:lnTo>
                    <a:pt x="2801415" y="1176977"/>
                  </a:lnTo>
                  <a:cubicBezTo>
                    <a:pt x="2801415" y="1306985"/>
                    <a:pt x="2696022" y="1412378"/>
                    <a:pt x="2566014" y="1412378"/>
                  </a:cubicBezTo>
                  <a:lnTo>
                    <a:pt x="235401" y="1412378"/>
                  </a:lnTo>
                  <a:cubicBezTo>
                    <a:pt x="105393" y="1412378"/>
                    <a:pt x="0" y="1306985"/>
                    <a:pt x="0" y="1176977"/>
                  </a:cubicBezTo>
                  <a:lnTo>
                    <a:pt x="0" y="235401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5627" tIns="122287" rIns="175627" bIns="122287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Boundary issues and overlaps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3048000" y="3856465"/>
              <a:ext cx="5760720" cy="1123678"/>
            </a:xfrm>
            <a:custGeom>
              <a:avLst/>
              <a:gdLst>
                <a:gd name="connsiteX0" fmla="*/ 187283 w 1123677"/>
                <a:gd name="connsiteY0" fmla="*/ 0 h 5852160"/>
                <a:gd name="connsiteX1" fmla="*/ 936394 w 1123677"/>
                <a:gd name="connsiteY1" fmla="*/ 0 h 5852160"/>
                <a:gd name="connsiteX2" fmla="*/ 1123677 w 1123677"/>
                <a:gd name="connsiteY2" fmla="*/ 187283 h 5852160"/>
                <a:gd name="connsiteX3" fmla="*/ 1123677 w 1123677"/>
                <a:gd name="connsiteY3" fmla="*/ 5852160 h 5852160"/>
                <a:gd name="connsiteX4" fmla="*/ 1123677 w 1123677"/>
                <a:gd name="connsiteY4" fmla="*/ 5852160 h 5852160"/>
                <a:gd name="connsiteX5" fmla="*/ 0 w 1123677"/>
                <a:gd name="connsiteY5" fmla="*/ 5852160 h 5852160"/>
                <a:gd name="connsiteX6" fmla="*/ 0 w 1123677"/>
                <a:gd name="connsiteY6" fmla="*/ 5852160 h 5852160"/>
                <a:gd name="connsiteX7" fmla="*/ 0 w 1123677"/>
                <a:gd name="connsiteY7" fmla="*/ 187283 h 5852160"/>
                <a:gd name="connsiteX8" fmla="*/ 187283 w 1123677"/>
                <a:gd name="connsiteY8" fmla="*/ 0 h 58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677" h="5852160">
                  <a:moveTo>
                    <a:pt x="1123677" y="975380"/>
                  </a:moveTo>
                  <a:lnTo>
                    <a:pt x="1123677" y="4876780"/>
                  </a:lnTo>
                  <a:cubicBezTo>
                    <a:pt x="1123677" y="5415468"/>
                    <a:pt x="1107577" y="5852157"/>
                    <a:pt x="1087717" y="5852157"/>
                  </a:cubicBezTo>
                  <a:lnTo>
                    <a:pt x="0" y="5852157"/>
                  </a:lnTo>
                  <a:lnTo>
                    <a:pt x="0" y="58521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87717" y="3"/>
                  </a:lnTo>
                  <a:cubicBezTo>
                    <a:pt x="1107577" y="3"/>
                    <a:pt x="1123677" y="436692"/>
                    <a:pt x="1123677" y="975380"/>
                  </a:cubicBezTo>
                  <a:close/>
                </a:path>
              </a:pathLst>
            </a:custGeom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678" rIns="302503" bIns="178679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Imperfect estimation methods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Inaccuracy of transactions: problems of coverage, economic unit, and valuation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43843" y="3690362"/>
              <a:ext cx="2804153" cy="1412378"/>
            </a:xfrm>
            <a:custGeom>
              <a:avLst/>
              <a:gdLst>
                <a:gd name="connsiteX0" fmla="*/ 0 w 2804153"/>
                <a:gd name="connsiteY0" fmla="*/ 235401 h 1412378"/>
                <a:gd name="connsiteX1" fmla="*/ 235401 w 2804153"/>
                <a:gd name="connsiteY1" fmla="*/ 0 h 1412378"/>
                <a:gd name="connsiteX2" fmla="*/ 2568752 w 2804153"/>
                <a:gd name="connsiteY2" fmla="*/ 0 h 1412378"/>
                <a:gd name="connsiteX3" fmla="*/ 2804153 w 2804153"/>
                <a:gd name="connsiteY3" fmla="*/ 235401 h 1412378"/>
                <a:gd name="connsiteX4" fmla="*/ 2804153 w 2804153"/>
                <a:gd name="connsiteY4" fmla="*/ 1176977 h 1412378"/>
                <a:gd name="connsiteX5" fmla="*/ 2568752 w 2804153"/>
                <a:gd name="connsiteY5" fmla="*/ 1412378 h 1412378"/>
                <a:gd name="connsiteX6" fmla="*/ 235401 w 2804153"/>
                <a:gd name="connsiteY6" fmla="*/ 1412378 h 1412378"/>
                <a:gd name="connsiteX7" fmla="*/ 0 w 2804153"/>
                <a:gd name="connsiteY7" fmla="*/ 1176977 h 1412378"/>
                <a:gd name="connsiteX8" fmla="*/ 0 w 2804153"/>
                <a:gd name="connsiteY8" fmla="*/ 235401 h 141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4153" h="1412378">
                  <a:moveTo>
                    <a:pt x="0" y="235401"/>
                  </a:moveTo>
                  <a:cubicBezTo>
                    <a:pt x="0" y="105393"/>
                    <a:pt x="105393" y="0"/>
                    <a:pt x="235401" y="0"/>
                  </a:cubicBezTo>
                  <a:lnTo>
                    <a:pt x="2568752" y="0"/>
                  </a:lnTo>
                  <a:cubicBezTo>
                    <a:pt x="2698760" y="0"/>
                    <a:pt x="2804153" y="105393"/>
                    <a:pt x="2804153" y="235401"/>
                  </a:cubicBezTo>
                  <a:lnTo>
                    <a:pt x="2804153" y="1176977"/>
                  </a:lnTo>
                  <a:cubicBezTo>
                    <a:pt x="2804153" y="1306985"/>
                    <a:pt x="2698760" y="1412378"/>
                    <a:pt x="2568752" y="1412378"/>
                  </a:cubicBezTo>
                  <a:lnTo>
                    <a:pt x="235401" y="1412378"/>
                  </a:lnTo>
                  <a:cubicBezTo>
                    <a:pt x="105393" y="1412378"/>
                    <a:pt x="0" y="1306985"/>
                    <a:pt x="0" y="1176977"/>
                  </a:cubicBezTo>
                  <a:lnTo>
                    <a:pt x="0" y="235401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2">
              <a:schemeClr val="accent4">
                <a:shade val="80000"/>
                <a:hueOff val="84132"/>
                <a:satOff val="8762"/>
                <a:lumOff val="9065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9437" tIns="124192" rIns="179437" bIns="124192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Measurement framework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047996" y="5388287"/>
              <a:ext cx="5760720" cy="1123678"/>
            </a:xfrm>
            <a:custGeom>
              <a:avLst/>
              <a:gdLst>
                <a:gd name="connsiteX0" fmla="*/ 187283 w 1123677"/>
                <a:gd name="connsiteY0" fmla="*/ 0 h 5852160"/>
                <a:gd name="connsiteX1" fmla="*/ 936394 w 1123677"/>
                <a:gd name="connsiteY1" fmla="*/ 0 h 5852160"/>
                <a:gd name="connsiteX2" fmla="*/ 1123677 w 1123677"/>
                <a:gd name="connsiteY2" fmla="*/ 187283 h 5852160"/>
                <a:gd name="connsiteX3" fmla="*/ 1123677 w 1123677"/>
                <a:gd name="connsiteY3" fmla="*/ 5852160 h 5852160"/>
                <a:gd name="connsiteX4" fmla="*/ 1123677 w 1123677"/>
                <a:gd name="connsiteY4" fmla="*/ 5852160 h 5852160"/>
                <a:gd name="connsiteX5" fmla="*/ 0 w 1123677"/>
                <a:gd name="connsiteY5" fmla="*/ 5852160 h 5852160"/>
                <a:gd name="connsiteX6" fmla="*/ 0 w 1123677"/>
                <a:gd name="connsiteY6" fmla="*/ 5852160 h 5852160"/>
                <a:gd name="connsiteX7" fmla="*/ 0 w 1123677"/>
                <a:gd name="connsiteY7" fmla="*/ 187283 h 5852160"/>
                <a:gd name="connsiteX8" fmla="*/ 187283 w 1123677"/>
                <a:gd name="connsiteY8" fmla="*/ 0 h 58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677" h="5852160">
                  <a:moveTo>
                    <a:pt x="1123677" y="975380"/>
                  </a:moveTo>
                  <a:lnTo>
                    <a:pt x="1123677" y="4876780"/>
                  </a:lnTo>
                  <a:cubicBezTo>
                    <a:pt x="1123677" y="5415468"/>
                    <a:pt x="1107577" y="5852157"/>
                    <a:pt x="1087717" y="5852157"/>
                  </a:cubicBezTo>
                  <a:lnTo>
                    <a:pt x="0" y="5852157"/>
                  </a:lnTo>
                  <a:lnTo>
                    <a:pt x="0" y="58521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87717" y="3"/>
                  </a:lnTo>
                  <a:cubicBezTo>
                    <a:pt x="1107577" y="3"/>
                    <a:pt x="1123677" y="436692"/>
                    <a:pt x="1123677" y="975380"/>
                  </a:cubicBezTo>
                  <a:close/>
                </a:path>
              </a:pathLst>
            </a:custGeom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679" rIns="302503" bIns="178678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Out-of-reach source data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High costs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43843" y="5243937"/>
              <a:ext cx="2804153" cy="1412378"/>
            </a:xfrm>
            <a:custGeom>
              <a:avLst/>
              <a:gdLst>
                <a:gd name="connsiteX0" fmla="*/ 0 w 2804153"/>
                <a:gd name="connsiteY0" fmla="*/ 235401 h 1412378"/>
                <a:gd name="connsiteX1" fmla="*/ 235401 w 2804153"/>
                <a:gd name="connsiteY1" fmla="*/ 0 h 1412378"/>
                <a:gd name="connsiteX2" fmla="*/ 2568752 w 2804153"/>
                <a:gd name="connsiteY2" fmla="*/ 0 h 1412378"/>
                <a:gd name="connsiteX3" fmla="*/ 2804153 w 2804153"/>
                <a:gd name="connsiteY3" fmla="*/ 235401 h 1412378"/>
                <a:gd name="connsiteX4" fmla="*/ 2804153 w 2804153"/>
                <a:gd name="connsiteY4" fmla="*/ 1176977 h 1412378"/>
                <a:gd name="connsiteX5" fmla="*/ 2568752 w 2804153"/>
                <a:gd name="connsiteY5" fmla="*/ 1412378 h 1412378"/>
                <a:gd name="connsiteX6" fmla="*/ 235401 w 2804153"/>
                <a:gd name="connsiteY6" fmla="*/ 1412378 h 1412378"/>
                <a:gd name="connsiteX7" fmla="*/ 0 w 2804153"/>
                <a:gd name="connsiteY7" fmla="*/ 1176977 h 1412378"/>
                <a:gd name="connsiteX8" fmla="*/ 0 w 2804153"/>
                <a:gd name="connsiteY8" fmla="*/ 235401 h 141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4153" h="1412378">
                  <a:moveTo>
                    <a:pt x="0" y="235401"/>
                  </a:moveTo>
                  <a:cubicBezTo>
                    <a:pt x="0" y="105393"/>
                    <a:pt x="105393" y="0"/>
                    <a:pt x="235401" y="0"/>
                  </a:cubicBezTo>
                  <a:lnTo>
                    <a:pt x="2568752" y="0"/>
                  </a:lnTo>
                  <a:cubicBezTo>
                    <a:pt x="2698760" y="0"/>
                    <a:pt x="2804153" y="105393"/>
                    <a:pt x="2804153" y="235401"/>
                  </a:cubicBezTo>
                  <a:lnTo>
                    <a:pt x="2804153" y="1176977"/>
                  </a:lnTo>
                  <a:cubicBezTo>
                    <a:pt x="2804153" y="1306985"/>
                    <a:pt x="2698760" y="1412378"/>
                    <a:pt x="2568752" y="1412378"/>
                  </a:cubicBezTo>
                  <a:lnTo>
                    <a:pt x="235401" y="1412378"/>
                  </a:lnTo>
                  <a:cubicBezTo>
                    <a:pt x="105393" y="1412378"/>
                    <a:pt x="0" y="1306985"/>
                    <a:pt x="0" y="1176977"/>
                  </a:cubicBezTo>
                  <a:lnTo>
                    <a:pt x="0" y="235401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2">
              <a:schemeClr val="accent4">
                <a:shade val="80000"/>
                <a:hueOff val="168265"/>
                <a:satOff val="17524"/>
                <a:lumOff val="1813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9437" tIns="124192" rIns="179437" bIns="124192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Source data collection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61060"/>
            <a:ext cx="8913813" cy="93218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III. Statistical challenges</a:t>
            </a:r>
          </a:p>
        </p:txBody>
      </p:sp>
    </p:spTree>
    <p:extLst>
      <p:ext uri="{BB962C8B-B14F-4D97-AF65-F5344CB8AC3E}">
        <p14:creationId xmlns:p14="http://schemas.microsoft.com/office/powerpoint/2010/main" val="341786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817838"/>
            <a:ext cx="9144000" cy="32875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IMF focus on the measurement of informal activities</a:t>
            </a:r>
            <a:r>
              <a:rPr lang="en-US" dirty="0"/>
              <a:t> 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The size of the informal sector has implications for the accuracy and reliability of the statistics used in Fund surveillance.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Accurate measurement of the informal sector is important for policy analysis.</a:t>
            </a:r>
          </a:p>
          <a:p>
            <a:pPr lvl="1">
              <a:spcBef>
                <a:spcPts val="400"/>
              </a:spcBef>
            </a:pPr>
            <a:r>
              <a:rPr lang="en-US" sz="2300" dirty="0"/>
              <a:t>High levels of informal activity are generally associated with tax evasion, the economic tax base, and social welfare effects.</a:t>
            </a:r>
          </a:p>
          <a:p>
            <a:pPr lvl="1">
              <a:spcBef>
                <a:spcPts val="400"/>
              </a:spcBef>
            </a:pPr>
            <a:r>
              <a:rPr lang="en-US" sz="2300" dirty="0"/>
              <a:t>The informal sector represents an important part of the economy and the labor market in many countries.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61060"/>
            <a:ext cx="8913813" cy="93218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530" dirty="0"/>
              <a:t>IV. Informal activity and IMF surveillance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105" y="5470041"/>
            <a:ext cx="9067800" cy="1186550"/>
          </a:xfrm>
          <a:prstGeom prst="roundRect">
            <a:avLst/>
          </a:prstGeom>
          <a:ln w="19050">
            <a:solidFill>
              <a:schemeClr val="accent4">
                <a:lumMod val="50000"/>
              </a:schemeClr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itchFamily="2" charset="2"/>
              <a:buChar char="§"/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85800" indent="-33655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4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035050" indent="-34925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SzPct val="67000"/>
              <a:buFont typeface="Wingdings" pitchFamily="2" charset="2"/>
              <a:buChar char="v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33655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720850" indent="-34925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700" i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2200" dirty="0"/>
              <a:t>The Fund, through </a:t>
            </a:r>
            <a:r>
              <a:rPr lang="en-US" sz="2200" b="1" dirty="0"/>
              <a:t>capacity development and surveillance efforts</a:t>
            </a:r>
            <a:r>
              <a:rPr lang="en-US" sz="2200" dirty="0"/>
              <a:t>, continues to work with member countries to improve the measurement of the NOE and to implement various reforms aimed at reducing informal activity. </a:t>
            </a:r>
          </a:p>
        </p:txBody>
      </p:sp>
      <p:sp>
        <p:nvSpPr>
          <p:cNvPr id="15" name="Arrow: Down 14"/>
          <p:cNvSpPr>
            <a:spLocks noChangeAspect="1"/>
          </p:cNvSpPr>
          <p:nvPr/>
        </p:nvSpPr>
        <p:spPr>
          <a:xfrm>
            <a:off x="4061748" y="5211839"/>
            <a:ext cx="878211" cy="426961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0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61060"/>
            <a:ext cx="8913813" cy="93218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530" dirty="0"/>
              <a:t>IV. Informal activity and IMF surveillance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6595" y="3605176"/>
            <a:ext cx="5920622" cy="28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793240"/>
            <a:ext cx="9144000" cy="17119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In general, non-observed activities are a significant part of low and middle income economies.</a:t>
            </a:r>
          </a:p>
          <a:p>
            <a:pPr lvl="1"/>
            <a:r>
              <a:rPr lang="en-US" dirty="0"/>
              <a:t>Countries with higher income tend to have lower levels of informal activity.</a:t>
            </a:r>
          </a:p>
          <a:p>
            <a:pPr lvl="1"/>
            <a:r>
              <a:rPr lang="en-US" dirty="0"/>
              <a:t>There has been a small global decline over time.</a:t>
            </a:r>
            <a:endParaRPr lang="en-US" i="1" dirty="0"/>
          </a:p>
          <a:p>
            <a:pPr lvl="1"/>
            <a:endParaRPr lang="en-US" sz="21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28418" y="640637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Source: IMF Staff estimates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31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724400"/>
          </a:xfrm>
        </p:spPr>
        <p:txBody>
          <a:bodyPr/>
          <a:lstStyle/>
          <a:p>
            <a:r>
              <a:rPr lang="en-US" sz="2400" dirty="0"/>
              <a:t>The IMF is currently conducting a </a:t>
            </a:r>
            <a:r>
              <a:rPr lang="en-US" sz="2400" b="1" dirty="0"/>
              <a:t>survey on non-observed activity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To provide information on the measurement, size, prevalence, and gender differences in employment in the informal sectors of these economies.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Covering over 100 economies.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Through the Fund’s Regional Technical Assistance Centers.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Deadline by mid-December 2017.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Published Report expected in first quarter of 2018.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61060"/>
            <a:ext cx="8913813" cy="93218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530" dirty="0"/>
              <a:t>V. Further Developments</a:t>
            </a:r>
          </a:p>
        </p:txBody>
      </p:sp>
    </p:spTree>
    <p:extLst>
      <p:ext uri="{BB962C8B-B14F-4D97-AF65-F5344CB8AC3E}">
        <p14:creationId xmlns:p14="http://schemas.microsoft.com/office/powerpoint/2010/main" val="330778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marL="0" lvl="0" indent="0" fontAlgn="base">
              <a:buNone/>
            </a:pPr>
            <a:r>
              <a:rPr lang="en-US" dirty="0"/>
              <a:t>The AEG is requested to take note of the ongoing work and provide feedback on:</a:t>
            </a:r>
          </a:p>
          <a:p>
            <a:pPr fontAlgn="base"/>
            <a:r>
              <a:rPr lang="en-US" i="1" dirty="0"/>
              <a:t>New guidance on the use of new data sources, such as big data, to estimate some components of the non-observed economy.</a:t>
            </a:r>
          </a:p>
          <a:p>
            <a:pPr fontAlgn="base"/>
            <a:r>
              <a:rPr lang="en-US" i="1" dirty="0"/>
              <a:t>Should there be guidance for the dissemination of metadata on </a:t>
            </a:r>
            <a:r>
              <a:rPr lang="en-US" i="1" dirty="0"/>
              <a:t>the non-observed economy</a:t>
            </a:r>
            <a:r>
              <a:rPr lang="en-US" i="1" dirty="0"/>
              <a:t>?</a:t>
            </a:r>
          </a:p>
          <a:p>
            <a:pPr fontAlgn="base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61060"/>
            <a:ext cx="8913813" cy="932180"/>
          </a:xfrm>
          <a:prstGeom prst="rect">
            <a:avLst/>
          </a:prstGeom>
          <a:solidFill>
            <a:srgbClr val="BAB9A2"/>
          </a:solidFill>
        </p:spPr>
        <p:txBody>
          <a:bodyPr vert="horz" lIns="1044000" tIns="36000" rIns="27432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530" dirty="0"/>
              <a:t>VI. Questions</a:t>
            </a:r>
          </a:p>
        </p:txBody>
      </p:sp>
    </p:spTree>
    <p:extLst>
      <p:ext uri="{BB962C8B-B14F-4D97-AF65-F5344CB8AC3E}">
        <p14:creationId xmlns:p14="http://schemas.microsoft.com/office/powerpoint/2010/main" val="2263701245"/>
      </p:ext>
    </p:extLst>
  </p:cSld>
  <p:clrMapOvr>
    <a:masterClrMapping/>
  </p:clrMapOvr>
</p:sld>
</file>

<file path=ppt/theme/theme1.xml><?xml version="1.0" encoding="utf-8"?>
<a:theme xmlns:a="http://schemas.openxmlformats.org/drawingml/2006/main" name="STA_NEW_brand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25ccb09-3e8b-484d-ac1f-f095216710a7" ContentTypeId="0x010100004051DBB1F74988811B5A3CCD41AD5E" PreviousValue="tru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MSAuthor xmlns="d6aed6fa-2026-4520-beb0-211d75a325c0" xsi:nil="true"/>
    <MMSCountriesTaxHTField0 xmlns="d6aed6fa-2026-4520-beb0-211d75a325c0">
      <Terms xmlns="http://schemas.microsoft.com/office/infopath/2007/PartnerControls"/>
    </MMSCountriesTaxHTField0>
    <MMSTopicsTaxHTField0 xmlns="d6aed6fa-2026-4520-beb0-211d75a325c0">
      <Terms xmlns="http://schemas.microsoft.com/office/infopath/2007/PartnerControls"/>
    </MMSTopicsTaxHTField0>
    <TaxCatchAll xmlns="eeb0e057-f6f3-4ccc-94ab-253765c34222"/>
    <MMSClassificationTaxHTField0 xmlns="d6aed6fa-2026-4520-beb0-211d75a32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 Official Use Only</TermName>
          <TermId xmlns="http://schemas.microsoft.com/office/infopath/2007/PartnerControls">ceebc80d-5bab-57db-aa4c-a446741f09ad</TermId>
        </TermInfo>
      </Terms>
    </MMSClassificationTaxHTField0>
    <MMSDepartmentsTaxHTField1 xmlns="d6aed6fa-2026-4520-beb0-211d75a325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</TermName>
          <TermId xmlns="http://schemas.microsoft.com/office/infopath/2007/PartnerControls">7b3d1844-d7af-4b54-b0a3-e8b52b3791bc</TermId>
        </TermInfo>
      </Terms>
    </MMSDepartmentsTaxHTField1>
    <MMSDocumentTypesTaxHTField0 xmlns="d6aed6fa-2026-4520-beb0-211d75a325c0">
      <Terms xmlns="http://schemas.microsoft.com/office/infopath/2007/PartnerControls"/>
    </MMSDocumentTypesTaxHTField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 Basic Document" ma:contentTypeID="0x010100004051DBB1F74988811B5A3CCD41AD5E00B0718663D3B14466BB7828D11E87E1AE000EC7782E8E60BE4AAC237455190FCC87" ma:contentTypeVersion="4" ma:contentTypeDescription="IMF Department Specific Content Type inherited from IMF Basic Document" ma:contentTypeScope="" ma:versionID="dcbdbd0fe15f2a8dd3fa4e552405deea">
  <xsd:schema xmlns:xsd="http://www.w3.org/2001/XMLSchema" xmlns:xs="http://www.w3.org/2001/XMLSchema" xmlns:p="http://schemas.microsoft.com/office/2006/metadata/properties" xmlns:ns2="eeb0e057-f6f3-4ccc-94ab-253765c34222" xmlns:ns3="d6aed6fa-2026-4520-beb0-211d75a325c0" targetNamespace="http://schemas.microsoft.com/office/2006/metadata/properties" ma:root="true" ma:fieldsID="552f5ee93d4ba98a3df5cd196c35b5f9" ns2:_="" ns3:_="">
    <xsd:import namespace="eeb0e057-f6f3-4ccc-94ab-253765c34222"/>
    <xsd:import namespace="d6aed6fa-2026-4520-beb0-211d75a325c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MSDepartmentsTaxHTField1" minOccurs="0"/>
                <xsd:element ref="ns3:MMSAuthor" minOccurs="0"/>
                <xsd:element ref="ns3:MMSClassificationTaxHTField0" minOccurs="0"/>
                <xsd:element ref="ns3:MMSCountriesTaxHTField0" minOccurs="0"/>
                <xsd:element ref="ns3:MMSTopicsTaxHTField0" minOccurs="0"/>
                <xsd:element ref="ns3:MMSDocumentTyp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0e057-f6f3-4ccc-94ab-253765c342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65f43651-6b65-43ba-9a3d-9c3b0918aca4}" ma:internalName="TaxCatchAll" ma:showField="CatchAllData" ma:web="eeb0e057-f6f3-4ccc-94ab-253765c342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65f43651-6b65-43ba-9a3d-9c3b0918aca4}" ma:internalName="TaxCatchAllLabel" ma:readOnly="true" ma:showField="CatchAllDataLabel" ma:web="eeb0e057-f6f3-4ccc-94ab-253765c342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d6fa-2026-4520-beb0-211d75a325c0" elementFormDefault="qualified">
    <xsd:import namespace="http://schemas.microsoft.com/office/2006/documentManagement/types"/>
    <xsd:import namespace="http://schemas.microsoft.com/office/infopath/2007/PartnerControls"/>
    <xsd:element name="MMSDepartmentsTaxHTField1" ma:index="10" ma:taxonomy="true" ma:internalName="MMSDepartmentsTaxHTField1" ma:taxonomyFieldName="MMSDepartments" ma:displayName="Dept/Div" ma:readOnly="false" ma:fieldId="{3a14c077-48e0-4b48-9c6c-1728a2cf4c3a}" ma:sspId="125ccb09-3e8b-484d-ac1f-f095216710a7" ma:termSetId="1444ddf8-bdfd-49a0-9253-4030224de9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Author" ma:index="12" nillable="true" ma:displayName="Author" ma:internalName="MMSAuthor">
      <xsd:simpleType>
        <xsd:restriction base="dms:Text"/>
      </xsd:simpleType>
    </xsd:element>
    <xsd:element name="MMSClassificationTaxHTField0" ma:index="13" ma:taxonomy="true" ma:internalName="MMSClassificationTaxHTField0" ma:taxonomyFieldName="MMSClassification" ma:displayName="Classification" ma:readOnly="false" ma:default="1;#For Official Use Only|ceebc80d-5bab-57db-aa4c-a446741f09ad" ma:fieldId="{a5adf473-7b33-45f6-81bd-39a9bec8d228}" ma:sspId="125ccb09-3e8b-484d-ac1f-f095216710a7" ma:termSetId="27552853-c12f-5a25-87c9-9029b93e56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CountriesTaxHTField0" ma:index="15" nillable="true" ma:taxonomy="true" ma:internalName="MMSCountriesTaxHTField0" ma:taxonomyFieldName="MMSCountries" ma:displayName="Country" ma:fieldId="{06be8099-daa0-409f-96d5-64485632a426}" ma:taxonomyMulti="true" ma:sspId="125ccb09-3e8b-484d-ac1f-f095216710a7" ma:termSetId="2f36e0d4-7525-5e13-9045-8953e89b76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TopicsTaxHTField0" ma:index="17" nillable="true" ma:taxonomy="true" ma:internalName="MMSTopicsTaxHTField0" ma:taxonomyFieldName="MMSTopics" ma:displayName="Topic" ma:fieldId="{ec50dec6-1715-4267-8263-3237defd8797}" ma:taxonomyMulti="true" ma:sspId="125ccb09-3e8b-484d-ac1f-f095216710a7" ma:termSetId="0951a601-67c7-5766-9f3a-d9259e141b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DocumentTypesTaxHTField0" ma:index="19" nillable="true" ma:taxonomy="true" ma:internalName="MMSDocumentTypesTaxHTField0" ma:taxonomyFieldName="MMSDocumentTypes" ma:displayName="Document Type/Series" ma:fieldId="{2d37fbbe-312d-4bd9-9cc8-109d93185265}" ma:sspId="125ccb09-3e8b-484d-ac1f-f095216710a7" ma:termSetId="33892a56-65a9-5eaf-879e-697509130b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017545-A057-4CC2-87C5-FF1222AB80A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475A663-2280-4BEE-BF67-3785992871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C5DF7B-1129-4B62-AA85-CA258707486A}">
  <ds:schemaRefs>
    <ds:schemaRef ds:uri="eeb0e057-f6f3-4ccc-94ab-253765c34222"/>
    <ds:schemaRef ds:uri="http://purl.org/dc/dcmitype/"/>
    <ds:schemaRef ds:uri="http://www.w3.org/XML/1998/namespace"/>
    <ds:schemaRef ds:uri="http://purl.org/dc/terms/"/>
    <ds:schemaRef ds:uri="d6aed6fa-2026-4520-beb0-211d75a325c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16029CEF-4332-4F8D-AB5A-44006FC6A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b0e057-f6f3-4ccc-94ab-253765c34222"/>
    <ds:schemaRef ds:uri="d6aed6fa-2026-4520-beb0-211d75a32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STA_NEW_brand.potx</Template>
  <TotalTime>910</TotalTime>
  <Words>568</Words>
  <Application>Microsoft Office PowerPoint</Application>
  <PresentationFormat>On-screen Show (4:3)</PresentationFormat>
  <Paragraphs>80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2</vt:lpstr>
      <vt:lpstr>STA_NEW_brand</vt:lpstr>
      <vt:lpstr>7.2 Economic well-being and sustainability Informal 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 PowerPoint Presentation - BP</dc:title>
  <dc:creator>kzieschang</dc:creator>
  <cp:lastModifiedBy>Stanger, Michael</cp:lastModifiedBy>
  <cp:revision>559</cp:revision>
  <cp:lastPrinted>2017-12-01T17:11:32Z</cp:lastPrinted>
  <dcterms:created xsi:type="dcterms:W3CDTF">2012-07-24T21:16:01Z</dcterms:created>
  <dcterms:modified xsi:type="dcterms:W3CDTF">2017-12-01T17:33:27Z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0x010100004051DBB1F74988811B5A3CCD41AD5E00B0718663D3B14466BB7828D11E87E1AE000EC7782E8E60BE4AAC237455190FCC87</vt:lpwstr>
  </property>
  <property fmtid="{D5CDD505-2E9C-101B-9397-08002B2CF9AE}" pid="4" name="MMSClassification">
    <vt:lpwstr>1</vt:lpwstr>
  </property>
  <property fmtid="{D5CDD505-2E9C-101B-9397-08002B2CF9AE}" pid="5" name="MMSTopics">
    <vt:lpwstr/>
  </property>
  <property fmtid="{D5CDD505-2E9C-101B-9397-08002B2CF9AE}" pid="6" name="MMSDepartments">
    <vt:lpwstr>13</vt:lpwstr>
  </property>
  <property fmtid="{D5CDD505-2E9C-101B-9397-08002B2CF9AE}" pid="7" name="MMSCountries">
    <vt:lpwstr/>
  </property>
</Properties>
</file>