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20" r:id="rId2"/>
    <p:sldMasterId id="2147483916" r:id="rId3"/>
    <p:sldMasterId id="2147483928" r:id="rId4"/>
    <p:sldMasterId id="2147483965" r:id="rId5"/>
  </p:sldMasterIdLst>
  <p:notesMasterIdLst>
    <p:notesMasterId r:id="rId28"/>
  </p:notesMasterIdLst>
  <p:handoutMasterIdLst>
    <p:handoutMasterId r:id="rId29"/>
  </p:handoutMasterIdLst>
  <p:sldIdLst>
    <p:sldId id="347" r:id="rId6"/>
    <p:sldId id="281" r:id="rId7"/>
    <p:sldId id="358" r:id="rId8"/>
    <p:sldId id="397" r:id="rId9"/>
    <p:sldId id="371" r:id="rId10"/>
    <p:sldId id="372" r:id="rId11"/>
    <p:sldId id="373" r:id="rId12"/>
    <p:sldId id="377" r:id="rId13"/>
    <p:sldId id="379" r:id="rId14"/>
    <p:sldId id="388" r:id="rId15"/>
    <p:sldId id="390" r:id="rId16"/>
    <p:sldId id="398" r:id="rId17"/>
    <p:sldId id="399" r:id="rId18"/>
    <p:sldId id="400" r:id="rId19"/>
    <p:sldId id="401" r:id="rId20"/>
    <p:sldId id="402" r:id="rId21"/>
    <p:sldId id="403" r:id="rId22"/>
    <p:sldId id="407" r:id="rId23"/>
    <p:sldId id="408" r:id="rId24"/>
    <p:sldId id="404" r:id="rId25"/>
    <p:sldId id="393" r:id="rId26"/>
    <p:sldId id="369" r:id="rId27"/>
  </p:sldIdLst>
  <p:sldSz cx="9144000" cy="6858000" type="screen4x3"/>
  <p:notesSz cx="6805613" cy="9944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3A1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1829" autoAdjust="0"/>
  </p:normalViewPr>
  <p:slideViewPr>
    <p:cSldViewPr>
      <p:cViewPr>
        <p:scale>
          <a:sx n="70" d="100"/>
          <a:sy n="70" d="100"/>
        </p:scale>
        <p:origin x="-8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BD0D0-F8D0-46E1-B627-A49A257C57B3}" type="datetimeFigureOut">
              <a:rPr lang="en-US"/>
              <a:pPr>
                <a:defRPr/>
              </a:pPr>
              <a:t>30-Nov-2017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238AAE-CC34-4AF1-91DC-59028573F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15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16543F-63B9-4408-8649-6B306DAF5575}" type="datetimeFigureOut">
              <a:rPr lang="fr-FR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705" tIns="45853" rIns="91705" bIns="45853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BA2C17-600D-4D5A-8C1C-1A575BD5F2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2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DD160-6D7D-4C01-8BE7-A22654C3FA03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It is difficult to find the exact underlying reasons for gaps</a:t>
            </a:r>
          </a:p>
          <a:p>
            <a:r>
              <a:rPr lang="en-GB" sz="1200" dirty="0" smtClean="0"/>
              <a:t>However, discussion between micro and macro experts provides more insight in possible reasons</a:t>
            </a:r>
          </a:p>
          <a:p>
            <a:r>
              <a:rPr lang="en-GB" sz="1200" dirty="0" smtClean="0"/>
              <a:t>Time series analyses proof helpful in finding possible reasons</a:t>
            </a:r>
          </a:p>
          <a:p>
            <a:r>
              <a:rPr lang="en-GB" sz="1200" dirty="0" smtClean="0"/>
              <a:t>As a result, large part of the gap can be attributed to most likely causes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It turns out that allocation of gaps may indeed depend on underlying reason and may affect distributional results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Applying the framework leads to improved distributional results in comparison with a proportional allocation</a:t>
            </a:r>
          </a:p>
          <a:p>
            <a:pPr>
              <a:buFont typeface="Arial" charset="0"/>
              <a:buChar char="•"/>
            </a:pPr>
            <a:r>
              <a:rPr lang="en-GB" sz="1200" dirty="0" smtClean="0"/>
              <a:t>Countries deal with similar issues, so may benefit from further exchange of best practices</a:t>
            </a:r>
          </a:p>
          <a:p>
            <a:pPr>
              <a:buFont typeface="Arial" charset="0"/>
              <a:buChar char="•"/>
            </a:pPr>
            <a:endParaRPr lang="en-GB" sz="1200" dirty="0" smtClean="0"/>
          </a:p>
          <a:p>
            <a:r>
              <a:rPr lang="en-GB" sz="2200" dirty="0" smtClean="0"/>
              <a:t>Conceptual and classification issues:</a:t>
            </a:r>
          </a:p>
          <a:p>
            <a:pPr lvl="1"/>
            <a:r>
              <a:rPr lang="en-GB" sz="1700" u="sng" dirty="0" smtClean="0"/>
              <a:t>Wages and salaries:</a:t>
            </a:r>
            <a:r>
              <a:rPr lang="en-GB" sz="1700" dirty="0" smtClean="0"/>
              <a:t> Micro data do not include expenses for food and transport to and from work, reimbursement for annual vacation, et cetera.</a:t>
            </a:r>
          </a:p>
          <a:p>
            <a:pPr lvl="1"/>
            <a:r>
              <a:rPr lang="en-GB" sz="1700" u="sng" dirty="0" smtClean="0"/>
              <a:t>Restaurant and hotels:</a:t>
            </a:r>
            <a:r>
              <a:rPr lang="en-GB" sz="1700" dirty="0" smtClean="0"/>
              <a:t> In micro data all holiday spending is assigned to recreation and culture, including spending on restaurant and hotels.</a:t>
            </a:r>
          </a:p>
          <a:p>
            <a:r>
              <a:rPr lang="en-GB" sz="2200" dirty="0" smtClean="0"/>
              <a:t>Corrections for underground economy:</a:t>
            </a:r>
          </a:p>
          <a:p>
            <a:pPr lvl="1"/>
            <a:r>
              <a:rPr lang="en-US" sz="1700" u="sng" dirty="0" smtClean="0"/>
              <a:t>Mixed income :</a:t>
            </a:r>
            <a:r>
              <a:rPr lang="en-US" sz="1700" dirty="0" smtClean="0"/>
              <a:t> Activities not required to register, such as own account production, building for self-purposes, honoraria payments.</a:t>
            </a:r>
          </a:p>
          <a:p>
            <a:pPr lvl="1"/>
            <a:r>
              <a:rPr lang="en-US" sz="1700" u="sng" dirty="0" smtClean="0"/>
              <a:t>Operating surplus:</a:t>
            </a:r>
            <a:r>
              <a:rPr lang="en-US" sz="1700" dirty="0" smtClean="0"/>
              <a:t> OS on secondary residences, vacant dwellings, and garages.</a:t>
            </a:r>
          </a:p>
          <a:p>
            <a:r>
              <a:rPr lang="en-US" sz="2200" dirty="0" smtClean="0"/>
              <a:t>Measurement errors:</a:t>
            </a:r>
          </a:p>
          <a:p>
            <a:pPr lvl="1"/>
            <a:r>
              <a:rPr lang="en-US" sz="1700" u="sng" dirty="0" smtClean="0"/>
              <a:t>Compensation of employees:</a:t>
            </a:r>
            <a:r>
              <a:rPr lang="en-US" sz="1700" dirty="0" smtClean="0"/>
              <a:t> Underreporting of bonuses, etc.</a:t>
            </a:r>
          </a:p>
          <a:p>
            <a:pPr lvl="1"/>
            <a:r>
              <a:rPr lang="en-US" sz="1700" u="sng" dirty="0" smtClean="0"/>
              <a:t>Distributed income of corporations:</a:t>
            </a:r>
            <a:r>
              <a:rPr lang="en-US" sz="1700" dirty="0" smtClean="0"/>
              <a:t> under-coverage of high-income households receiving a disproportionate share of dividends.</a:t>
            </a:r>
          </a:p>
          <a:p>
            <a:r>
              <a:rPr lang="en-US" sz="2000" dirty="0" smtClean="0"/>
              <a:t>……..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45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Since the last AEG meeting, the expert group</a:t>
            </a:r>
            <a:r>
              <a:rPr lang="en-GB" baseline="0" dirty="0" smtClean="0"/>
              <a:t> has met one time (i.e. 6-7 October 2016 in Paris).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GB" sz="2400" dirty="0" smtClean="0"/>
              <a:t>Distributional results for three household groupings: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Disposable income quintile (5 groups)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Main source of income (4 groups)</a:t>
            </a:r>
          </a:p>
          <a:p>
            <a:pPr lvl="1">
              <a:buFont typeface="Arial" charset="0"/>
              <a:buChar char="•"/>
            </a:pPr>
            <a:r>
              <a:rPr lang="en-GB" sz="2000" dirty="0" smtClean="0"/>
              <a:t>Household type (8 groups)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The unit of analysis is the household</a:t>
            </a:r>
            <a:endParaRPr lang="en-GB" sz="2000" dirty="0" smtClean="0"/>
          </a:p>
          <a:p>
            <a:pPr>
              <a:buFont typeface="Arial" charset="0"/>
              <a:buChar char="•"/>
            </a:pPr>
            <a:r>
              <a:rPr lang="en-GB" sz="2400" dirty="0" smtClean="0"/>
              <a:t>OECD-modified equivalence scale is used to allocate households to quintile groups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Distributional results for household income, consumption and saving consistent with national accounts aggregates</a:t>
            </a:r>
          </a:p>
          <a:p>
            <a:pPr>
              <a:buFont typeface="Arial" charset="0"/>
              <a:buChar char="•"/>
            </a:pPr>
            <a:r>
              <a:rPr lang="en-GB" sz="2400" dirty="0" smtClean="0"/>
              <a:t>Calculations performed by members of the EG DNA: </a:t>
            </a:r>
            <a:r>
              <a:rPr lang="en-GB" sz="2000" dirty="0" smtClean="0"/>
              <a:t>AUS, AUT, CHE, FRA, GBR, ISR, JPN, MEX, NLD, PRT, SVN, SWE, USA</a:t>
            </a:r>
            <a:endParaRPr lang="en-US" altLang="en-US" dirty="0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784407-356D-4CCB-A04F-541B54E2A2D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04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614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6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6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A2C17-600D-4D5A-8C1C-1A575BD5F232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47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CDE_285_5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17475"/>
            <a:ext cx="8572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ame_FR_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714375"/>
            <a:ext cx="23812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7513" y="1341438"/>
            <a:ext cx="173196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5525" y="1341438"/>
            <a:ext cx="4894263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2924175"/>
            <a:ext cx="49291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18726-5781-42F5-AB7E-A03BDAE41FF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1B7E-7E18-422C-BBCF-5620330519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658B4-AC21-400B-B876-27D5BE4BE7B5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1CD6-73D2-4B50-A8D1-4DF68EC7BA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9C00-038D-4DB4-8D9F-2383109D165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5EA3-AFF7-4BC0-BB87-B6AE63E9E5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0CB2-6C48-40AE-86C5-FC5AE45469BA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64E0C-B30A-4FC3-969E-41444F34F2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5F8F-8590-4A8B-BD58-E0742E811799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1C4B2-5AAB-48E5-B81E-75AE62A037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3D1CE-82BC-47EF-9F2C-B4A0752220FD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E7899-5A94-4D1A-A20B-26B95C81EE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1FEE6-1AB0-46DF-8744-A4EBC39A9E6A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C8B4-2395-4B85-9144-CDE6951668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BD7A-78A0-4BFE-AFD1-74D55383EFB5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E660-FC43-49C4-B25E-9C97F691C5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5E24-7153-4DA0-BED4-D778308F1A7A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FF3-55C5-4A7E-9F6F-E711F15AD74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FAF0A-3FA6-4B57-8B38-ED64452BFBF6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D665-793A-480B-BFEC-9D0090AE470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16DB-189C-4E44-BB70-FB5731782B21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4499-A312-4E45-A17B-A2B97F4DBDD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6FC5B-8ED0-4629-977C-F45A5CFC566B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CC52-15D5-464C-AAB2-C07295637F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0164-18EB-4007-AB0D-EA7FB4D31B80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A27F-4E85-4330-A7F5-CC49D9F7DD7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F53B-51C2-42F6-8D83-9B2D5EE87149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BB93-FFBB-42FD-BE9E-950EA3197D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A507-619B-449F-9234-1514CD80B559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7A2E-0687-4A51-9FD1-3AAD904F3F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23075846-5A6D-4CCB-9297-E657350DB27B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71B7E-7E18-422C-BBCF-5620330519F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15" y="208403"/>
            <a:ext cx="1970073" cy="10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3B5E-92D3-4ADE-BFD4-23778F34D81D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6CC52-15D5-464C-AAB2-C07295637F2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7CDA1-9CAD-44CE-8E3E-9426D17C4F6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C2D5-44CA-43D3-8DB0-13456496B50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FB793-EE08-46AB-AF54-72449090AFBA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9624-D85F-4C37-B658-7FC4E244F1A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79F0-C017-48F3-B3B6-667526E4A23A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2BA2-BDC2-4350-8721-1D7132B02C1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8B22-E39E-400F-B87B-709956AD369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EA4A-89AF-4CB7-864B-BCEB6AED3AA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7021D-E259-42FC-885A-6FFBB53EABB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0ABF-5E71-4FC6-B242-E90F3DE422D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9F720-0DB4-43EF-B469-9F5D90A72638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9C2D5-44CA-43D3-8DB0-13456496B5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9166-5D24-4841-AC28-32E5604B8389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8E02-F212-425A-A69E-D59E4ADD6A6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745E3-3F8A-4C4B-9636-9EBA2E805BFA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F175-E7D8-4A11-B2E7-D8EA4AA04A8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494E-7B2C-45DA-8AB7-1D3FBAC76E6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1CD6-73D2-4B50-A8D1-4DF68EC7BA0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8F3B2-D0E8-4219-987E-6AAED575966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5EA3-AFF7-4BC0-BB87-B6AE63E9E56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17BEB4AD-0761-4DDA-951E-99B13E524B3F}" type="datetime1">
              <a:rPr lang="fr-FR" smtClean="0"/>
              <a:pPr/>
              <a:t>30/11/2017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49DF9C13-3FF7-4314-8822-5FDF870B46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F9CD3D81-6331-4C46-BFD2-C87E549108B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71B7E-7E18-422C-BBCF-5620330519F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9" name="Picture 8" descr="OECD_TEXT_10c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715" y="208403"/>
            <a:ext cx="1970073" cy="1044000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6241009"/>
              </p:ext>
            </p:extLst>
          </p:nvPr>
        </p:nvGraphicFramePr>
        <p:xfrm>
          <a:off x="2411760" y="208403"/>
          <a:ext cx="2016224" cy="96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" name="Photo" r:id="rId5" imgW="2724150" imgH="962025" progId="StaticMetafile">
                  <p:embed/>
                </p:oleObj>
              </mc:Choice>
              <mc:Fallback>
                <p:oleObj name="Photo" r:id="rId5" imgW="2724150" imgH="962025" progId="StaticMetafile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08403"/>
                        <a:ext cx="2016224" cy="966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5736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3B041-67C7-464F-B0EB-D9F7DE7D13D5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5465291"/>
              </p:ext>
            </p:extLst>
          </p:nvPr>
        </p:nvGraphicFramePr>
        <p:xfrm>
          <a:off x="7596336" y="6165304"/>
          <a:ext cx="1296491" cy="621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Photo" r:id="rId3" imgW="2724150" imgH="962025" progId="StaticMetafile">
                  <p:embed/>
                </p:oleObj>
              </mc:Choice>
              <mc:Fallback>
                <p:oleObj name="Photo" r:id="rId3" imgW="2724150" imgH="962025" progId="StaticMetafile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6165304"/>
                        <a:ext cx="1296491" cy="621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2E2A-66CF-46E0-B122-1F8224891FE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C2D5-44CA-43D3-8DB0-13456496B50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03A46-FD09-4B1E-A7BC-64DE572102B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9624-D85F-4C37-B658-7FC4E244F1A1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D4C5-6C26-43DE-B688-5EC87B1AAD8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2BA2-BDC2-4350-8721-1D7132B02C1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4892A-A051-482B-BC1A-5BDF1119961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9624-D85F-4C37-B658-7FC4E244F1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0C86F-7B38-4CF7-A478-E158030F5237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0EA4A-89AF-4CB7-864B-BCEB6AED3AA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9177-B262-4EDA-AC88-C0ED006D25C8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0ABF-5E71-4FC6-B242-E90F3DE422D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9669-96E4-47FB-B3D0-AEECFD06BCD5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8E02-F212-425A-A69E-D59E4ADD6A6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6A00-2335-4DEB-9C61-922D71F71EAC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F175-E7D8-4A11-B2E7-D8EA4AA04A8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93F8-1C55-450F-A0F7-A6D99B6F2734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1CD6-73D2-4B50-A8D1-4DF68EC7BA0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C616-A3BE-43FD-9BC9-8EF86C8C0C77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5EA3-AFF7-4BC0-BB87-B6AE63E9E56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Presentation title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Click to </a:t>
            </a:r>
            <a:r>
              <a:rPr kumimoji="0" lang="fr-FR" dirty="0" err="1" smtClean="0"/>
              <a:t>edit</a:t>
            </a:r>
            <a:r>
              <a:rPr kumimoji="0" lang="fr-FR" dirty="0" smtClean="0"/>
              <a:t> </a:t>
            </a:r>
            <a:r>
              <a:rPr kumimoji="0" lang="fr-FR" dirty="0" err="1" smtClean="0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B18AB8B2-D70E-453D-B88E-0BE30F32986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839CECC0-30D9-46FE-86E1-3BAB61BC1B2C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Header title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FEF04E01-CB97-453B-BD4F-54172CE0343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4A62F-D38D-4488-9AAB-E1A48A10E3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6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F0CC-700E-49DB-9A74-BF52DC1D56EF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02BA2-BDC2-4350-8721-1D7132B02C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94B5-C8E1-471D-A638-669CE653302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EA4A-89AF-4CB7-864B-BCEB6AED3A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865D1-30D5-4CFD-8E3F-1F64E1DC710D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00ABF-5E71-4FC6-B242-E90F3DE422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BD871-3003-4CD4-8C6C-815D59A936A9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8E02-F212-425A-A69E-D59E4ADD6A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372B-E559-4CC8-875B-860CC1E766C1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3F175-E7D8-4A11-B2E7-D8EA4AA04A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B563C5-A75C-4534-A622-8EDE9519E753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C8379-4864-4AE7-9465-C9919A2A67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Picture 7" descr="OCDE_285_50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888" y="117475"/>
            <a:ext cx="5683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3C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73CF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73C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73CF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D6ABF-8869-494D-A9E0-A86E570F43F8}" type="datetime1">
              <a:rPr lang="fr-FR" smtClean="0"/>
              <a:pPr>
                <a:defRPr/>
              </a:pPr>
              <a:t>30/11/2017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0685A4-6B83-4B92-888C-EFAC37E644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F62EECF2-C918-4AC5-AB07-6A369BBDA61E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9672" y="6171747"/>
            <a:ext cx="1208290" cy="56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4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D6B72815-3EFD-4AD7-843E-01B8ED3BD9D8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9672" y="6171747"/>
            <a:ext cx="1208290" cy="56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Slide title</a:t>
            </a:r>
            <a:br>
              <a:rPr lang="en-US" dirty="0" smtClean="0"/>
            </a:br>
            <a:r>
              <a:rPr lang="en-US" dirty="0" smtClean="0"/>
              <a:t>Slide title can be extended to two lines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fld id="{B58AD8A2-5C65-4513-8C07-FB1B7CF03509}" type="datetime1">
              <a:rPr lang="fr-FR" smtClean="0"/>
              <a:pPr>
                <a:defRPr/>
              </a:pPr>
              <a:t>30/11/2017</a:t>
            </a:fld>
            <a:endParaRPr lang="fr-FR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officialdocuments/publicdisplaydocumentpdf/?cote=STD/DOC(2016)10&amp;docLanguage=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848872" cy="396044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GB" sz="3200" dirty="0" smtClean="0">
                <a:latin typeface="+mn-lt"/>
              </a:rPr>
              <a:t>State of play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-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Expert Group on disparities in national accounts</a:t>
            </a:r>
            <a:r>
              <a:rPr lang="en-GB" sz="2200" i="1" dirty="0" smtClean="0">
                <a:latin typeface="+mn-lt"/>
              </a:rPr>
              <a:t/>
            </a:r>
            <a:br>
              <a:rPr lang="en-GB" sz="2200" i="1" dirty="0" smtClean="0">
                <a:latin typeface="+mn-lt"/>
              </a:rPr>
            </a:br>
            <a:r>
              <a:rPr lang="en-GB" sz="2200" i="1" dirty="0" smtClean="0">
                <a:latin typeface="+mn-lt"/>
              </a:rPr>
              <a:t/>
            </a:r>
            <a:br>
              <a:rPr lang="en-GB" sz="2200" i="1" dirty="0" smtClean="0">
                <a:latin typeface="+mn-lt"/>
              </a:rPr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noProof="0" dirty="0"/>
          </a:p>
        </p:txBody>
      </p:sp>
      <p:sp>
        <p:nvSpPr>
          <p:cNvPr id="4099" name="Sous-titre 2"/>
          <p:cNvSpPr>
            <a:spLocks noGrp="1"/>
          </p:cNvSpPr>
          <p:nvPr>
            <p:ph type="subTitle" idx="1"/>
          </p:nvPr>
        </p:nvSpPr>
        <p:spPr>
          <a:xfrm>
            <a:off x="0" y="6224267"/>
            <a:ext cx="4968552" cy="605294"/>
          </a:xfrm>
        </p:spPr>
        <p:txBody>
          <a:bodyPr/>
          <a:lstStyle/>
          <a:p>
            <a:r>
              <a:rPr lang="en-GB" noProof="0" dirty="0" smtClean="0"/>
              <a:t>Presented by Jennifer Ribarsky (OECD)</a:t>
            </a:r>
          </a:p>
          <a:p>
            <a:pPr eaLnBrk="1" hangingPunct="1"/>
            <a:r>
              <a:rPr lang="en-GB" noProof="0" dirty="0" smtClean="0"/>
              <a:t>Prepared by Jorrit </a:t>
            </a:r>
            <a:r>
              <a:rPr lang="en-GB" noProof="0" dirty="0" err="1" smtClean="0"/>
              <a:t>Zwijnenburg</a:t>
            </a:r>
            <a:r>
              <a:rPr lang="en-GB" noProof="0" dirty="0" smtClean="0"/>
              <a:t> (OECD)</a:t>
            </a:r>
            <a:endParaRPr lang="en-GB" noProof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95536" y="472514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11th Meeting of the Advisory Expert Group on National Accounts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5-7 December 2017, New York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35247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 smtClean="0"/>
              <a:t>Step 1: Adjustment of the </a:t>
            </a:r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</a:rPr>
              <a:t>NA totals</a:t>
            </a:r>
          </a:p>
          <a:p>
            <a:pPr marL="913950" lvl="1" indent="-514350">
              <a:buAutoNum type="romanLcPeriod"/>
            </a:pPr>
            <a:r>
              <a:rPr lang="en-GB" sz="1800" i="1" dirty="0" smtClean="0"/>
              <a:t>Quality of national accounts totals</a:t>
            </a:r>
          </a:p>
          <a:p>
            <a:pPr marL="913950" lvl="1" indent="-514350">
              <a:buAutoNum type="romanLcPeriod"/>
            </a:pPr>
            <a:r>
              <a:rPr lang="en-GB" sz="1800" i="1" dirty="0" smtClean="0"/>
              <a:t>Quality of adjustments to the NA totals</a:t>
            </a:r>
          </a:p>
          <a:p>
            <a:pPr marL="399600" lvl="1" indent="0">
              <a:buNone/>
            </a:pPr>
            <a:endParaRPr lang="en-GB" sz="800" i="1" dirty="0" smtClean="0"/>
          </a:p>
          <a:p>
            <a:pPr marL="0" indent="0">
              <a:buNone/>
            </a:pPr>
            <a:r>
              <a:rPr lang="en-GB" sz="2000" u="sng" dirty="0" smtClean="0"/>
              <a:t>Step 2: Linking micro data source variables to the NA variables</a:t>
            </a:r>
          </a:p>
          <a:p>
            <a:pPr marL="913950" lvl="1" indent="-514350">
              <a:buFont typeface="+mj-lt"/>
              <a:buAutoNum type="romanLcPeriod" startAt="3"/>
            </a:pPr>
            <a:r>
              <a:rPr lang="en-GB" sz="1800" i="1" dirty="0" smtClean="0"/>
              <a:t>Assumptions regarding </a:t>
            </a:r>
            <a:r>
              <a:rPr lang="en-GB" sz="1800" b="1" i="1" dirty="0" smtClean="0">
                <a:solidFill>
                  <a:schemeClr val="tx2">
                    <a:lumMod val="75000"/>
                  </a:schemeClr>
                </a:solidFill>
              </a:rPr>
              <a:t>conceptual and classification</a:t>
            </a:r>
            <a:r>
              <a:rPr lang="en-GB" sz="1800" i="1" dirty="0" smtClean="0"/>
              <a:t> differences</a:t>
            </a:r>
          </a:p>
          <a:p>
            <a:pPr marL="399600" lvl="1" indent="0">
              <a:buNone/>
            </a:pPr>
            <a:endParaRPr lang="en-GB" sz="800" i="1" dirty="0" smtClean="0"/>
          </a:p>
          <a:p>
            <a:pPr marL="0" indent="0">
              <a:buNone/>
            </a:pPr>
            <a:r>
              <a:rPr lang="en-GB" sz="2000" u="sng" dirty="0" smtClean="0"/>
              <a:t>Step 3: Imputation for missing elements and aligning data to NA totals</a:t>
            </a:r>
          </a:p>
          <a:p>
            <a:pPr marL="913950" lvl="1" indent="-514350">
              <a:buFont typeface="+mj-lt"/>
              <a:buAutoNum type="romanLcPeriod" startAt="4"/>
            </a:pPr>
            <a:r>
              <a:rPr lang="en-GB" sz="1800" i="1" dirty="0" smtClean="0"/>
              <a:t>Quality of correction for </a:t>
            </a:r>
            <a:r>
              <a:rPr lang="en-GB" sz="1800" b="1" i="1" dirty="0" smtClean="0">
                <a:solidFill>
                  <a:schemeClr val="tx2">
                    <a:lumMod val="75000"/>
                  </a:schemeClr>
                </a:solidFill>
              </a:rPr>
              <a:t>underground economy and illegal activities</a:t>
            </a:r>
          </a:p>
          <a:p>
            <a:pPr marL="913950" lvl="1" indent="-514350">
              <a:buAutoNum type="romanLcPeriod" startAt="4"/>
            </a:pPr>
            <a:r>
              <a:rPr lang="en-GB" sz="1800" i="1" dirty="0" smtClean="0"/>
              <a:t>Quality of micro data – </a:t>
            </a:r>
            <a:r>
              <a:rPr lang="en-GB" sz="1800" b="1" i="1" dirty="0" smtClean="0">
                <a:solidFill>
                  <a:schemeClr val="tx2">
                    <a:lumMod val="75000"/>
                  </a:schemeClr>
                </a:solidFill>
              </a:rPr>
              <a:t>Estimation errors</a:t>
            </a:r>
          </a:p>
          <a:p>
            <a:pPr marL="913950" lvl="1" indent="-514350">
              <a:buAutoNum type="romanLcPeriod" startAt="4"/>
            </a:pPr>
            <a:r>
              <a:rPr lang="en-GB" sz="1800" i="1" dirty="0" smtClean="0"/>
              <a:t>Quality of micro data – </a:t>
            </a:r>
            <a:r>
              <a:rPr lang="en-GB" sz="1800" b="1" i="1" dirty="0" smtClean="0">
                <a:solidFill>
                  <a:schemeClr val="tx2">
                    <a:lumMod val="75000"/>
                  </a:schemeClr>
                </a:solidFill>
              </a:rPr>
              <a:t>Measurement errors</a:t>
            </a:r>
            <a:endParaRPr lang="en-GB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175" lvl="1" indent="0">
              <a:buNone/>
            </a:pPr>
            <a:endParaRPr lang="en-GB" sz="1800" i="1" dirty="0" smtClean="0"/>
          </a:p>
          <a:p>
            <a:pPr>
              <a:buFont typeface="Arial" charset="0"/>
              <a:buChar char="•"/>
            </a:pPr>
            <a:r>
              <a:rPr lang="en-GB" sz="2200" dirty="0"/>
              <a:t>Underlying reason(s) for gap may vary across items</a:t>
            </a:r>
          </a:p>
          <a:p>
            <a:pPr>
              <a:buFont typeface="Arial" charset="0"/>
              <a:buChar char="•"/>
            </a:pPr>
            <a:r>
              <a:rPr lang="en-GB" sz="2200" dirty="0"/>
              <a:t>Allocation to households may differ per cause and item</a:t>
            </a:r>
          </a:p>
          <a:p>
            <a:pPr marL="3175" lvl="1" indent="0">
              <a:buNone/>
            </a:pPr>
            <a:endParaRPr lang="en-GB" sz="1800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Possible reasons</a:t>
            </a:r>
            <a:r>
              <a:rPr lang="en-GB" dirty="0" smtClean="0"/>
              <a:t> for the gaps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1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Framework – Allocation to quintiles</a:t>
            </a:r>
            <a:endParaRPr lang="en-GB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1680"/>
            <a:ext cx="8960559" cy="502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" y="1432800"/>
            <a:ext cx="5186292" cy="500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9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0689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Set up of voluntary regular data collection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84784"/>
            <a:ext cx="8424480" cy="5517232"/>
          </a:xfrm>
        </p:spPr>
        <p:txBody>
          <a:bodyPr>
            <a:normAutofit/>
          </a:bodyPr>
          <a:lstStyle/>
          <a:p>
            <a:pPr algn="just"/>
            <a:r>
              <a:rPr lang="en-GB" sz="2200" dirty="0" smtClean="0"/>
              <a:t>Template and guidelines have been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updated</a:t>
            </a:r>
          </a:p>
          <a:p>
            <a:pPr algn="just"/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Request</a:t>
            </a:r>
            <a:r>
              <a:rPr lang="en-GB" sz="2200" dirty="0" smtClean="0"/>
              <a:t> for additional data was sent out in June 2017</a:t>
            </a:r>
          </a:p>
          <a:p>
            <a:pPr algn="just"/>
            <a:r>
              <a:rPr lang="en-GB" sz="2200" dirty="0" smtClean="0"/>
              <a:t>Five countries provided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additional data</a:t>
            </a:r>
            <a:r>
              <a:rPr lang="en-GB" sz="2200" dirty="0" smtClean="0"/>
              <a:t> (AUS, GBR, NLD, PRT and SVN) and two countries (will) provide data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for a first time</a:t>
            </a:r>
            <a:r>
              <a:rPr lang="en-GB" sz="2200" dirty="0" smtClean="0"/>
              <a:t> (CAN and NZL)</a:t>
            </a:r>
          </a:p>
          <a:p>
            <a:pPr algn="just"/>
            <a:r>
              <a:rPr lang="en-GB" sz="2200" dirty="0" smtClean="0"/>
              <a:t>Plan is to send out data request for additional distributional data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on annual basis</a:t>
            </a:r>
            <a:r>
              <a:rPr lang="en-GB" sz="2200" dirty="0" smtClean="0"/>
              <a:t>.</a:t>
            </a:r>
          </a:p>
          <a:p>
            <a:pPr algn="just"/>
            <a:endParaRPr lang="en-GB" sz="2200" dirty="0" smtClean="0"/>
          </a:p>
          <a:p>
            <a:pPr algn="just">
              <a:buFont typeface="Arial" charset="0"/>
              <a:buChar char="•"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Regular data collection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06896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Drafting of a handbook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1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851336"/>
          </a:xfrm>
        </p:spPr>
        <p:txBody>
          <a:bodyPr>
            <a:normAutofit/>
          </a:bodyPr>
          <a:lstStyle/>
          <a:p>
            <a:pPr algn="just"/>
            <a:r>
              <a:rPr lang="en-GB" sz="2200" dirty="0" smtClean="0"/>
              <a:t>Preparation of a handbook that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combines all knowledge</a:t>
            </a:r>
            <a:r>
              <a:rPr lang="en-GB" sz="2200" dirty="0" smtClean="0"/>
              <a:t> built up so far within the project</a:t>
            </a:r>
          </a:p>
          <a:p>
            <a:pPr algn="just"/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Draft version </a:t>
            </a:r>
            <a:r>
              <a:rPr lang="en-GB" sz="2200" dirty="0" smtClean="0"/>
              <a:t>expected to be available by the end of 2017</a:t>
            </a:r>
          </a:p>
          <a:p>
            <a:pPr algn="just"/>
            <a:r>
              <a:rPr lang="en-GB" sz="2200" dirty="0" smtClean="0"/>
              <a:t>Early 2018: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Consultation</a:t>
            </a:r>
            <a:r>
              <a:rPr lang="en-GB" sz="2200" dirty="0" smtClean="0"/>
              <a:t> of EG DNA members</a:t>
            </a:r>
          </a:p>
          <a:p>
            <a:pPr algn="just"/>
            <a:r>
              <a:rPr lang="en-GB" sz="2200" dirty="0" smtClean="0"/>
              <a:t>Second half of 2018: </a:t>
            </a: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Publication</a:t>
            </a:r>
          </a:p>
          <a:p>
            <a:pPr algn="just"/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>
              <a:buFont typeface="Arial" charset="0"/>
              <a:buChar char="•"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7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0689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Paper on differences with DINA approach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6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496488" cy="5688632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en-GB" sz="2200" b="1" dirty="0" smtClean="0">
                <a:solidFill>
                  <a:schemeClr val="tx2">
                    <a:lumMod val="75000"/>
                  </a:schemeClr>
                </a:solidFill>
              </a:rPr>
              <a:t>In scope: </a:t>
            </a:r>
          </a:p>
          <a:p>
            <a:pPr lvl="1" algn="just"/>
            <a:r>
              <a:rPr lang="en-GB" sz="1800" u="sng" dirty="0" smtClean="0"/>
              <a:t>Coverage:</a:t>
            </a:r>
            <a:r>
              <a:rPr lang="en-GB" sz="1800" dirty="0" smtClean="0"/>
              <a:t> Income, Consumption and Savings (EG DNA) vs. Income and Wealth (DINA)</a:t>
            </a:r>
          </a:p>
          <a:p>
            <a:pPr lvl="1" algn="just"/>
            <a:r>
              <a:rPr lang="en-GB" sz="1800" u="sng" dirty="0" smtClean="0"/>
              <a:t>Output:</a:t>
            </a:r>
            <a:r>
              <a:rPr lang="en-GB" sz="1800" dirty="0" smtClean="0"/>
              <a:t> Aggregated breakdowns of the household sector (EG DNA) vs. synthetic micro files and more detailed breakdowns (DINA)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In concepts:</a:t>
            </a:r>
          </a:p>
          <a:p>
            <a:pPr lvl="1" algn="just"/>
            <a:r>
              <a:rPr lang="en-GB" sz="1800" u="sng" dirty="0" smtClean="0"/>
              <a:t>Target population:</a:t>
            </a:r>
            <a:r>
              <a:rPr lang="en-GB" sz="1800" dirty="0" smtClean="0"/>
              <a:t> Private households (EG DNA) vs. adult individual (DINA)</a:t>
            </a:r>
          </a:p>
          <a:p>
            <a:pPr lvl="1" algn="just"/>
            <a:r>
              <a:rPr lang="en-GB" sz="1800" u="sng" dirty="0" smtClean="0"/>
              <a:t>Unit of analysis:</a:t>
            </a:r>
            <a:r>
              <a:rPr lang="en-GB" sz="1800" dirty="0" smtClean="0"/>
              <a:t> </a:t>
            </a:r>
            <a:r>
              <a:rPr lang="en-GB" sz="1800" dirty="0" err="1" smtClean="0"/>
              <a:t>Equivalized</a:t>
            </a:r>
            <a:r>
              <a:rPr lang="en-GB" sz="1800" dirty="0" smtClean="0"/>
              <a:t> households (EG DNA) vs. individual (DINA)</a:t>
            </a:r>
            <a:endParaRPr lang="en-GB" sz="1800" dirty="0"/>
          </a:p>
          <a:p>
            <a:pPr lvl="1" algn="just"/>
            <a:r>
              <a:rPr lang="en-GB" sz="1800" u="sng" dirty="0" smtClean="0"/>
              <a:t>Income concept:</a:t>
            </a:r>
            <a:r>
              <a:rPr lang="en-GB" sz="1800" dirty="0" smtClean="0"/>
              <a:t> Household income (EG DNA) vs. national income (DINA). This means DINA also allocates other income flows to individuals</a:t>
            </a:r>
          </a:p>
          <a:p>
            <a:pPr marL="514800" indent="-457200" algn="just">
              <a:buFont typeface="+mj-lt"/>
              <a:buAutoNum type="arabicPeriod"/>
            </a:pP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In methodology:</a:t>
            </a:r>
          </a:p>
          <a:p>
            <a:pPr lvl="1" algn="just"/>
            <a:r>
              <a:rPr lang="en-GB" sz="1800" u="sng" dirty="0" smtClean="0"/>
              <a:t>Treatment of micro-macro gaps:</a:t>
            </a:r>
            <a:r>
              <a:rPr lang="en-GB" sz="1800" dirty="0" smtClean="0"/>
              <a:t> Informed or proportional allocation? Impact in EGDNA is significant; what is size of the gaps in DINA project?</a:t>
            </a:r>
            <a:endParaRPr lang="en-GB" sz="1800" dirty="0"/>
          </a:p>
          <a:p>
            <a:pPr lvl="1" algn="just"/>
            <a:r>
              <a:rPr lang="en-GB" sz="1800" u="sng" dirty="0" smtClean="0"/>
              <a:t>Allocation of imputed items:</a:t>
            </a:r>
            <a:r>
              <a:rPr lang="en-GB" sz="1800" dirty="0" smtClean="0"/>
              <a:t> Equal distribution or proportional allocation? Applied methodology may have big impact on the results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Main differences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29992"/>
            <a:ext cx="8568496" cy="4995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 smtClean="0"/>
              <a:t>Composition of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post-tax national income</a:t>
            </a:r>
            <a:r>
              <a:rPr lang="en-GB" sz="1600" dirty="0" smtClean="0"/>
              <a:t> (DINA) in percentages of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net household adjusted disposable income</a:t>
            </a:r>
            <a:r>
              <a:rPr lang="en-GB" sz="1600" dirty="0" smtClean="0"/>
              <a:t>,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Conceptual difference: </a:t>
            </a:r>
            <a:br>
              <a:rPr lang="en-GB" dirty="0" smtClean="0"/>
            </a:br>
            <a:r>
              <a:rPr lang="en-GB" dirty="0" smtClean="0"/>
              <a:t>Example of post-tax national income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" y="2060848"/>
            <a:ext cx="872518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dirty="0" smtClean="0"/>
              <a:t>Methodological difference:</a:t>
            </a:r>
            <a:br>
              <a:rPr lang="en-GB" dirty="0" smtClean="0"/>
            </a:br>
            <a:r>
              <a:rPr lang="en-GB" dirty="0" smtClean="0"/>
              <a:t>Impact of imputations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556792"/>
            <a:ext cx="8424480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 smtClean="0"/>
              <a:t>Size of components of post-tax national income for which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micro-information is assumed to be missing</a:t>
            </a:r>
            <a:r>
              <a:rPr lang="en-GB" sz="1600" dirty="0" smtClean="0"/>
              <a:t> (in % of post-tax national income)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0920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628800"/>
            <a:ext cx="8424480" cy="4968552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en-GB" sz="2200" dirty="0" smtClean="0"/>
              <a:t> of the EGDNA project</a:t>
            </a:r>
          </a:p>
          <a:p>
            <a:pPr algn="just">
              <a:buFont typeface="Arial" charset="0"/>
              <a:buChar char="•"/>
            </a:pPr>
            <a:r>
              <a:rPr lang="en-GB" sz="2200" dirty="0" smtClean="0"/>
              <a:t>Main activities since last AEG meeting</a:t>
            </a:r>
          </a:p>
          <a:p>
            <a:pPr lvl="1" algn="just">
              <a:buFont typeface="Arial" charset="0"/>
              <a:buChar char="•"/>
            </a:pP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Publication</a:t>
            </a:r>
            <a:r>
              <a:rPr lang="en-GB" sz="2000" dirty="0" smtClean="0"/>
              <a:t> of results of 2015 exercise</a:t>
            </a:r>
          </a:p>
          <a:p>
            <a:pPr lvl="1" algn="just">
              <a:buFont typeface="Arial" charset="0"/>
              <a:buChar char="•"/>
            </a:pPr>
            <a:r>
              <a:rPr lang="en-GB" sz="2000" dirty="0" smtClean="0"/>
              <a:t>Development of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en-GB" sz="2000" dirty="0" smtClean="0"/>
              <a:t> for allocating micro-macro gaps</a:t>
            </a:r>
          </a:p>
          <a:p>
            <a:pPr lvl="1" algn="just">
              <a:buFont typeface="Arial" charset="0"/>
              <a:buChar char="•"/>
            </a:pPr>
            <a:r>
              <a:rPr lang="en-GB" sz="2000" dirty="0" smtClean="0"/>
              <a:t>Set up of voluntary regular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data collection</a:t>
            </a:r>
          </a:p>
          <a:p>
            <a:pPr lvl="1" algn="just">
              <a:buFont typeface="Arial" charset="0"/>
              <a:buChar char="•"/>
            </a:pPr>
            <a:r>
              <a:rPr lang="en-GB" sz="2000" dirty="0" smtClean="0"/>
              <a:t>Drafting of a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handbook </a:t>
            </a:r>
          </a:p>
          <a:p>
            <a:pPr lvl="1" algn="just">
              <a:buFont typeface="Arial" charset="0"/>
              <a:buChar char="•"/>
            </a:pPr>
            <a:r>
              <a:rPr lang="en-GB" sz="2000" dirty="0" smtClean="0"/>
              <a:t>Paper on differences with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DINA</a:t>
            </a:r>
            <a:r>
              <a:rPr lang="en-GB" sz="2000" dirty="0" smtClean="0"/>
              <a:t> project</a:t>
            </a:r>
          </a:p>
          <a:p>
            <a:pPr algn="just">
              <a:buFont typeface="Arial" charset="0"/>
              <a:buChar char="•"/>
            </a:pPr>
            <a:r>
              <a:rPr lang="en-GB" sz="2200" dirty="0" smtClean="0"/>
              <a:t>Continuation as joint </a:t>
            </a:r>
            <a:r>
              <a:rPr lang="en-GB" sz="2200" b="1" dirty="0" smtClean="0">
                <a:solidFill>
                  <a:schemeClr val="accent1">
                    <a:lumMod val="75000"/>
                  </a:schemeClr>
                </a:solidFill>
              </a:rPr>
              <a:t>OECD-Eurostat</a:t>
            </a:r>
            <a:r>
              <a:rPr lang="en-GB" sz="2200" dirty="0" smtClean="0"/>
              <a:t> EG DNA</a:t>
            </a:r>
          </a:p>
          <a:p>
            <a:pPr marL="0" indent="0" algn="just">
              <a:buNone/>
            </a:pPr>
            <a:endParaRPr lang="en-GB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8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0689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Continuation as joint 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OECD-Eurostat Expert Group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484784"/>
            <a:ext cx="8218800" cy="5139368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At 2016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DGINS</a:t>
            </a:r>
            <a:r>
              <a:rPr lang="en-GB" sz="2000" dirty="0" smtClean="0"/>
              <a:t> Eurostat expressed their interest in harmonised </a:t>
            </a:r>
            <a:r>
              <a:rPr lang="en-GB" sz="2000" dirty="0"/>
              <a:t>data on distribution of </a:t>
            </a:r>
            <a:r>
              <a:rPr lang="en-GB" sz="2000" dirty="0" smtClean="0"/>
              <a:t>ICW at </a:t>
            </a:r>
            <a:r>
              <a:rPr lang="en-GB" sz="2000" dirty="0"/>
              <a:t>EU level</a:t>
            </a:r>
            <a:endParaRPr lang="en-GB" sz="2000" dirty="0" smtClean="0"/>
          </a:p>
          <a:p>
            <a:pPr algn="just"/>
            <a:r>
              <a:rPr lang="en-GB" sz="2000" dirty="0" smtClean="0"/>
              <a:t>This led to two initiatives:</a:t>
            </a:r>
          </a:p>
          <a:p>
            <a:pPr lvl="1" algn="just"/>
            <a:r>
              <a:rPr lang="en-GB" sz="1800" dirty="0" smtClean="0"/>
              <a:t>Joint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EG ICW</a:t>
            </a:r>
            <a:r>
              <a:rPr lang="en-GB" sz="1800" dirty="0" smtClean="0"/>
              <a:t> working on the joint distribution of households’ income, consumption and wealth at the micro level</a:t>
            </a:r>
          </a:p>
          <a:p>
            <a:pPr lvl="1" algn="just"/>
            <a:r>
              <a:rPr lang="en-GB" sz="1800" dirty="0" smtClean="0"/>
              <a:t>Joint </a:t>
            </a:r>
            <a:r>
              <a:rPr lang="en-GB" sz="1800" b="1" dirty="0" smtClean="0">
                <a:solidFill>
                  <a:schemeClr val="tx2">
                    <a:lumMod val="75000"/>
                  </a:schemeClr>
                </a:solidFill>
              </a:rPr>
              <a:t>EG DNA</a:t>
            </a:r>
            <a:r>
              <a:rPr lang="en-GB" sz="1800" dirty="0" smtClean="0"/>
              <a:t> working on the distribution of income, consumption and wealth consistent with NA totals</a:t>
            </a:r>
          </a:p>
          <a:p>
            <a:pPr algn="just"/>
            <a:r>
              <a:rPr lang="en-GB" sz="2000" dirty="0" smtClean="0"/>
              <a:t>The new EG DNA will develop distributional data on ICW in line with NA totals, with the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aim of publishing</a:t>
            </a:r>
            <a:r>
              <a:rPr lang="en-GB" sz="2000" dirty="0" smtClean="0"/>
              <a:t> them on a regular basis</a:t>
            </a:r>
          </a:p>
          <a:p>
            <a:pPr algn="just"/>
            <a:r>
              <a:rPr lang="en-GB" sz="2000" dirty="0" smtClean="0"/>
              <a:t>The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first meeting</a:t>
            </a:r>
            <a:r>
              <a:rPr lang="en-GB" sz="2000" dirty="0" smtClean="0"/>
              <a:t> will take place in the first quarter of 2018</a:t>
            </a:r>
          </a:p>
          <a:p>
            <a:pPr algn="just"/>
            <a:r>
              <a:rPr lang="en-GB" sz="2000" dirty="0" smtClean="0"/>
              <a:t>The new EG will include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new member states</a:t>
            </a:r>
          </a:p>
          <a:p>
            <a:pPr algn="just"/>
            <a:r>
              <a:rPr lang="en-GB" sz="2000" dirty="0" smtClean="0"/>
              <a:t>Eurostat and OECD are also involved in the ECB EG LMM which focuses on </a:t>
            </a:r>
            <a:r>
              <a:rPr lang="en-GB" sz="2000" b="1" dirty="0" smtClean="0">
                <a:solidFill>
                  <a:schemeClr val="tx2">
                    <a:lumMod val="75000"/>
                  </a:schemeClr>
                </a:solidFill>
              </a:rPr>
              <a:t>wealth distribution </a:t>
            </a:r>
          </a:p>
          <a:p>
            <a:pPr marL="0" indent="0" algn="just">
              <a:buNone/>
            </a:pPr>
            <a:endParaRPr lang="en-GB" sz="2200" dirty="0" smtClean="0"/>
          </a:p>
          <a:p>
            <a:pPr algn="just">
              <a:buFont typeface="Arial" charset="0"/>
              <a:buChar char="•"/>
            </a:pPr>
            <a:endParaRPr lang="en-GB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Joint OECD-Eurostat EG DNA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7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942909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Thank you for your attention!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1916832"/>
            <a:ext cx="3348742" cy="27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 err="1" smtClean="0"/>
              <a:t>Aim</a:t>
            </a:r>
            <a:r>
              <a:rPr lang="fr-FR" altLang="en-US" dirty="0" smtClean="0"/>
              <a:t> of the </a:t>
            </a:r>
            <a:r>
              <a:rPr lang="fr-FR" altLang="en-US" dirty="0" err="1" smtClean="0"/>
              <a:t>project</a:t>
            </a:r>
            <a:endParaRPr lang="fr-FR" altLang="en-US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323850" y="1452587"/>
            <a:ext cx="8208963" cy="4784725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 smtClean="0"/>
              <a:t>Develop methodology </a:t>
            </a:r>
            <a:r>
              <a:rPr lang="en-GB" sz="2400" dirty="0"/>
              <a:t>to produce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</a:rPr>
              <a:t>distributional</a:t>
            </a:r>
            <a:r>
              <a:rPr lang="en-GB" sz="2400" dirty="0"/>
              <a:t> results </a:t>
            </a:r>
            <a:r>
              <a:rPr lang="en-GB" sz="2400" dirty="0" smtClean="0"/>
              <a:t>for household 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income, consumption and saving</a:t>
            </a:r>
            <a:r>
              <a:rPr lang="en-GB" sz="2400" dirty="0" smtClean="0"/>
              <a:t> consistent </a:t>
            </a:r>
            <a:r>
              <a:rPr lang="en-GB" sz="2400" dirty="0"/>
              <a:t>with national accounts concepts using micro data sources</a:t>
            </a:r>
            <a:endParaRPr lang="en-GB" altLang="en-US" sz="2400" u="sng" dirty="0" smtClean="0"/>
          </a:p>
          <a:p>
            <a:pPr marL="0" indent="0" eaLnBrk="1" hangingPunct="1">
              <a:buNone/>
            </a:pPr>
            <a:endParaRPr lang="en-GB" altLang="en-US" sz="2400" dirty="0" smtClean="0"/>
          </a:p>
          <a:p>
            <a:pPr eaLnBrk="1" hangingPunct="1">
              <a:buFontTx/>
              <a:buNone/>
            </a:pPr>
            <a:endParaRPr lang="en-GB" altLang="en-US" sz="2400" dirty="0" smtClean="0"/>
          </a:p>
          <a:p>
            <a:pPr eaLnBrk="1" hangingPunct="1">
              <a:buFontTx/>
              <a:buNone/>
            </a:pPr>
            <a:endParaRPr lang="en-GB" altLang="en-US" sz="2400" dirty="0" smtClean="0"/>
          </a:p>
          <a:p>
            <a:pPr lvl="1" eaLnBrk="1" hangingPunct="1"/>
            <a:endParaRPr lang="en-GB" altLang="en-US" sz="2400" dirty="0" smtClean="0"/>
          </a:p>
        </p:txBody>
      </p:sp>
      <p:sp>
        <p:nvSpPr>
          <p:cNvPr id="4" name="Ellipse 3"/>
          <p:cNvSpPr/>
          <p:nvPr/>
        </p:nvSpPr>
        <p:spPr>
          <a:xfrm>
            <a:off x="1979712" y="5233194"/>
            <a:ext cx="3308557" cy="13684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MICRO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Micro concepts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/>
              <a:t>-&gt; Distribution</a:t>
            </a:r>
          </a:p>
        </p:txBody>
      </p:sp>
      <p:sp>
        <p:nvSpPr>
          <p:cNvPr id="6" name="Ellipse 5"/>
          <p:cNvSpPr/>
          <p:nvPr/>
        </p:nvSpPr>
        <p:spPr>
          <a:xfrm>
            <a:off x="179388" y="3429000"/>
            <a:ext cx="3312492" cy="16561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MACRO DATA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Macro concepts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/>
              <a:t>-&gt; </a:t>
            </a:r>
            <a:r>
              <a:rPr lang="en-GB" i="1" dirty="0" smtClean="0"/>
              <a:t>Totals, growth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275857" y="4293096"/>
            <a:ext cx="2340259" cy="28803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5"/>
          <p:cNvSpPr/>
          <p:nvPr/>
        </p:nvSpPr>
        <p:spPr>
          <a:xfrm>
            <a:off x="5148064" y="3573016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Q1</a:t>
            </a:r>
            <a:endParaRPr lang="en-GB" dirty="0"/>
          </a:p>
        </p:txBody>
      </p:sp>
      <p:sp>
        <p:nvSpPr>
          <p:cNvPr id="22" name="Ellipse 5"/>
          <p:cNvSpPr/>
          <p:nvPr/>
        </p:nvSpPr>
        <p:spPr>
          <a:xfrm>
            <a:off x="5724128" y="4293096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Q3</a:t>
            </a:r>
            <a:endParaRPr lang="en-GB" dirty="0"/>
          </a:p>
        </p:txBody>
      </p:sp>
      <p:sp>
        <p:nvSpPr>
          <p:cNvPr id="24" name="Ellipse 5"/>
          <p:cNvSpPr/>
          <p:nvPr/>
        </p:nvSpPr>
        <p:spPr>
          <a:xfrm>
            <a:off x="5724128" y="5229200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Q4</a:t>
            </a:r>
            <a:endParaRPr lang="en-GB" dirty="0"/>
          </a:p>
        </p:txBody>
      </p:sp>
      <p:sp>
        <p:nvSpPr>
          <p:cNvPr id="25" name="Ellipse 5"/>
          <p:cNvSpPr/>
          <p:nvPr/>
        </p:nvSpPr>
        <p:spPr>
          <a:xfrm>
            <a:off x="6228184" y="3429000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Q2</a:t>
            </a:r>
            <a:endParaRPr lang="en-GB" b="1" dirty="0"/>
          </a:p>
        </p:txBody>
      </p:sp>
      <p:sp>
        <p:nvSpPr>
          <p:cNvPr id="26" name="Ellipse 5"/>
          <p:cNvSpPr/>
          <p:nvPr/>
        </p:nvSpPr>
        <p:spPr>
          <a:xfrm>
            <a:off x="6732240" y="4581128"/>
            <a:ext cx="936104" cy="7920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Q5</a:t>
            </a:r>
            <a:endParaRPr lang="en-GB" dirty="0"/>
          </a:p>
        </p:txBody>
      </p:sp>
      <p:cxnSp>
        <p:nvCxnSpPr>
          <p:cNvPr id="20" name="Curved Connector 19"/>
          <p:cNvCxnSpPr/>
          <p:nvPr/>
        </p:nvCxnSpPr>
        <p:spPr>
          <a:xfrm rot="5400000" flipH="1" flipV="1">
            <a:off x="3608893" y="4536123"/>
            <a:ext cx="936104" cy="7380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932040" y="2996952"/>
            <a:ext cx="2808312" cy="324036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948264" y="29156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Household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0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06896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+mn-lt"/>
                <a:hlinkClick r:id="rId3"/>
              </a:rPr>
              <a:t>Publication</a:t>
            </a:r>
            <a:r>
              <a:rPr lang="en-GB" sz="3600" dirty="0" smtClean="0">
                <a:solidFill>
                  <a:srgbClr val="002060"/>
                </a:solidFill>
                <a:latin typeface="+mn-lt"/>
              </a:rPr>
              <a:t> of results of 2015 exercise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3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dirty="0" smtClean="0"/>
              <a:t>Publication of results of 2015 exercise</a:t>
            </a:r>
            <a:br>
              <a:rPr lang="en-GB" dirty="0" smtClean="0"/>
            </a:br>
            <a:r>
              <a:rPr lang="en-GB" dirty="0" smtClean="0"/>
              <a:t>Some results (1)</a:t>
            </a:r>
            <a:endParaRPr lang="en-GB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3177"/>
            <a:ext cx="8712968" cy="577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6338"/>
            <a:ext cx="8887274" cy="521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 of results of 2015 exercise </a:t>
            </a:r>
            <a:r>
              <a:rPr lang="en-GB" dirty="0" smtClean="0"/>
              <a:t>Some results (2)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4A62F-D38D-4488-9AAB-E1A48A10E35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" y="1412776"/>
            <a:ext cx="901489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 of results of 2015 exercise Some results </a:t>
            </a:r>
            <a:r>
              <a:rPr lang="en-GB" dirty="0" smtClean="0"/>
              <a:t>(3)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1835696" y="2564904"/>
            <a:ext cx="1440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0800000">
            <a:off x="3707904" y="4869160"/>
            <a:ext cx="1224136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04048" y="475708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Mexico</a:t>
            </a: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209278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France</a:t>
            </a: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1835696" y="6093296"/>
            <a:ext cx="1224136" cy="144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31840" y="598121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United States</a:t>
            </a:r>
            <a:endParaRPr lang="en-GB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068960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n-lt"/>
              </a:rPr>
              <a:t>Development of framework for allocating micro-macro gaps</a:t>
            </a:r>
            <a:endParaRPr lang="en-GB" sz="3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9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4C8379-4864-4AE7-9465-C9919A2A673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in compilation process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41277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Contributions to adjusted disposable income flows</a:t>
            </a:r>
          </a:p>
        </p:txBody>
      </p:sp>
      <p:pic>
        <p:nvPicPr>
          <p:cNvPr id="3074" name="Picture 2"/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0"/>
            <a:ext cx="8747726" cy="479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8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OCDE_White_FR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ecd_50A_Eng_BD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OCDE_White_FR</Template>
  <TotalTime>18707</TotalTime>
  <Words>1129</Words>
  <Application>Microsoft Office PowerPoint</Application>
  <PresentationFormat>On-screen Show (4:3)</PresentationFormat>
  <Paragraphs>165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OCDE_White_FR</vt:lpstr>
      <vt:lpstr>Custom Design</vt:lpstr>
      <vt:lpstr>oecd_50A_Eng_BD</vt:lpstr>
      <vt:lpstr>1_oecd_50A_Eng_BD</vt:lpstr>
      <vt:lpstr>OECD_English_white</vt:lpstr>
      <vt:lpstr>Photo</vt:lpstr>
      <vt:lpstr>State of play  - Expert Group on disparities in national accounts   </vt:lpstr>
      <vt:lpstr>Contents</vt:lpstr>
      <vt:lpstr>Aim of the project</vt:lpstr>
      <vt:lpstr>PowerPoint Presentation</vt:lpstr>
      <vt:lpstr>Publication of results of 2015 exercise Some results (1)</vt:lpstr>
      <vt:lpstr>Publication of results of 2015 exercise Some results (2)</vt:lpstr>
      <vt:lpstr>Publication of results of 2015 exercise Some results (3)</vt:lpstr>
      <vt:lpstr>PowerPoint Presentation</vt:lpstr>
      <vt:lpstr>Role in compilation process</vt:lpstr>
      <vt:lpstr>Possible reasons for the gaps</vt:lpstr>
      <vt:lpstr>Framework – Allocation to quintiles</vt:lpstr>
      <vt:lpstr>PowerPoint Presentation</vt:lpstr>
      <vt:lpstr>Regular data collection</vt:lpstr>
      <vt:lpstr>PowerPoint Presentation</vt:lpstr>
      <vt:lpstr>Handbook</vt:lpstr>
      <vt:lpstr>PowerPoint Presentation</vt:lpstr>
      <vt:lpstr>Main differences</vt:lpstr>
      <vt:lpstr>Conceptual difference:  Example of post-tax national income</vt:lpstr>
      <vt:lpstr>Methodological difference: Impact of imputations</vt:lpstr>
      <vt:lpstr>PowerPoint Presentation</vt:lpstr>
      <vt:lpstr>Joint OECD-Eurostat EG DNA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OECD-Eurostat Expert Group Measuring disparities in a national accounts framework</dc:title>
  <dc:creator>ZWIJNENBURG Jorrit, STD/NAD</dc:creator>
  <cp:lastModifiedBy>RIBARSKY Jennifer</cp:lastModifiedBy>
  <cp:revision>779</cp:revision>
  <cp:lastPrinted>2017-09-19T10:15:04Z</cp:lastPrinted>
  <dcterms:created xsi:type="dcterms:W3CDTF">2010-10-30T07:51:02Z</dcterms:created>
  <dcterms:modified xsi:type="dcterms:W3CDTF">2017-11-30T14:46:46Z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Tracking">
    <vt:lpwstr>true</vt:lpwstr>
  </property>
  <property fmtid="{D5CDD505-2E9C-101B-9397-08002B2CF9AE}" pid="3" name="DV.DocumentId">
    <vt:lpwstr>9Cp4NnSt1kx3tsxf5U0jaN</vt:lpwstr>
  </property>
  <property fmtid="{D5CDD505-2E9C-101B-9397-08002B2CF9AE}" pid="4" name="DV.VersionId">
    <vt:lpwstr>vWg4eEXIhzoDlb6mEWc7R8</vt:lpwstr>
  </property>
  <property fmtid="{D5CDD505-2E9C-101B-9397-08002B2CF9AE}" pid="5" name="DV.MergeIncapabilityFlags">
    <vt:i4>0</vt:i4>
  </property>
</Properties>
</file>