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Lst>
  <p:notesMasterIdLst>
    <p:notesMasterId r:id="rId13"/>
  </p:notesMasterIdLst>
  <p:handoutMasterIdLst>
    <p:handoutMasterId r:id="rId14"/>
  </p:handoutMasterIdLst>
  <p:sldIdLst>
    <p:sldId id="256" r:id="rId6"/>
    <p:sldId id="261" r:id="rId7"/>
    <p:sldId id="267" r:id="rId8"/>
    <p:sldId id="262" r:id="rId9"/>
    <p:sldId id="269" r:id="rId10"/>
    <p:sldId id="272" r:id="rId11"/>
    <p:sldId id="265"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C28C"/>
    <a:srgbClr val="FFFFFF"/>
    <a:srgbClr val="0000FF"/>
    <a:srgbClr val="BAB9A2"/>
    <a:srgbClr val="BAB3A2"/>
    <a:srgbClr val="B1D7BA"/>
    <a:srgbClr val="00CC99"/>
    <a:srgbClr val="9FCDA2"/>
    <a:srgbClr val="33996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1492" autoAdjust="0"/>
  </p:normalViewPr>
  <p:slideViewPr>
    <p:cSldViewPr>
      <p:cViewPr>
        <p:scale>
          <a:sx n="100" d="100"/>
          <a:sy n="100" d="100"/>
        </p:scale>
        <p:origin x="15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131" y="-8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449" cy="464979"/>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3978065" y="0"/>
            <a:ext cx="3043449" cy="464979"/>
          </a:xfrm>
          <a:prstGeom prst="rect">
            <a:avLst/>
          </a:prstGeom>
        </p:spPr>
        <p:txBody>
          <a:bodyPr vert="horz" lIns="91403" tIns="45702" rIns="91403" bIns="45702" rtlCol="0"/>
          <a:lstStyle>
            <a:lvl1pPr algn="r">
              <a:defRPr sz="1200"/>
            </a:lvl1pPr>
          </a:lstStyle>
          <a:p>
            <a:fld id="{4B4C25F1-ACCC-4813-96BC-CCA46C50A0BE}" type="datetimeFigureOut">
              <a:rPr lang="en-US" smtClean="0"/>
              <a:pPr/>
              <a:t>12/1/2017</a:t>
            </a:fld>
            <a:endParaRPr lang="en-US"/>
          </a:p>
        </p:txBody>
      </p:sp>
      <p:sp>
        <p:nvSpPr>
          <p:cNvPr id="4" name="Footer Placeholder 3"/>
          <p:cNvSpPr>
            <a:spLocks noGrp="1"/>
          </p:cNvSpPr>
          <p:nvPr>
            <p:ph type="ftr" sz="quarter" idx="2"/>
          </p:nvPr>
        </p:nvSpPr>
        <p:spPr>
          <a:xfrm>
            <a:off x="1" y="8842534"/>
            <a:ext cx="3043449" cy="464979"/>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3978065" y="8842534"/>
            <a:ext cx="3043449" cy="464979"/>
          </a:xfrm>
          <a:prstGeom prst="rect">
            <a:avLst/>
          </a:prstGeom>
        </p:spPr>
        <p:txBody>
          <a:bodyPr vert="horz" lIns="91403" tIns="45702" rIns="91403" bIns="45702" rtlCol="0" anchor="b"/>
          <a:lstStyle>
            <a:lvl1pPr algn="r">
              <a:defRPr sz="1200"/>
            </a:lvl1pPr>
          </a:lstStyle>
          <a:p>
            <a:fld id="{3E5E6412-C602-4F2F-A821-7A453F2F7B7D}" type="slidenum">
              <a:rPr lang="en-US" smtClean="0"/>
              <a:pPr/>
              <a:t>‹#›</a:t>
            </a:fld>
            <a:endParaRPr lang="en-US"/>
          </a:p>
        </p:txBody>
      </p:sp>
    </p:spTree>
    <p:extLst>
      <p:ext uri="{BB962C8B-B14F-4D97-AF65-F5344CB8AC3E}">
        <p14:creationId xmlns:p14="http://schemas.microsoft.com/office/powerpoint/2010/main"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23" tIns="46661" rIns="93323" bIns="4666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3" tIns="46661" rIns="93323" bIns="46661" rtlCol="0"/>
          <a:lstStyle>
            <a:lvl1pPr algn="r">
              <a:defRPr sz="1200"/>
            </a:lvl1pPr>
          </a:lstStyle>
          <a:p>
            <a:fld id="{0B6FE31F-108A-4BC9-A67D-A6174873204B}" type="datetimeFigureOut">
              <a:rPr lang="en-US" smtClean="0"/>
              <a:pPr/>
              <a:t>12/1/2017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3" tIns="46661" rIns="93323" bIns="4666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3" tIns="46661" rIns="93323" bIns="4666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29"/>
            <a:ext cx="3043343" cy="465455"/>
          </a:xfrm>
          <a:prstGeom prst="rect">
            <a:avLst/>
          </a:prstGeom>
        </p:spPr>
        <p:txBody>
          <a:bodyPr vert="horz" lIns="93323" tIns="46661" rIns="93323" bIns="4666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3" tIns="46661" rIns="93323" bIns="46661"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p14="http://schemas.microsoft.com/office/powerpoint/2010/main"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2</a:t>
            </a:fld>
            <a:endParaRPr lang="en-US"/>
          </a:p>
        </p:txBody>
      </p:sp>
    </p:spTree>
    <p:extLst>
      <p:ext uri="{BB962C8B-B14F-4D97-AF65-F5344CB8AC3E}">
        <p14:creationId xmlns:p14="http://schemas.microsoft.com/office/powerpoint/2010/main" val="835415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81" indent="-17138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3</a:t>
            </a:fld>
            <a:endParaRPr lang="en-US"/>
          </a:p>
        </p:txBody>
      </p:sp>
    </p:spTree>
    <p:extLst>
      <p:ext uri="{BB962C8B-B14F-4D97-AF65-F5344CB8AC3E}">
        <p14:creationId xmlns:p14="http://schemas.microsoft.com/office/powerpoint/2010/main" val="362390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4</a:t>
            </a:fld>
            <a:endParaRPr lang="en-US"/>
          </a:p>
        </p:txBody>
      </p:sp>
    </p:spTree>
    <p:extLst>
      <p:ext uri="{BB962C8B-B14F-4D97-AF65-F5344CB8AC3E}">
        <p14:creationId xmlns:p14="http://schemas.microsoft.com/office/powerpoint/2010/main" val="3530586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5</a:t>
            </a:fld>
            <a:endParaRPr lang="en-US"/>
          </a:p>
        </p:txBody>
      </p:sp>
    </p:spTree>
    <p:extLst>
      <p:ext uri="{BB962C8B-B14F-4D97-AF65-F5344CB8AC3E}">
        <p14:creationId xmlns:p14="http://schemas.microsoft.com/office/powerpoint/2010/main" val="4027091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6</a:t>
            </a:fld>
            <a:endParaRPr lang="en-US"/>
          </a:p>
        </p:txBody>
      </p:sp>
    </p:spTree>
    <p:extLst>
      <p:ext uri="{BB962C8B-B14F-4D97-AF65-F5344CB8AC3E}">
        <p14:creationId xmlns:p14="http://schemas.microsoft.com/office/powerpoint/2010/main" val="817476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7</a:t>
            </a:fld>
            <a:endParaRPr lang="en-US"/>
          </a:p>
        </p:txBody>
      </p:sp>
    </p:spTree>
    <p:extLst>
      <p:ext uri="{BB962C8B-B14F-4D97-AF65-F5344CB8AC3E}">
        <p14:creationId xmlns:p14="http://schemas.microsoft.com/office/powerpoint/2010/main" val="8116591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2192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a:t>Click</a:t>
            </a:r>
            <a:r>
              <a:rPr lang="pt-PT" dirty="0"/>
              <a:t> to </a:t>
            </a:r>
            <a:r>
              <a:rPr lang="pt-PT" dirty="0" err="1"/>
              <a:t>edit</a:t>
            </a:r>
            <a:r>
              <a:rPr lang="pt-PT" dirty="0"/>
              <a:t> Master </a:t>
            </a:r>
            <a:r>
              <a:rPr lang="pt-PT" dirty="0" err="1"/>
              <a:t>subtext</a:t>
            </a:r>
            <a:r>
              <a:rPr lang="pt-PT" dirty="0"/>
              <a:t> </a:t>
            </a:r>
            <a:r>
              <a:rPr lang="pt-PT" dirty="0" err="1"/>
              <a:t>style</a:t>
            </a:r>
            <a:endParaRPr lang="pt-PT"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248400"/>
            <a:ext cx="7772400" cy="464230"/>
          </a:xfrm>
          <a:prstGeom prst="rect">
            <a:avLst/>
          </a:prstGeom>
          <a:noFill/>
          <a:ln w="9525">
            <a:noFill/>
            <a:miter lim="800000"/>
            <a:headEnd/>
            <a:tailEnd/>
          </a:ln>
          <a:effectLst/>
        </p:spPr>
        <p:txBody>
          <a:bodyPr wrap="square">
            <a:spAutoFit/>
          </a:bodyPr>
          <a:lstStyle/>
          <a:p>
            <a:pPr algn="ctr">
              <a:spcBef>
                <a:spcPts val="0"/>
              </a:spcBef>
              <a:spcAft>
                <a:spcPts val="500"/>
              </a:spcAft>
            </a:pPr>
            <a:r>
              <a:rPr lang="en-US" sz="1000" baseline="0" noProof="0" dirty="0">
                <a:solidFill>
                  <a:schemeClr val="tx1">
                    <a:lumMod val="85000"/>
                    <a:lumOff val="15000"/>
                  </a:schemeClr>
                </a:solidFill>
                <a:latin typeface="Calibri" pitchFamily="34" charset="0"/>
                <a:cs typeface="Calibri" pitchFamily="34" charset="0"/>
              </a:rPr>
              <a:t>Reproductions of this material, or any parts of it, should refer to the IMF Statistics Department as the source.</a:t>
            </a:r>
          </a:p>
          <a:p>
            <a:pPr algn="ctr">
              <a:spcBef>
                <a:spcPts val="0"/>
              </a:spcBef>
              <a:spcAft>
                <a:spcPts val="500"/>
              </a:spcAft>
            </a:pPr>
            <a:r>
              <a:rPr lang="en-US" sz="1000" kern="1200" baseline="0" dirty="0">
                <a:solidFill>
                  <a:schemeClr val="tx1">
                    <a:lumMod val="85000"/>
                    <a:lumOff val="15000"/>
                  </a:schemeClr>
                </a:solidFill>
                <a:latin typeface="Calibri" pitchFamily="34" charset="0"/>
                <a:ea typeface="+mn-ea"/>
                <a:cs typeface="Calibri" pitchFamily="34" charset="0"/>
              </a:rPr>
              <a:t>The views expressed herein are those of the author and should not be attributed to the IMF, its Executive Board, or its management.</a:t>
            </a:r>
            <a:endParaRPr lang="de-CH" sz="1000" kern="1200" baseline="0" dirty="0">
              <a:solidFill>
                <a:schemeClr val="tx1">
                  <a:lumMod val="85000"/>
                  <a:lumOff val="15000"/>
                </a:schemeClr>
              </a:solidFill>
              <a:latin typeface="Calibri" pitchFamily="34" charset="0"/>
              <a:ea typeface="+mn-ea"/>
              <a:cs typeface="Calibri" pitchFamily="34" charset="0"/>
            </a:endParaRPr>
          </a:p>
        </p:txBody>
      </p:sp>
      <p:sp>
        <p:nvSpPr>
          <p:cNvPr id="2" name="Title 1"/>
          <p:cNvSpPr>
            <a:spLocks noGrp="1"/>
          </p:cNvSpPr>
          <p:nvPr>
            <p:ph type="title"/>
          </p:nvPr>
        </p:nvSpPr>
        <p:spPr>
          <a:xfrm>
            <a:off x="0" y="3200400"/>
            <a:ext cx="8913813" cy="1524000"/>
          </a:xfrm>
          <a:solidFill>
            <a:srgbClr val="BAB9A2"/>
          </a:solidFill>
        </p:spPr>
        <p:txBody>
          <a:bodyPr/>
          <a:lstStyle/>
          <a:p>
            <a:r>
              <a:rPr lang="pt-PT"/>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0"/>
            <a:ext cx="2209800" cy="400110"/>
          </a:xfrm>
          <a:prstGeom prst="rect">
            <a:avLst/>
          </a:prstGeom>
          <a:noFill/>
        </p:spPr>
        <p:txBody>
          <a:bodyPr wrap="square" rtlCol="0">
            <a:spAutoFit/>
          </a:bodyPr>
          <a:lstStyle/>
          <a:p>
            <a:pPr algn="r"/>
            <a:r>
              <a:rPr lang="en-US" sz="1000" dirty="0">
                <a:solidFill>
                  <a:schemeClr val="tx1"/>
                </a:solidFill>
                <a:latin typeface="Calibri" pitchFamily="34" charset="0"/>
                <a:cs typeface="Calibri" pitchFamily="34" charset="0"/>
              </a:rPr>
              <a:t>Real</a:t>
            </a:r>
            <a:r>
              <a:rPr lang="en-US" sz="1000" baseline="0" dirty="0">
                <a:solidFill>
                  <a:schemeClr val="tx1"/>
                </a:solidFill>
                <a:latin typeface="Calibri" pitchFamily="34" charset="0"/>
                <a:cs typeface="Calibri" pitchFamily="34" charset="0"/>
              </a:rPr>
              <a:t> Sector </a:t>
            </a:r>
            <a:r>
              <a:rPr lang="en-US" sz="1000" dirty="0">
                <a:solidFill>
                  <a:schemeClr val="tx1"/>
                </a:solidFill>
                <a:latin typeface="Calibri" pitchFamily="34" charset="0"/>
                <a:cs typeface="Calibri" pitchFamily="34" charset="0"/>
              </a:rPr>
              <a:t>Division</a:t>
            </a:r>
            <a:br>
              <a:rPr lang="en-US" sz="1000" dirty="0">
                <a:solidFill>
                  <a:schemeClr val="tx1"/>
                </a:solidFill>
                <a:latin typeface="Calibri" pitchFamily="34" charset="0"/>
                <a:cs typeface="Calibri" pitchFamily="34" charset="0"/>
              </a:rPr>
            </a:br>
            <a:r>
              <a:rPr lang="en-US" sz="1000" dirty="0">
                <a:solidFill>
                  <a:schemeClr val="tx1"/>
                </a:solidFill>
                <a:latin typeface="Calibri" pitchFamily="34" charset="0"/>
                <a:cs typeface="Calibri" pitchFamily="34" charset="0"/>
              </a:rPr>
              <a:t>IMF Statistics Department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t-PT"/>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t-PT"/>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t-PT"/>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BAB9A2"/>
          </a:solidFill>
        </p:spPr>
        <p:txBody>
          <a:bodyPr/>
          <a:lstStyle/>
          <a:p>
            <a:r>
              <a:rPr lang="pt-PT"/>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dirty="0"/>
          </a:p>
        </p:txBody>
      </p:sp>
      <p:sp>
        <p:nvSpPr>
          <p:cNvPr id="4" name="Content Placeholder 3"/>
          <p:cNvSpPr>
            <a:spLocks noGrp="1"/>
          </p:cNvSpPr>
          <p:nvPr>
            <p:ph sz="half" idx="2"/>
          </p:nvPr>
        </p:nvSpPr>
        <p:spPr>
          <a:xfrm>
            <a:off x="5147534"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a:t>Click to edit Master title style</a:t>
            </a:r>
            <a:endParaRPr/>
          </a:p>
        </p:txBody>
      </p:sp>
      <p:sp>
        <p:nvSpPr>
          <p:cNvPr id="3" name="Subtitle 2"/>
          <p:cNvSpPr>
            <a:spLocks noGrp="1"/>
          </p:cNvSpPr>
          <p:nvPr>
            <p:ph type="subTitle" idx="1"/>
          </p:nvPr>
        </p:nvSpPr>
        <p:spPr>
          <a:xfrm>
            <a:off x="914400" y="3034553"/>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800"/>
            </a:lvl1pPr>
          </a:lstStyle>
          <a:p>
            <a:r>
              <a:rPr lang="pt-PT"/>
              <a:t>Drag picture to placeholder or click icon to add</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t-PT"/>
              <a:t>Drag picture to placeholder or click icon to add</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a:t>Click</a:t>
            </a:r>
            <a:r>
              <a:rPr lang="pt-PT" dirty="0"/>
              <a:t> to </a:t>
            </a:r>
            <a:r>
              <a:rPr lang="pt-PT" dirty="0" err="1"/>
              <a:t>edit</a:t>
            </a:r>
            <a:r>
              <a:rPr lang="pt-PT" dirty="0"/>
              <a:t> Master </a:t>
            </a:r>
            <a:r>
              <a:rPr lang="pt-PT" dirty="0" err="1"/>
              <a:t>subtitle</a:t>
            </a:r>
            <a:r>
              <a:rPr lang="pt-PT" dirty="0"/>
              <a:t> </a:t>
            </a:r>
            <a:r>
              <a:rPr lang="pt-PT" dirty="0" err="1"/>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t-PT"/>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t-PT"/>
              <a:t>Drag picture to placeholder or click icon to add</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1"/>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a:t>Click</a:t>
            </a:r>
            <a:r>
              <a:rPr lang="pt-PT" dirty="0"/>
              <a:t> to </a:t>
            </a:r>
            <a:r>
              <a:rPr lang="pt-PT" dirty="0" err="1"/>
              <a:t>edit</a:t>
            </a:r>
            <a:r>
              <a:rPr lang="pt-PT" dirty="0"/>
              <a:t> Master </a:t>
            </a:r>
            <a:r>
              <a:rPr lang="pt-PT" dirty="0" err="1"/>
              <a:t>text</a:t>
            </a:r>
            <a:r>
              <a:rPr lang="pt-PT" dirty="0"/>
              <a:t> </a:t>
            </a:r>
            <a:r>
              <a:rPr lang="pt-PT" dirty="0" err="1"/>
              <a:t>styles</a:t>
            </a:r>
            <a:endParaRPr lang="pt-PT" dirty="0"/>
          </a:p>
          <a:p>
            <a:pPr lvl="1"/>
            <a:r>
              <a:rPr lang="pt-PT" dirty="0" err="1"/>
              <a:t>Second</a:t>
            </a:r>
            <a:r>
              <a:rPr lang="pt-PT" dirty="0"/>
              <a:t> </a:t>
            </a:r>
            <a:r>
              <a:rPr lang="pt-PT" dirty="0" err="1"/>
              <a:t>level</a:t>
            </a:r>
            <a:endParaRPr lang="pt-PT" dirty="0"/>
          </a:p>
          <a:p>
            <a:pPr lvl="2"/>
            <a:r>
              <a:rPr lang="pt-PT" dirty="0" err="1"/>
              <a:t>Third</a:t>
            </a:r>
            <a:r>
              <a:rPr lang="pt-PT" dirty="0"/>
              <a:t> </a:t>
            </a:r>
            <a:r>
              <a:rPr lang="pt-PT" dirty="0" err="1"/>
              <a:t>level</a:t>
            </a:r>
            <a:endParaRPr lang="pt-PT" dirty="0"/>
          </a:p>
          <a:p>
            <a:pPr lvl="3"/>
            <a:r>
              <a:rPr lang="pt-PT" dirty="0" err="1"/>
              <a:t>Fourth</a:t>
            </a:r>
            <a:r>
              <a:rPr lang="pt-PT" dirty="0"/>
              <a:t> </a:t>
            </a:r>
            <a:r>
              <a:rPr lang="pt-PT" dirty="0" err="1"/>
              <a:t>level</a:t>
            </a:r>
            <a:endParaRPr lang="pt-PT" dirty="0"/>
          </a:p>
          <a:p>
            <a:pPr lvl="4"/>
            <a:r>
              <a:rPr lang="pt-PT" dirty="0" err="1"/>
              <a:t>Fifth</a:t>
            </a:r>
            <a:r>
              <a:rPr lang="pt-PT" dirty="0"/>
              <a:t> </a:t>
            </a:r>
            <a:r>
              <a:rPr lang="pt-PT" dirty="0" err="1"/>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0" y="685800"/>
            <a:ext cx="8913813" cy="1066800"/>
          </a:xfrm>
          <a:prstGeom prst="rect">
            <a:avLst/>
          </a:prstGeom>
          <a:solidFill>
            <a:srgbClr val="BAB9A2"/>
          </a:solidFill>
        </p:spPr>
        <p:txBody>
          <a:bodyPr vert="horz" lIns="1044000" tIns="36000" rIns="274320" bIns="36000" rtlCol="0" anchor="ctr">
            <a:noAutofit/>
          </a:bodyPr>
          <a:lstStyle/>
          <a:p>
            <a:r>
              <a:rPr lang="pt-PT" dirty="0" err="1"/>
              <a:t>Click</a:t>
            </a:r>
            <a:r>
              <a:rPr lang="pt-PT" dirty="0"/>
              <a:t> to </a:t>
            </a:r>
            <a:r>
              <a:rPr lang="pt-PT" dirty="0" err="1"/>
              <a:t>edit</a:t>
            </a:r>
            <a:r>
              <a:rPr lang="pt-PT" dirty="0"/>
              <a:t> Master </a:t>
            </a:r>
            <a:r>
              <a:rPr lang="pt-PT" dirty="0" err="1"/>
              <a:t>title</a:t>
            </a:r>
            <a:r>
              <a:rPr lang="pt-PT" dirty="0"/>
              <a:t> </a:t>
            </a:r>
            <a:r>
              <a:rPr lang="pt-PT" dirty="0" err="1"/>
              <a:t>style</a:t>
            </a:r>
            <a:endParaRPr dirty="0"/>
          </a:p>
        </p:txBody>
      </p:sp>
      <p:sp>
        <p:nvSpPr>
          <p:cNvPr id="12" name="Title Placeholder 1"/>
          <p:cNvSpPr txBox="1">
            <a:spLocks/>
          </p:cNvSpPr>
          <p:nvPr userDrawn="1"/>
        </p:nvSpPr>
        <p:spPr>
          <a:xfrm>
            <a:off x="990600" y="6705600"/>
            <a:ext cx="7923213" cy="152400"/>
          </a:xfrm>
          <a:prstGeom prst="rect">
            <a:avLst/>
          </a:prstGeom>
          <a:solidFill>
            <a:srgbClr val="BAB9A2"/>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0"/>
            <a:ext cx="2209800" cy="400110"/>
          </a:xfrm>
          <a:prstGeom prst="rect">
            <a:avLst/>
          </a:prstGeom>
          <a:noFill/>
        </p:spPr>
        <p:txBody>
          <a:bodyPr wrap="square" rtlCol="0">
            <a:spAutoFit/>
          </a:bodyPr>
          <a:lstStyle/>
          <a:p>
            <a:pPr algn="r"/>
            <a:r>
              <a:rPr lang="en-US" sz="1000" dirty="0">
                <a:solidFill>
                  <a:schemeClr val="tx1"/>
                </a:solidFill>
                <a:latin typeface="Calibri" pitchFamily="34" charset="0"/>
                <a:cs typeface="Calibri" pitchFamily="34" charset="0"/>
              </a:rPr>
              <a:t>Real Sector Division</a:t>
            </a:r>
            <a:br>
              <a:rPr lang="en-US" sz="1000" dirty="0">
                <a:solidFill>
                  <a:schemeClr val="tx1"/>
                </a:solidFill>
                <a:latin typeface="Calibri" pitchFamily="34" charset="0"/>
                <a:cs typeface="Calibri" pitchFamily="34" charset="0"/>
              </a:rPr>
            </a:br>
            <a:r>
              <a:rPr lang="en-US" sz="1000" dirty="0">
                <a:solidFill>
                  <a:schemeClr val="tx1"/>
                </a:solidFill>
                <a:latin typeface="Calibri" pitchFamily="34" charset="0"/>
                <a:cs typeface="Calibri" pitchFamily="34" charset="0"/>
              </a:rPr>
              <a:t>IMF Statistics Department</a:t>
            </a: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 id="2147483667" r:id="rId4"/>
    <p:sldLayoutId id="2147483668" r:id="rId5"/>
    <p:sldLayoutId id="2147483661" r:id="rId6"/>
    <p:sldLayoutId id="2147483663" r:id="rId7"/>
    <p:sldLayoutId id="2147483671" r:id="rId8"/>
    <p:sldLayoutId id="2147483672" r:id="rId9"/>
    <p:sldLayoutId id="2147483673" r:id="rId10"/>
    <p:sldLayoutId id="2147483675" r:id="rId11"/>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mf.org/external/np/seminars/eng/2014/inequality/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imf.org/~/media/Files/Publications/fiscal-monitor/2017/October/pdf/fm1702.ashx?la=en"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imf.org/external/np/fad/inequali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imf.org/external/np/g20/pdf/2017/062617.pdf"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imf.org/en/Publications/CR/Issues/2017/07/19/Republic-of-Armenia-Selected-Issues-45108" TargetMode="External"/><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imf.org/en/Publications/CR/Issues/2016/12/31/Kyrgyz-Republic-2015-Staff-Report-for-the-2015-Article-IV-Consultation-and-First-Review-4372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mf.org/en/Publications/CR/Issues/2017/07/19/Republic-of-Armenia-Selected-Issues-4510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4724400"/>
            <a:ext cx="8153400" cy="1447800"/>
          </a:xfrm>
        </p:spPr>
        <p:txBody>
          <a:bodyPr/>
          <a:lstStyle/>
          <a:p>
            <a:pPr>
              <a:lnSpc>
                <a:spcPct val="100000"/>
              </a:lnSpc>
            </a:pPr>
            <a:r>
              <a:rPr lang="en-US" dirty="0"/>
              <a:t>Eleventh Meeting of the Advisory Expert Group on National Accounts</a:t>
            </a:r>
            <a:br>
              <a:rPr lang="en-US" dirty="0"/>
            </a:br>
            <a:r>
              <a:rPr lang="en-US" dirty="0"/>
              <a:t>New York</a:t>
            </a:r>
          </a:p>
          <a:p>
            <a:pPr>
              <a:lnSpc>
                <a:spcPct val="100000"/>
              </a:lnSpc>
            </a:pPr>
            <a:r>
              <a:rPr lang="en-US" dirty="0"/>
              <a:t>5-7 December 2017 </a:t>
            </a:r>
          </a:p>
          <a:p>
            <a:pPr>
              <a:lnSpc>
                <a:spcPct val="100000"/>
              </a:lnSpc>
            </a:pPr>
            <a:r>
              <a:rPr lang="en-US" dirty="0"/>
              <a:t>Margarida Martins</a:t>
            </a:r>
          </a:p>
        </p:txBody>
      </p:sp>
      <p:sp>
        <p:nvSpPr>
          <p:cNvPr id="3" name="Title 2"/>
          <p:cNvSpPr>
            <a:spLocks noGrp="1"/>
          </p:cNvSpPr>
          <p:nvPr>
            <p:ph type="title"/>
          </p:nvPr>
        </p:nvSpPr>
        <p:spPr>
          <a:xfrm>
            <a:off x="0" y="3200400"/>
            <a:ext cx="8991600" cy="1524000"/>
          </a:xfrm>
        </p:spPr>
        <p:txBody>
          <a:bodyPr/>
          <a:lstStyle/>
          <a:p>
            <a:r>
              <a:rPr lang="en-US" sz="3200" dirty="0"/>
              <a:t>7.1 Economic well-being and sustainability </a:t>
            </a:r>
            <a:r>
              <a:rPr lang="en-US" sz="3750" dirty="0"/>
              <a:t>Distributional Aspects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 Introduction</a:t>
            </a:r>
          </a:p>
        </p:txBody>
      </p:sp>
      <p:sp>
        <p:nvSpPr>
          <p:cNvPr id="3" name="Content Placeholder 2"/>
          <p:cNvSpPr>
            <a:spLocks noGrp="1"/>
          </p:cNvSpPr>
          <p:nvPr>
            <p:ph idx="1"/>
          </p:nvPr>
        </p:nvSpPr>
        <p:spPr>
          <a:xfrm>
            <a:off x="8964" y="1778466"/>
            <a:ext cx="7382436" cy="2107734"/>
          </a:xfrm>
        </p:spPr>
        <p:txBody>
          <a:bodyPr/>
          <a:lstStyle/>
          <a:p>
            <a:pPr marL="0" indent="0">
              <a:buSzPct val="100000"/>
              <a:buNone/>
              <a:defRPr/>
            </a:pPr>
            <a:r>
              <a:rPr lang="en-US" b="1" dirty="0"/>
              <a:t>Why is inequality an important topic in the IMF?</a:t>
            </a:r>
          </a:p>
          <a:p>
            <a:pPr marL="0" indent="0">
              <a:buSzPct val="100000"/>
              <a:buNone/>
              <a:defRPr/>
            </a:pPr>
            <a:r>
              <a:rPr lang="en-US" sz="2300" i="1" dirty="0"/>
              <a:t>IMF research (…) has shown that rising inequality poses risks to the durability of economic growth, that the design of government policies has an impact on income distribution, and that government also can help address the situation. </a:t>
            </a:r>
          </a:p>
          <a:p>
            <a:pPr marL="0" indent="0">
              <a:spcBef>
                <a:spcPts val="0"/>
              </a:spcBef>
              <a:buSzPct val="100000"/>
              <a:buNone/>
              <a:defRPr/>
            </a:pPr>
            <a:r>
              <a:rPr lang="en-US" sz="2300" dirty="0"/>
              <a:t>(</a:t>
            </a:r>
            <a:r>
              <a:rPr lang="en-US" sz="2300" dirty="0">
                <a:hlinkClick r:id="rId3"/>
              </a:rPr>
              <a:t>IMF Annual Report 2017, </a:t>
            </a:r>
            <a:r>
              <a:rPr lang="en-US" sz="2300" i="1" dirty="0">
                <a:hlinkClick r:id="rId3"/>
              </a:rPr>
              <a:t>Promoting Inclusive Growth</a:t>
            </a:r>
            <a:r>
              <a:rPr lang="en-US" sz="2300" dirty="0"/>
              <a:t>)</a:t>
            </a:r>
            <a:endParaRPr lang="en-US" sz="2300" i="1" dirty="0"/>
          </a:p>
          <a:p>
            <a:pPr marL="0" indent="0">
              <a:buNone/>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2</a:t>
            </a:fld>
            <a:endParaRPr lang="en-US" dirty="0"/>
          </a:p>
        </p:txBody>
      </p:sp>
      <p:pic>
        <p:nvPicPr>
          <p:cNvPr id="5" name="Picture 4">
            <a:hlinkClick r:id="rId3"/>
          </p:cNvPr>
          <p:cNvPicPr>
            <a:picLocks noChangeAspect="1"/>
          </p:cNvPicPr>
          <p:nvPr/>
        </p:nvPicPr>
        <p:blipFill>
          <a:blip r:embed="rId4"/>
          <a:stretch>
            <a:fillRect/>
          </a:stretch>
        </p:blipFill>
        <p:spPr>
          <a:xfrm>
            <a:off x="7391400" y="2029660"/>
            <a:ext cx="1380790" cy="1780340"/>
          </a:xfrm>
          <a:prstGeom prst="rect">
            <a:avLst/>
          </a:prstGeom>
        </p:spPr>
      </p:pic>
      <p:sp>
        <p:nvSpPr>
          <p:cNvPr id="7" name="Content Placeholder 2"/>
          <p:cNvSpPr txBox="1">
            <a:spLocks/>
          </p:cNvSpPr>
          <p:nvPr/>
        </p:nvSpPr>
        <p:spPr>
          <a:xfrm>
            <a:off x="2362200" y="4200511"/>
            <a:ext cx="6781800" cy="1742324"/>
          </a:xfrm>
          <a:prstGeom prst="rect">
            <a:avLst/>
          </a:prstGeom>
        </p:spPr>
        <p:txBody>
          <a:bodyPr vert="horz" lIns="91440" tIns="45720" rIns="91440" bIns="45720" rtlCol="0">
            <a:noAutofit/>
          </a:bodyPr>
          <a:lstStyle>
            <a:lvl1pPr marL="342900" indent="-342900" algn="l" defTabSz="914400" rtl="0" eaLnBrk="1" latinLnBrk="0" hangingPunct="1">
              <a:lnSpc>
                <a:spcPts val="2500"/>
              </a:lnSpc>
              <a:spcBef>
                <a:spcPts val="10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40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SzPct val="100000"/>
              <a:buFont typeface="Wingdings" pitchFamily="2" charset="2"/>
              <a:buNone/>
              <a:defRPr/>
            </a:pPr>
            <a:r>
              <a:rPr lang="en-US" sz="2300" i="1" dirty="0"/>
              <a:t>Global inequality (…) has been declining in recent decades, reflecting strong income growth in some large emerging market economies such as China and India. However, the picture of inequality within countries is mixed.</a:t>
            </a:r>
            <a:br>
              <a:rPr lang="en-US" sz="2300" i="1" dirty="0"/>
            </a:br>
            <a:r>
              <a:rPr lang="en-US" sz="2300" dirty="0"/>
              <a:t>(</a:t>
            </a:r>
            <a:r>
              <a:rPr lang="en-US" sz="2300" dirty="0">
                <a:hlinkClick r:id="rId5"/>
              </a:rPr>
              <a:t>IMF, 2017 Fiscal Monitor, </a:t>
            </a:r>
            <a:r>
              <a:rPr lang="en-US" sz="2300" i="1" dirty="0">
                <a:hlinkClick r:id="rId5"/>
              </a:rPr>
              <a:t>Tackling Inequality</a:t>
            </a:r>
            <a:r>
              <a:rPr lang="en-US" sz="2300" dirty="0"/>
              <a:t>)</a:t>
            </a:r>
            <a:r>
              <a:rPr lang="en-US" sz="2300" i="1" dirty="0"/>
              <a:t> </a:t>
            </a:r>
          </a:p>
        </p:txBody>
      </p:sp>
      <p:pic>
        <p:nvPicPr>
          <p:cNvPr id="8" name="Picture 7">
            <a:hlinkClick r:id="rId5"/>
          </p:cNvPr>
          <p:cNvPicPr>
            <a:picLocks noChangeAspect="1"/>
          </p:cNvPicPr>
          <p:nvPr/>
        </p:nvPicPr>
        <p:blipFill>
          <a:blip r:embed="rId6"/>
          <a:stretch>
            <a:fillRect/>
          </a:stretch>
        </p:blipFill>
        <p:spPr>
          <a:xfrm>
            <a:off x="457200" y="4185131"/>
            <a:ext cx="1521170" cy="1964844"/>
          </a:xfrm>
          <a:prstGeom prst="rect">
            <a:avLst/>
          </a:prstGeom>
        </p:spPr>
      </p:pic>
    </p:spTree>
    <p:extLst>
      <p:ext uri="{BB962C8B-B14F-4D97-AF65-F5344CB8AC3E}">
        <p14:creationId xmlns:p14="http://schemas.microsoft.com/office/powerpoint/2010/main" val="428552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 Introduction</a:t>
            </a:r>
          </a:p>
        </p:txBody>
      </p:sp>
      <p:sp>
        <p:nvSpPr>
          <p:cNvPr id="3" name="Content Placeholder 2"/>
          <p:cNvSpPr>
            <a:spLocks noGrp="1"/>
          </p:cNvSpPr>
          <p:nvPr>
            <p:ph idx="1"/>
          </p:nvPr>
        </p:nvSpPr>
        <p:spPr>
          <a:xfrm>
            <a:off x="8964" y="1702266"/>
            <a:ext cx="9135036" cy="4927134"/>
          </a:xfrm>
          <a:effectLst>
            <a:glow rad="63500">
              <a:schemeClr val="accent4">
                <a:satMod val="175000"/>
                <a:alpha val="40000"/>
              </a:schemeClr>
            </a:glow>
          </a:effectLst>
        </p:spPr>
        <p:txBody>
          <a:bodyPr/>
          <a:lstStyle/>
          <a:p>
            <a:pPr marL="0" indent="0">
              <a:buSzPct val="100000"/>
              <a:buNone/>
              <a:defRPr/>
            </a:pPr>
            <a:r>
              <a:rPr lang="en-US" b="1" dirty="0"/>
              <a:t>IMF Work on Operationalizing Inequality Analysis</a:t>
            </a:r>
          </a:p>
          <a:p>
            <a:pPr>
              <a:buSzPct val="100000"/>
              <a:defRPr/>
            </a:pPr>
            <a:r>
              <a:rPr lang="en-US" dirty="0"/>
              <a:t>Analytical Work</a:t>
            </a:r>
          </a:p>
          <a:p>
            <a:pPr>
              <a:buSzPct val="100000"/>
              <a:defRPr/>
            </a:pPr>
            <a:r>
              <a:rPr lang="en-US" dirty="0"/>
              <a:t>Capacity Development</a:t>
            </a:r>
          </a:p>
          <a:p>
            <a:pPr>
              <a:buSzPct val="100000"/>
              <a:defRPr/>
            </a:pPr>
            <a:r>
              <a:rPr lang="en-US" dirty="0"/>
              <a:t>Surveillance and Fund-supported programs</a:t>
            </a:r>
          </a:p>
          <a:p>
            <a:pPr marL="0" indent="0">
              <a:buSzPct val="100000"/>
              <a:buNone/>
              <a:defRPr/>
            </a:pPr>
            <a:endParaRPr lang="en-US" b="1" dirty="0"/>
          </a:p>
          <a:p>
            <a:pPr marL="0" indent="0">
              <a:buSzPct val="100000"/>
              <a:buNone/>
              <a:defRPr/>
            </a:pPr>
            <a:r>
              <a:rPr lang="en-US" b="1" dirty="0"/>
              <a:t>Inequality incorporated as one element of the Fund’s policy advice </a:t>
            </a:r>
          </a:p>
          <a:p>
            <a:pPr>
              <a:buSzPct val="100000"/>
              <a:defRPr/>
            </a:pPr>
            <a:r>
              <a:rPr lang="en-US" dirty="0"/>
              <a:t>Three waves of pilot consultations</a:t>
            </a:r>
          </a:p>
          <a:p>
            <a:pPr lvl="1">
              <a:buSzPct val="100000"/>
              <a:defRPr/>
            </a:pPr>
            <a:r>
              <a:rPr lang="en-US" dirty="0"/>
              <a:t>2015/16, 2016/17, and 2017/18</a:t>
            </a:r>
          </a:p>
          <a:p>
            <a:pPr lvl="1">
              <a:buSzPct val="100000"/>
              <a:defRPr/>
            </a:pPr>
            <a:r>
              <a:rPr lang="en-US" dirty="0"/>
              <a:t>More than 25 completed pilots</a:t>
            </a:r>
          </a:p>
          <a:p>
            <a:pPr marL="349250" lvl="1" indent="0">
              <a:buSzPct val="100000"/>
              <a:buNone/>
              <a:defRPr/>
            </a:pPr>
            <a:endParaRPr lang="en-US" dirty="0"/>
          </a:p>
          <a:p>
            <a:pPr marL="349250" lvl="1" indent="0">
              <a:buSzPct val="100000"/>
              <a:buNone/>
              <a:defRPr/>
            </a:pPr>
            <a:endParaRPr lang="en-US" dirty="0"/>
          </a:p>
          <a:p>
            <a:pPr marL="0" indent="0">
              <a:buNone/>
            </a:pPr>
            <a:r>
              <a:rPr lang="en-US" dirty="0">
                <a:hlinkClick r:id="rId3"/>
              </a:rPr>
              <a:t>http://www.imf.org/external/np/fad/inequality/</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3</a:t>
            </a:fld>
            <a:endParaRPr lang="en-US" dirty="0"/>
          </a:p>
        </p:txBody>
      </p:sp>
      <p:sp>
        <p:nvSpPr>
          <p:cNvPr id="5" name="Callout: Down Arrow 4"/>
          <p:cNvSpPr/>
          <p:nvPr/>
        </p:nvSpPr>
        <p:spPr>
          <a:xfrm>
            <a:off x="381000" y="3048000"/>
            <a:ext cx="5669280" cy="609600"/>
          </a:xfrm>
          <a:prstGeom prst="downArrowCallout">
            <a:avLst/>
          </a:prstGeom>
          <a:noFill/>
          <a:ln>
            <a:solidFill>
              <a:schemeClr val="accent4">
                <a:lumMod val="50000"/>
              </a:schemeClr>
            </a:solidFill>
          </a:ln>
          <a:effectLst>
            <a:glow rad="101600">
              <a:schemeClr val="accent4">
                <a:lumMod val="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hlinkClick r:id="rId4"/>
          </p:cNvPr>
          <p:cNvPicPr>
            <a:picLocks noChangeAspect="1"/>
          </p:cNvPicPr>
          <p:nvPr/>
        </p:nvPicPr>
        <p:blipFill>
          <a:blip r:embed="rId5"/>
          <a:stretch>
            <a:fillRect/>
          </a:stretch>
        </p:blipFill>
        <p:spPr>
          <a:xfrm>
            <a:off x="7552076" y="4497544"/>
            <a:ext cx="1371598" cy="1777750"/>
          </a:xfrm>
          <a:prstGeom prst="rect">
            <a:avLst/>
          </a:prstGeom>
        </p:spPr>
      </p:pic>
    </p:spTree>
    <p:extLst>
      <p:ext uri="{BB962C8B-B14F-4D97-AF65-F5344CB8AC3E}">
        <p14:creationId xmlns:p14="http://schemas.microsoft.com/office/powerpoint/2010/main" val="94381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II. IMF Surveillance and inequalities</a:t>
            </a:r>
          </a:p>
        </p:txBody>
      </p:sp>
      <p:sp>
        <p:nvSpPr>
          <p:cNvPr id="3" name="Content Placeholder 2"/>
          <p:cNvSpPr>
            <a:spLocks noGrp="1"/>
          </p:cNvSpPr>
          <p:nvPr>
            <p:ph idx="1"/>
          </p:nvPr>
        </p:nvSpPr>
        <p:spPr>
          <a:xfrm>
            <a:off x="0" y="1752600"/>
            <a:ext cx="9144000" cy="4953000"/>
          </a:xfrm>
        </p:spPr>
        <p:txBody>
          <a:bodyPr/>
          <a:lstStyle/>
          <a:p>
            <a:pPr marL="0" indent="0">
              <a:buSzPct val="100000"/>
              <a:buNone/>
              <a:defRPr/>
            </a:pPr>
            <a:r>
              <a:rPr lang="en-US" b="1" dirty="0"/>
              <a:t>Armenia </a:t>
            </a:r>
            <a:r>
              <a:rPr lang="en-US" sz="2000" b="1" dirty="0"/>
              <a:t>(</a:t>
            </a:r>
            <a:r>
              <a:rPr lang="en-US" sz="2000" b="1" dirty="0">
                <a:hlinkClick r:id="rId3"/>
              </a:rPr>
              <a:t>2015 Art. IV Report</a:t>
            </a:r>
            <a:r>
              <a:rPr lang="en-US" sz="2000" b="1" dirty="0"/>
              <a:t>)</a:t>
            </a:r>
          </a:p>
          <a:p>
            <a:pPr>
              <a:buSzPct val="100000"/>
              <a:defRPr/>
            </a:pPr>
            <a:r>
              <a:rPr lang="en-US" dirty="0"/>
              <a:t>Gini coefficient </a:t>
            </a:r>
          </a:p>
          <a:p>
            <a:pPr>
              <a:buSzPct val="100000"/>
              <a:defRPr/>
            </a:pPr>
            <a:r>
              <a:rPr lang="en-US" dirty="0"/>
              <a:t>Decile dispersion ratio</a:t>
            </a:r>
          </a:p>
          <a:p>
            <a:pPr>
              <a:buSzPct val="100000"/>
              <a:defRPr/>
            </a:pPr>
            <a:r>
              <a:rPr lang="en-US" dirty="0"/>
              <a:t>Growth incidence curve</a:t>
            </a:r>
          </a:p>
          <a:p>
            <a:pPr marL="0" indent="0">
              <a:buSzPct val="100000"/>
              <a:buNone/>
              <a:defRPr/>
            </a:pPr>
            <a:endParaRPr lang="en-US" b="1" dirty="0"/>
          </a:p>
          <a:p>
            <a:pPr marL="0" indent="0">
              <a:buSzPct val="100000"/>
              <a:buNone/>
              <a:defRPr/>
            </a:pPr>
            <a:r>
              <a:rPr lang="en-US" b="1" dirty="0"/>
              <a:t>Kyrgyz Republic </a:t>
            </a:r>
            <a:r>
              <a:rPr lang="en-US" sz="2000" b="1" dirty="0"/>
              <a:t>(</a:t>
            </a:r>
            <a:r>
              <a:rPr lang="en-US" sz="2000" b="1" dirty="0">
                <a:hlinkClick r:id="rId4"/>
              </a:rPr>
              <a:t>2015 Art. IV Report</a:t>
            </a:r>
            <a:r>
              <a:rPr lang="en-US" sz="2000" b="1" dirty="0"/>
              <a:t>)</a:t>
            </a:r>
          </a:p>
          <a:p>
            <a:pPr>
              <a:buSzPct val="100000"/>
              <a:defRPr/>
            </a:pPr>
            <a:r>
              <a:rPr lang="en-US" dirty="0"/>
              <a:t>Gini coefficient </a:t>
            </a:r>
          </a:p>
          <a:p>
            <a:pPr lvl="1">
              <a:buSzPct val="100000"/>
              <a:defRPr/>
            </a:pPr>
            <a:r>
              <a:rPr lang="en-US" dirty="0"/>
              <a:t>Income inequality</a:t>
            </a:r>
          </a:p>
          <a:p>
            <a:pPr lvl="1">
              <a:buSzPct val="100000"/>
              <a:defRPr/>
            </a:pPr>
            <a:r>
              <a:rPr lang="en-US" dirty="0"/>
              <a:t>Land inequality</a:t>
            </a:r>
          </a:p>
          <a:p>
            <a:pPr>
              <a:buSzPct val="100000"/>
              <a:defRPr/>
            </a:pPr>
            <a:r>
              <a:rPr lang="en-US" dirty="0"/>
              <a:t>Growth incidence curve</a:t>
            </a:r>
          </a:p>
          <a:p>
            <a:pPr>
              <a:buSzPct val="100000"/>
              <a:defRPr/>
            </a:pPr>
            <a:r>
              <a:rPr lang="en-US" dirty="0"/>
              <a:t>Income distribution by quintile</a:t>
            </a:r>
          </a:p>
          <a:p>
            <a:pPr marL="0" indent="0">
              <a:buSzPct val="100000"/>
              <a:buNone/>
              <a:defRPr/>
            </a:pPr>
            <a:endParaRPr lang="en-US" b="1" dirty="0"/>
          </a:p>
          <a:p>
            <a:pPr marL="0" indent="0">
              <a:buSzPct val="100000"/>
              <a:buNone/>
              <a:defRPr/>
            </a:pP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4</a:t>
            </a:fld>
            <a:endParaRPr lang="en-US" dirty="0"/>
          </a:p>
        </p:txBody>
      </p:sp>
      <p:pic>
        <p:nvPicPr>
          <p:cNvPr id="5" name="Picture 4"/>
          <p:cNvPicPr>
            <a:picLocks noChangeAspect="1"/>
          </p:cNvPicPr>
          <p:nvPr/>
        </p:nvPicPr>
        <p:blipFill>
          <a:blip r:embed="rId5"/>
          <a:stretch>
            <a:fillRect/>
          </a:stretch>
        </p:blipFill>
        <p:spPr>
          <a:xfrm>
            <a:off x="3682147" y="2133600"/>
            <a:ext cx="2776191" cy="1628572"/>
          </a:xfrm>
          <a:prstGeom prst="rect">
            <a:avLst/>
          </a:prstGeom>
        </p:spPr>
      </p:pic>
      <p:pic>
        <p:nvPicPr>
          <p:cNvPr id="6" name="Picture 5"/>
          <p:cNvPicPr>
            <a:picLocks noChangeAspect="1"/>
          </p:cNvPicPr>
          <p:nvPr/>
        </p:nvPicPr>
        <p:blipFill>
          <a:blip r:embed="rId6"/>
          <a:stretch>
            <a:fillRect/>
          </a:stretch>
        </p:blipFill>
        <p:spPr>
          <a:xfrm>
            <a:off x="6561432" y="2057400"/>
            <a:ext cx="2352381" cy="1633334"/>
          </a:xfrm>
          <a:prstGeom prst="rect">
            <a:avLst/>
          </a:prstGeom>
        </p:spPr>
      </p:pic>
      <p:pic>
        <p:nvPicPr>
          <p:cNvPr id="7" name="Picture 6"/>
          <p:cNvPicPr>
            <a:picLocks noChangeAspect="1"/>
          </p:cNvPicPr>
          <p:nvPr/>
        </p:nvPicPr>
        <p:blipFill>
          <a:blip r:embed="rId7"/>
          <a:stretch>
            <a:fillRect/>
          </a:stretch>
        </p:blipFill>
        <p:spPr>
          <a:xfrm>
            <a:off x="5099527" y="3827863"/>
            <a:ext cx="3814286" cy="1357143"/>
          </a:xfrm>
          <a:prstGeom prst="rect">
            <a:avLst/>
          </a:prstGeom>
        </p:spPr>
      </p:pic>
      <p:pic>
        <p:nvPicPr>
          <p:cNvPr id="8" name="Picture 7"/>
          <p:cNvPicPr>
            <a:picLocks noChangeAspect="1"/>
          </p:cNvPicPr>
          <p:nvPr/>
        </p:nvPicPr>
        <p:blipFill>
          <a:blip r:embed="rId8"/>
          <a:stretch>
            <a:fillRect/>
          </a:stretch>
        </p:blipFill>
        <p:spPr>
          <a:xfrm>
            <a:off x="4990848" y="5195646"/>
            <a:ext cx="3891428" cy="1480000"/>
          </a:xfrm>
          <a:prstGeom prst="rect">
            <a:avLst/>
          </a:prstGeom>
        </p:spPr>
      </p:pic>
    </p:spTree>
    <p:extLst>
      <p:ext uri="{BB962C8B-B14F-4D97-AF65-F5344CB8AC3E}">
        <p14:creationId xmlns:p14="http://schemas.microsoft.com/office/powerpoint/2010/main" val="281667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II. IMF Surveillance and inequalities</a:t>
            </a:r>
          </a:p>
        </p:txBody>
      </p:sp>
      <p:sp>
        <p:nvSpPr>
          <p:cNvPr id="3" name="Content Placeholder 2"/>
          <p:cNvSpPr>
            <a:spLocks noGrp="1"/>
          </p:cNvSpPr>
          <p:nvPr>
            <p:ph idx="1"/>
          </p:nvPr>
        </p:nvSpPr>
        <p:spPr>
          <a:xfrm>
            <a:off x="0" y="1752600"/>
            <a:ext cx="9144000" cy="4960172"/>
          </a:xfrm>
        </p:spPr>
        <p:txBody>
          <a:bodyPr/>
          <a:lstStyle/>
          <a:p>
            <a:pPr marL="0" indent="0">
              <a:buSzPct val="100000"/>
              <a:buNone/>
              <a:defRPr/>
            </a:pPr>
            <a:r>
              <a:rPr lang="en-US" b="1" dirty="0"/>
              <a:t>Myanmar </a:t>
            </a:r>
            <a:r>
              <a:rPr lang="en-US" sz="2000" b="1" dirty="0"/>
              <a:t>(</a:t>
            </a:r>
            <a:r>
              <a:rPr lang="en-US" sz="2000" b="1" dirty="0">
                <a:hlinkClick r:id="rId3"/>
              </a:rPr>
              <a:t>2015 Art. IV Report</a:t>
            </a:r>
            <a:r>
              <a:rPr lang="en-US" sz="2000" b="1" dirty="0"/>
              <a:t>)</a:t>
            </a:r>
          </a:p>
          <a:p>
            <a:pPr>
              <a:buSzPct val="100000"/>
              <a:defRPr/>
            </a:pPr>
            <a:r>
              <a:rPr lang="en-US" sz="2400" b="1" dirty="0"/>
              <a:t>Dynamic Stochastic General Equilibrium (DSGE) Model </a:t>
            </a:r>
            <a:r>
              <a:rPr lang="en-US" sz="2400" dirty="0"/>
              <a:t>to study the macro and distributional impact of economic reforms </a:t>
            </a:r>
            <a:r>
              <a:rPr lang="en-US" sz="2200" dirty="0"/>
              <a:t>(in this case, to examine the macro and distributional impact of financial sector reform).</a:t>
            </a:r>
          </a:p>
          <a:p>
            <a:pPr>
              <a:buSzPct val="100000"/>
              <a:defRPr/>
            </a:pPr>
            <a:r>
              <a:rPr lang="en-US" sz="2400" dirty="0"/>
              <a:t>Quantitatively reproduces key macroeconomic trends in the country modelled and </a:t>
            </a:r>
            <a:r>
              <a:rPr lang="en-US" sz="2400" b="1" dirty="0"/>
              <a:t>replicates key distributional features </a:t>
            </a:r>
            <a:r>
              <a:rPr lang="en-US" sz="2400" dirty="0"/>
              <a:t>of household-level data. </a:t>
            </a:r>
          </a:p>
          <a:p>
            <a:endParaRPr lang="en-US" dirty="0"/>
          </a:p>
          <a:p>
            <a:pPr marL="0" indent="0">
              <a:buNone/>
            </a:pPr>
            <a:endParaRPr lang="en-US" dirty="0"/>
          </a:p>
          <a:p>
            <a:pPr marL="0" indent="0">
              <a:buSzPct val="100000"/>
              <a:buNone/>
              <a:defRPr/>
            </a:pPr>
            <a:endParaRPr lang="en-US" b="1" dirty="0"/>
          </a:p>
          <a:p>
            <a:pPr marL="0" indent="0">
              <a:buSzPct val="100000"/>
              <a:buNone/>
              <a:defRPr/>
            </a:pP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5</a:t>
            </a:fld>
            <a:endParaRPr lang="en-US" dirty="0"/>
          </a:p>
        </p:txBody>
      </p:sp>
      <p:pic>
        <p:nvPicPr>
          <p:cNvPr id="9" name="Picture 8"/>
          <p:cNvPicPr>
            <a:picLocks noChangeAspect="1"/>
          </p:cNvPicPr>
          <p:nvPr/>
        </p:nvPicPr>
        <p:blipFill>
          <a:blip r:embed="rId4"/>
          <a:stretch>
            <a:fillRect/>
          </a:stretch>
        </p:blipFill>
        <p:spPr>
          <a:xfrm>
            <a:off x="5334000" y="3962400"/>
            <a:ext cx="3200400" cy="2448944"/>
          </a:xfrm>
          <a:prstGeom prst="rect">
            <a:avLst/>
          </a:prstGeom>
        </p:spPr>
      </p:pic>
      <p:sp>
        <p:nvSpPr>
          <p:cNvPr id="12" name="Content Placeholder 2"/>
          <p:cNvSpPr txBox="1">
            <a:spLocks/>
          </p:cNvSpPr>
          <p:nvPr/>
        </p:nvSpPr>
        <p:spPr>
          <a:xfrm>
            <a:off x="25101" y="4293871"/>
            <a:ext cx="5667487" cy="1344929"/>
          </a:xfrm>
          <a:prstGeom prst="rect">
            <a:avLst/>
          </a:prstGeom>
        </p:spPr>
        <p:txBody>
          <a:bodyPr vert="horz" lIns="91440" tIns="45720" rIns="91440" bIns="45720" rtlCol="0">
            <a:noAutofit/>
          </a:bodyPr>
          <a:lstStyle>
            <a:lvl1pPr marL="342900" indent="-342900" algn="l" defTabSz="914400" rtl="0" eaLnBrk="1" latinLnBrk="0" hangingPunct="1">
              <a:lnSpc>
                <a:spcPts val="2500"/>
              </a:lnSpc>
              <a:spcBef>
                <a:spcPts val="10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40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buSzPct val="100000"/>
              <a:defRPr/>
            </a:pPr>
            <a:r>
              <a:rPr lang="en-US" sz="2000" dirty="0"/>
              <a:t>Two versions of the model used for Ethiopia (2015), Malawi (2015), Honduras (2016), Guatemala (2016), Bolivia (2016), and the Republic of Congo (2016).</a:t>
            </a:r>
          </a:p>
          <a:p>
            <a:endParaRPr lang="en-US" dirty="0"/>
          </a:p>
          <a:p>
            <a:pPr marL="0" indent="0">
              <a:buFont typeface="Wingdings" pitchFamily="2" charset="2"/>
              <a:buNone/>
            </a:pPr>
            <a:endParaRPr lang="en-US" dirty="0"/>
          </a:p>
          <a:p>
            <a:pPr marL="0" indent="0">
              <a:buSzPct val="100000"/>
              <a:buFont typeface="Wingdings" pitchFamily="2" charset="2"/>
              <a:buNone/>
              <a:defRPr/>
            </a:pPr>
            <a:endParaRPr lang="en-US" b="1" dirty="0"/>
          </a:p>
          <a:p>
            <a:pPr marL="0" indent="0">
              <a:buSzPct val="100000"/>
              <a:buFont typeface="Wingdings" pitchFamily="2" charset="2"/>
              <a:buNone/>
              <a:defRPr/>
            </a:pPr>
            <a:endParaRPr lang="en-US" b="1" dirty="0"/>
          </a:p>
          <a:p>
            <a:pPr marL="0" indent="0">
              <a:buFont typeface="Wingdings" pitchFamily="2" charset="2"/>
              <a:buNone/>
            </a:pPr>
            <a:endParaRPr lang="en-US" dirty="0"/>
          </a:p>
        </p:txBody>
      </p:sp>
    </p:spTree>
    <p:extLst>
      <p:ext uri="{BB962C8B-B14F-4D97-AF65-F5344CB8AC3E}">
        <p14:creationId xmlns:p14="http://schemas.microsoft.com/office/powerpoint/2010/main" val="179860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III. Measuring inequality for policy advice</a:t>
            </a:r>
          </a:p>
        </p:txBody>
      </p:sp>
      <p:sp>
        <p:nvSpPr>
          <p:cNvPr id="3" name="Content Placeholder 2"/>
          <p:cNvSpPr>
            <a:spLocks noGrp="1"/>
          </p:cNvSpPr>
          <p:nvPr>
            <p:ph idx="1"/>
          </p:nvPr>
        </p:nvSpPr>
        <p:spPr>
          <a:xfrm>
            <a:off x="76200" y="1752600"/>
            <a:ext cx="9144000" cy="381000"/>
          </a:xfrm>
        </p:spPr>
        <p:txBody>
          <a:bodyPr/>
          <a:lstStyle/>
          <a:p>
            <a:pPr marL="0" indent="0">
              <a:buSzPct val="100000"/>
              <a:buNone/>
              <a:defRPr/>
            </a:pPr>
            <a:r>
              <a:rPr lang="en-US" sz="2300" b="1" dirty="0"/>
              <a:t>Measuring distribution presents empirical and conceptual issues</a:t>
            </a:r>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6</a:t>
            </a:fld>
            <a:endParaRPr lang="en-US" dirty="0"/>
          </a:p>
        </p:txBody>
      </p:sp>
      <p:sp>
        <p:nvSpPr>
          <p:cNvPr id="5" name="Content Placeholder 2"/>
          <p:cNvSpPr txBox="1">
            <a:spLocks/>
          </p:cNvSpPr>
          <p:nvPr/>
        </p:nvSpPr>
        <p:spPr>
          <a:xfrm>
            <a:off x="331694" y="2133600"/>
            <a:ext cx="4011706" cy="4419600"/>
          </a:xfrm>
          <a:prstGeom prst="rect">
            <a:avLst/>
          </a:prstGeom>
          <a:ln w="19050">
            <a:solidFill>
              <a:schemeClr val="accent4">
                <a:lumMod val="50000"/>
              </a:schemeClr>
            </a:solidFill>
          </a:ln>
        </p:spPr>
        <p:txBody>
          <a:bodyPr vert="horz" lIns="91440" tIns="45720" rIns="91440" bIns="45720" rtlCol="0">
            <a:noAutofit/>
          </a:bodyPr>
          <a:lstStyle>
            <a:lvl1pPr marL="342900" indent="-342900" algn="l" defTabSz="914400" rtl="0" eaLnBrk="1" latinLnBrk="0" hangingPunct="1">
              <a:lnSpc>
                <a:spcPts val="2500"/>
              </a:lnSpc>
              <a:spcBef>
                <a:spcPts val="10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40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SzPct val="100000"/>
              <a:buFont typeface="Wingdings" pitchFamily="2" charset="2"/>
              <a:buNone/>
              <a:defRPr/>
            </a:pPr>
            <a:r>
              <a:rPr lang="en-US" sz="2300" b="1" dirty="0"/>
              <a:t>Traditional measures</a:t>
            </a:r>
          </a:p>
          <a:p>
            <a:pPr marL="0" indent="0">
              <a:buSzPct val="100000"/>
              <a:buNone/>
              <a:defRPr/>
            </a:pPr>
            <a:r>
              <a:rPr lang="en-US" sz="2300" dirty="0"/>
              <a:t>&gt; Based only on </a:t>
            </a:r>
            <a:r>
              <a:rPr lang="en-US" sz="2300" b="1" dirty="0"/>
              <a:t>surveys</a:t>
            </a:r>
            <a:endParaRPr lang="en-US" sz="2300" dirty="0"/>
          </a:p>
          <a:p>
            <a:pPr marL="182880" indent="-182880">
              <a:spcBef>
                <a:spcPts val="0"/>
              </a:spcBef>
              <a:buSzPct val="100000"/>
              <a:defRPr/>
            </a:pPr>
            <a:r>
              <a:rPr lang="en-US" sz="1800" dirty="0"/>
              <a:t>No international standards for surveys</a:t>
            </a:r>
          </a:p>
          <a:p>
            <a:pPr marL="182880" indent="-182880">
              <a:spcBef>
                <a:spcPts val="0"/>
              </a:spcBef>
              <a:buSzPct val="100000"/>
              <a:defRPr/>
            </a:pPr>
            <a:r>
              <a:rPr lang="en-US" sz="1800" dirty="0"/>
              <a:t>Different definitions, units</a:t>
            </a:r>
          </a:p>
          <a:p>
            <a:pPr marL="182880" indent="-182880">
              <a:spcBef>
                <a:spcPts val="0"/>
              </a:spcBef>
              <a:buSzPct val="100000"/>
              <a:defRPr/>
            </a:pPr>
            <a:r>
              <a:rPr lang="en-US" sz="1800" dirty="0"/>
              <a:t>Refusal to response</a:t>
            </a:r>
          </a:p>
          <a:p>
            <a:pPr marL="182880" indent="-182880">
              <a:spcBef>
                <a:spcPts val="0"/>
              </a:spcBef>
              <a:buSzPct val="100000"/>
              <a:defRPr/>
            </a:pPr>
            <a:r>
              <a:rPr lang="en-US" sz="1800" dirty="0"/>
              <a:t>Short time series</a:t>
            </a:r>
          </a:p>
          <a:p>
            <a:pPr marL="0" indent="0">
              <a:buSzPct val="100000"/>
              <a:buNone/>
              <a:defRPr/>
            </a:pPr>
            <a:r>
              <a:rPr lang="en-US" sz="2300" dirty="0"/>
              <a:t>&gt; Based only on </a:t>
            </a:r>
            <a:r>
              <a:rPr lang="en-US" sz="2300" b="1" dirty="0"/>
              <a:t>tax records</a:t>
            </a:r>
          </a:p>
          <a:p>
            <a:pPr marL="182880" lvl="1" indent="-182880">
              <a:lnSpc>
                <a:spcPts val="2500"/>
              </a:lnSpc>
              <a:spcBef>
                <a:spcPts val="0"/>
              </a:spcBef>
              <a:buSzPct val="100000"/>
              <a:buFont typeface="Wingdings" pitchFamily="2" charset="2"/>
              <a:buChar char="§"/>
              <a:defRPr/>
            </a:pPr>
            <a:r>
              <a:rPr lang="en-US" sz="1800" dirty="0"/>
              <a:t>People who do not pay taxes </a:t>
            </a:r>
          </a:p>
          <a:p>
            <a:pPr marL="182880" lvl="1" indent="-182880">
              <a:lnSpc>
                <a:spcPts val="2500"/>
              </a:lnSpc>
              <a:spcBef>
                <a:spcPts val="0"/>
              </a:spcBef>
              <a:buSzPct val="100000"/>
              <a:buFont typeface="Wingdings" pitchFamily="2" charset="2"/>
              <a:buChar char="§"/>
              <a:defRPr/>
            </a:pPr>
            <a:r>
              <a:rPr lang="en-US" sz="1800" dirty="0"/>
              <a:t>Disposable income calculation</a:t>
            </a:r>
          </a:p>
          <a:p>
            <a:pPr marL="182880" lvl="1" indent="-182880">
              <a:lnSpc>
                <a:spcPts val="2500"/>
              </a:lnSpc>
              <a:spcBef>
                <a:spcPts val="0"/>
              </a:spcBef>
              <a:buSzPct val="100000"/>
              <a:buFont typeface="Wingdings" pitchFamily="2" charset="2"/>
              <a:buChar char="§"/>
              <a:defRPr/>
            </a:pPr>
            <a:r>
              <a:rPr lang="en-US" sz="1800" dirty="0"/>
              <a:t>Availability of data</a:t>
            </a:r>
          </a:p>
          <a:p>
            <a:pPr marL="182880" lvl="1" indent="-182880">
              <a:lnSpc>
                <a:spcPts val="2500"/>
              </a:lnSpc>
              <a:spcBef>
                <a:spcPts val="0"/>
              </a:spcBef>
              <a:buSzPct val="100000"/>
              <a:buFont typeface="Wingdings" pitchFamily="2" charset="2"/>
              <a:buChar char="§"/>
              <a:defRPr/>
            </a:pPr>
            <a:r>
              <a:rPr lang="en-US" sz="1800" dirty="0"/>
              <a:t>Measurement errors</a:t>
            </a:r>
          </a:p>
          <a:p>
            <a:pPr marL="0" lvl="1" indent="0">
              <a:lnSpc>
                <a:spcPts val="2500"/>
              </a:lnSpc>
              <a:spcBef>
                <a:spcPts val="1000"/>
              </a:spcBef>
              <a:buSzPct val="100000"/>
              <a:buNone/>
              <a:defRPr/>
            </a:pPr>
            <a:r>
              <a:rPr lang="en-US" sz="2000" b="1" dirty="0">
                <a:solidFill>
                  <a:schemeClr val="accent4">
                    <a:lumMod val="50000"/>
                  </a:schemeClr>
                </a:solidFill>
              </a:rPr>
              <a:t>Advantage: easier to compile</a:t>
            </a:r>
          </a:p>
          <a:p>
            <a:pPr lvl="1">
              <a:buSzPct val="100000"/>
              <a:defRPr/>
            </a:pPr>
            <a:endParaRPr lang="en-US" sz="2000" dirty="0"/>
          </a:p>
          <a:p>
            <a:pPr lvl="1">
              <a:buSzPct val="100000"/>
              <a:defRPr/>
            </a:pPr>
            <a:endParaRPr lang="en-US" sz="2000" dirty="0"/>
          </a:p>
          <a:p>
            <a:pPr lvl="1">
              <a:buSzPct val="100000"/>
              <a:defRPr/>
            </a:pPr>
            <a:endParaRPr lang="en-US" sz="2000" dirty="0"/>
          </a:p>
          <a:p>
            <a:endParaRPr lang="en-US" dirty="0"/>
          </a:p>
        </p:txBody>
      </p:sp>
      <p:sp>
        <p:nvSpPr>
          <p:cNvPr id="6" name="Content Placeholder 2"/>
          <p:cNvSpPr txBox="1">
            <a:spLocks/>
          </p:cNvSpPr>
          <p:nvPr/>
        </p:nvSpPr>
        <p:spPr>
          <a:xfrm>
            <a:off x="4675094" y="2133600"/>
            <a:ext cx="4011706" cy="4419600"/>
          </a:xfrm>
          <a:prstGeom prst="rect">
            <a:avLst/>
          </a:prstGeom>
          <a:ln w="19050">
            <a:solidFill>
              <a:schemeClr val="accent4">
                <a:lumMod val="50000"/>
              </a:schemeClr>
            </a:solidFill>
          </a:ln>
        </p:spPr>
        <p:txBody>
          <a:bodyPr vert="horz" lIns="91440" tIns="45720" rIns="91440" bIns="45720" rtlCol="0">
            <a:noAutofit/>
          </a:bodyPr>
          <a:lstStyle>
            <a:lvl1pPr marL="342900" indent="-342900" algn="l" defTabSz="914400" rtl="0" eaLnBrk="1" latinLnBrk="0" hangingPunct="1">
              <a:lnSpc>
                <a:spcPts val="2500"/>
              </a:lnSpc>
              <a:spcBef>
                <a:spcPts val="10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40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SzPct val="100000"/>
              <a:buFont typeface="Wingdings" pitchFamily="2" charset="2"/>
              <a:buNone/>
              <a:defRPr/>
            </a:pPr>
            <a:r>
              <a:rPr lang="en-US" sz="2300" b="1" dirty="0"/>
              <a:t>SNA framework</a:t>
            </a:r>
          </a:p>
          <a:p>
            <a:pPr marL="182880" indent="-182880">
              <a:spcBef>
                <a:spcPts val="0"/>
              </a:spcBef>
              <a:buSzPct val="100000"/>
              <a:defRPr/>
            </a:pPr>
            <a:r>
              <a:rPr lang="en-US" sz="1800" dirty="0"/>
              <a:t>Consistent measures of income, consumption, and wealth</a:t>
            </a:r>
          </a:p>
          <a:p>
            <a:pPr marL="182880" indent="-182880">
              <a:spcBef>
                <a:spcPts val="0"/>
              </a:spcBef>
              <a:buSzPct val="100000"/>
              <a:defRPr/>
            </a:pPr>
            <a:r>
              <a:rPr lang="en-US" sz="1800" dirty="0"/>
              <a:t>Consistent measures across countries</a:t>
            </a:r>
          </a:p>
          <a:p>
            <a:pPr marL="182880" indent="-182880">
              <a:spcBef>
                <a:spcPts val="0"/>
              </a:spcBef>
              <a:buSzPct val="100000"/>
              <a:defRPr/>
            </a:pPr>
            <a:r>
              <a:rPr lang="en-US" sz="1800" dirty="0"/>
              <a:t>Measures of income before/after redistribution</a:t>
            </a:r>
          </a:p>
          <a:p>
            <a:pPr marL="182880" indent="-182880">
              <a:spcBef>
                <a:spcPts val="0"/>
              </a:spcBef>
              <a:buSzPct val="100000"/>
              <a:defRPr/>
            </a:pPr>
            <a:r>
              <a:rPr lang="en-US" sz="1800" dirty="0"/>
              <a:t>Data including informal sector and production for own-final use</a:t>
            </a:r>
          </a:p>
          <a:p>
            <a:pPr marL="0" indent="0">
              <a:buSzPct val="100000"/>
              <a:buNone/>
              <a:defRPr/>
            </a:pPr>
            <a:r>
              <a:rPr lang="en-US" sz="2300" dirty="0"/>
              <a:t>&gt; </a:t>
            </a:r>
            <a:r>
              <a:rPr lang="en-US" sz="2300" b="1" dirty="0"/>
              <a:t>Eurostat-OECD Expert Group</a:t>
            </a:r>
          </a:p>
          <a:p>
            <a:pPr marL="0" indent="0">
              <a:spcBef>
                <a:spcPts val="0"/>
              </a:spcBef>
              <a:buSzPct val="100000"/>
              <a:buNone/>
              <a:defRPr/>
            </a:pPr>
            <a:r>
              <a:rPr lang="en-US" sz="1800" dirty="0"/>
              <a:t>Results show that producing data is feasible</a:t>
            </a:r>
          </a:p>
          <a:p>
            <a:pPr marL="0" lvl="1" indent="0">
              <a:lnSpc>
                <a:spcPts val="2500"/>
              </a:lnSpc>
              <a:spcBef>
                <a:spcPts val="1200"/>
              </a:spcBef>
              <a:buSzPct val="100000"/>
              <a:buNone/>
              <a:defRPr/>
            </a:pPr>
            <a:r>
              <a:rPr lang="en-US" sz="2000" b="1" dirty="0">
                <a:solidFill>
                  <a:schemeClr val="accent4">
                    <a:lumMod val="50000"/>
                  </a:schemeClr>
                </a:solidFill>
              </a:rPr>
              <a:t>Disadvantage: resources demanding and assumptions for missing data</a:t>
            </a:r>
          </a:p>
          <a:p>
            <a:pPr lvl="1">
              <a:buSzPct val="100000"/>
              <a:defRPr/>
            </a:pPr>
            <a:endParaRPr lang="en-US" sz="2000" dirty="0"/>
          </a:p>
          <a:p>
            <a:pPr lvl="1">
              <a:buSzPct val="100000"/>
              <a:defRPr/>
            </a:pPr>
            <a:endParaRPr lang="en-US" sz="2000" dirty="0"/>
          </a:p>
          <a:p>
            <a:pPr lvl="1">
              <a:buSzPct val="100000"/>
              <a:defRPr/>
            </a:pPr>
            <a:endParaRPr lang="en-US" sz="2000" dirty="0"/>
          </a:p>
          <a:p>
            <a:endParaRPr lang="en-US" dirty="0"/>
          </a:p>
        </p:txBody>
      </p:sp>
    </p:spTree>
    <p:extLst>
      <p:ext uri="{BB962C8B-B14F-4D97-AF65-F5344CB8AC3E}">
        <p14:creationId xmlns:p14="http://schemas.microsoft.com/office/powerpoint/2010/main" val="372562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4066"/>
            <a:ext cx="8913813" cy="838200"/>
          </a:xfrm>
        </p:spPr>
        <p:txBody>
          <a:bodyPr/>
          <a:lstStyle/>
          <a:p>
            <a:r>
              <a:rPr lang="en-US" sz="3200" dirty="0"/>
              <a:t>IV. Questions</a:t>
            </a:r>
          </a:p>
        </p:txBody>
      </p:sp>
      <p:sp>
        <p:nvSpPr>
          <p:cNvPr id="3" name="Content Placeholder 2"/>
          <p:cNvSpPr>
            <a:spLocks noGrp="1"/>
          </p:cNvSpPr>
          <p:nvPr>
            <p:ph idx="1"/>
          </p:nvPr>
        </p:nvSpPr>
        <p:spPr>
          <a:xfrm>
            <a:off x="0" y="1676400"/>
            <a:ext cx="9247094" cy="4953000"/>
          </a:xfrm>
        </p:spPr>
        <p:txBody>
          <a:bodyPr/>
          <a:lstStyle/>
          <a:p>
            <a:pPr marL="0" indent="0">
              <a:buNone/>
            </a:pPr>
            <a:r>
              <a:rPr lang="en-US" dirty="0"/>
              <a:t>The AEG is requested to provide feedback on:</a:t>
            </a:r>
          </a:p>
          <a:p>
            <a:pPr>
              <a:spcBef>
                <a:spcPts val="1200"/>
              </a:spcBef>
            </a:pPr>
            <a:r>
              <a:rPr lang="en-US" sz="2300" dirty="0"/>
              <a:t>the inclusion of distributional measures of income, consumption, and wealth in the SNA framework.</a:t>
            </a:r>
          </a:p>
          <a:p>
            <a:pPr>
              <a:spcBef>
                <a:spcPts val="1200"/>
              </a:spcBef>
            </a:pPr>
            <a:r>
              <a:rPr lang="en-US" sz="2300" dirty="0"/>
              <a:t>the need to have international agreed templates. </a:t>
            </a:r>
          </a:p>
          <a:p>
            <a:pPr>
              <a:spcBef>
                <a:spcPts val="1200"/>
              </a:spcBef>
            </a:pPr>
            <a:r>
              <a:rPr lang="en-US" sz="2300" dirty="0"/>
              <a:t>the frequency of publishing data (for example, annual, every 3-5 years).</a:t>
            </a:r>
          </a:p>
          <a:p>
            <a:pPr>
              <a:spcBef>
                <a:spcPts val="1200"/>
              </a:spcBef>
            </a:pPr>
            <a:r>
              <a:rPr lang="en-US" sz="2300" dirty="0"/>
              <a:t>the resources required to produce data for the templates. </a:t>
            </a:r>
          </a:p>
          <a:p>
            <a:pPr>
              <a:spcBef>
                <a:spcPts val="1200"/>
              </a:spcBef>
            </a:pPr>
            <a:r>
              <a:rPr lang="en-US" sz="2300" dirty="0"/>
              <a:t>particular issues pertaining to developing countries.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dirty="0"/>
          </a:p>
        </p:txBody>
      </p:sp>
    </p:spTree>
    <p:extLst>
      <p:ext uri="{BB962C8B-B14F-4D97-AF65-F5344CB8AC3E}">
        <p14:creationId xmlns:p14="http://schemas.microsoft.com/office/powerpoint/2010/main" val="3483430694"/>
      </p:ext>
    </p:extLst>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125ccb09-3e8b-484d-ac1f-f095216710a7" ContentTypeId="0x010100004051DBB1F74988811B5A3CCD41AD5E" PreviousValue="true"/>
</file>

<file path=customXml/item3.xml><?xml version="1.0" encoding="utf-8"?>
<ct:contentTypeSchema xmlns:ct="http://schemas.microsoft.com/office/2006/metadata/contentType" xmlns:ma="http://schemas.microsoft.com/office/2006/metadata/properties/metaAttributes" ct:_="" ma:_="" ma:contentTypeName="STA Basic Document" ma:contentTypeID="0x010100004051DBB1F74988811B5A3CCD41AD5E00B0718663D3B14466BB7828D11E87E1AE000EC7782E8E60BE4AAC237455190FCC87" ma:contentTypeVersion="4" ma:contentTypeDescription="IMF Department Specific Content Type inherited from IMF Basic Document" ma:contentTypeScope="" ma:versionID="dcbdbd0fe15f2a8dd3fa4e552405deea">
  <xsd:schema xmlns:xsd="http://www.w3.org/2001/XMLSchema" xmlns:xs="http://www.w3.org/2001/XMLSchema" xmlns:p="http://schemas.microsoft.com/office/2006/metadata/properties" xmlns:ns2="eeb0e057-f6f3-4ccc-94ab-253765c34222" xmlns:ns3="d6aed6fa-2026-4520-beb0-211d75a325c0" targetNamespace="http://schemas.microsoft.com/office/2006/metadata/properties" ma:root="true" ma:fieldsID="552f5ee93d4ba98a3df5cd196c35b5f9" ns2:_="" ns3:_="">
    <xsd:import namespace="eeb0e057-f6f3-4ccc-94ab-253765c34222"/>
    <xsd:import namespace="d6aed6fa-2026-4520-beb0-211d75a325c0"/>
    <xsd:element name="properties">
      <xsd:complexType>
        <xsd:sequence>
          <xsd:element name="documentManagement">
            <xsd:complexType>
              <xsd:all>
                <xsd:element ref="ns2:TaxCatchAll" minOccurs="0"/>
                <xsd:element ref="ns2:TaxCatchAllLabel" minOccurs="0"/>
                <xsd:element ref="ns3:MMSDepartmentsTaxHTField1" minOccurs="0"/>
                <xsd:element ref="ns3:MMSAuthor" minOccurs="0"/>
                <xsd:element ref="ns3:MMSClassificationTaxHTField0" minOccurs="0"/>
                <xsd:element ref="ns3:MMSCountriesTaxHTField0" minOccurs="0"/>
                <xsd:element ref="ns3:MMSTopicsTaxHTField0" minOccurs="0"/>
                <xsd:element ref="ns3:MMSDocumentType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0e057-f6f3-4ccc-94ab-253765c34222"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65f43651-6b65-43ba-9a3d-9c3b0918aca4}" ma:internalName="TaxCatchAll" ma:showField="CatchAllData" ma:web="eeb0e057-f6f3-4ccc-94ab-253765c34222">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65f43651-6b65-43ba-9a3d-9c3b0918aca4}" ma:internalName="TaxCatchAllLabel" ma:readOnly="true" ma:showField="CatchAllDataLabel" ma:web="eeb0e057-f6f3-4ccc-94ab-253765c3422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6aed6fa-2026-4520-beb0-211d75a325c0" elementFormDefault="qualified">
    <xsd:import namespace="http://schemas.microsoft.com/office/2006/documentManagement/types"/>
    <xsd:import namespace="http://schemas.microsoft.com/office/infopath/2007/PartnerControls"/>
    <xsd:element name="MMSDepartmentsTaxHTField1" ma:index="10" ma:taxonomy="true" ma:internalName="MMSDepartmentsTaxHTField1" ma:taxonomyFieldName="MMSDepartments" ma:displayName="Dept/Div" ma:readOnly="false" ma:fieldId="{3a14c077-48e0-4b48-9c6c-1728a2cf4c3a}" ma:sspId="125ccb09-3e8b-484d-ac1f-f095216710a7" ma:termSetId="1444ddf8-bdfd-49a0-9253-4030224de983" ma:anchorId="00000000-0000-0000-0000-000000000000" ma:open="false" ma:isKeyword="false">
      <xsd:complexType>
        <xsd:sequence>
          <xsd:element ref="pc:Terms" minOccurs="0" maxOccurs="1"/>
        </xsd:sequence>
      </xsd:complexType>
    </xsd:element>
    <xsd:element name="MMSAuthor" ma:index="12" nillable="true" ma:displayName="Author" ma:internalName="MMSAuthor">
      <xsd:simpleType>
        <xsd:restriction base="dms:Text"/>
      </xsd:simpleType>
    </xsd:element>
    <xsd:element name="MMSClassificationTaxHTField0" ma:index="13" ma:taxonomy="true" ma:internalName="MMSClassificationTaxHTField0" ma:taxonomyFieldName="MMSClassification" ma:displayName="Classification" ma:readOnly="false" ma:default="1;#For Official Use Only|ceebc80d-5bab-57db-aa4c-a446741f09ad" ma:fieldId="{a5adf473-7b33-45f6-81bd-39a9bec8d228}" ma:sspId="125ccb09-3e8b-484d-ac1f-f095216710a7" ma:termSetId="27552853-c12f-5a25-87c9-9029b93e5610" ma:anchorId="00000000-0000-0000-0000-000000000000" ma:open="false" ma:isKeyword="false">
      <xsd:complexType>
        <xsd:sequence>
          <xsd:element ref="pc:Terms" minOccurs="0" maxOccurs="1"/>
        </xsd:sequence>
      </xsd:complexType>
    </xsd:element>
    <xsd:element name="MMSCountriesTaxHTField0" ma:index="15" nillable="true" ma:taxonomy="true" ma:internalName="MMSCountriesTaxHTField0" ma:taxonomyFieldName="MMSCountries" ma:displayName="Country" ma:fieldId="{06be8099-daa0-409f-96d5-64485632a426}" ma:taxonomyMulti="true" ma:sspId="125ccb09-3e8b-484d-ac1f-f095216710a7" ma:termSetId="2f36e0d4-7525-5e13-9045-8953e89b767e" ma:anchorId="00000000-0000-0000-0000-000000000000" ma:open="false" ma:isKeyword="false">
      <xsd:complexType>
        <xsd:sequence>
          <xsd:element ref="pc:Terms" minOccurs="0" maxOccurs="1"/>
        </xsd:sequence>
      </xsd:complexType>
    </xsd:element>
    <xsd:element name="MMSTopicsTaxHTField0" ma:index="17" nillable="true" ma:taxonomy="true" ma:internalName="MMSTopicsTaxHTField0" ma:taxonomyFieldName="MMSTopics" ma:displayName="Topic" ma:fieldId="{ec50dec6-1715-4267-8263-3237defd8797}" ma:taxonomyMulti="true" ma:sspId="125ccb09-3e8b-484d-ac1f-f095216710a7" ma:termSetId="0951a601-67c7-5766-9f3a-d9259e141b18" ma:anchorId="00000000-0000-0000-0000-000000000000" ma:open="false" ma:isKeyword="false">
      <xsd:complexType>
        <xsd:sequence>
          <xsd:element ref="pc:Terms" minOccurs="0" maxOccurs="1"/>
        </xsd:sequence>
      </xsd:complexType>
    </xsd:element>
    <xsd:element name="MMSDocumentTypesTaxHTField0" ma:index="19" nillable="true" ma:taxonomy="true" ma:internalName="MMSDocumentTypesTaxHTField0" ma:taxonomyFieldName="MMSDocumentTypes" ma:displayName="Document Type/Series" ma:fieldId="{2d37fbbe-312d-4bd9-9cc8-109d93185265}" ma:sspId="125ccb09-3e8b-484d-ac1f-f095216710a7" ma:termSetId="33892a56-65a9-5eaf-879e-697509130b4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MMSAuthor xmlns="d6aed6fa-2026-4520-beb0-211d75a325c0" xsi:nil="true"/>
    <MMSCountriesTaxHTField0 xmlns="d6aed6fa-2026-4520-beb0-211d75a325c0">
      <Terms xmlns="http://schemas.microsoft.com/office/infopath/2007/PartnerControls"/>
    </MMSCountriesTaxHTField0>
    <MMSTopicsTaxHTField0 xmlns="d6aed6fa-2026-4520-beb0-211d75a325c0">
      <Terms xmlns="http://schemas.microsoft.com/office/infopath/2007/PartnerControls"/>
    </MMSTopicsTaxHTField0>
    <TaxCatchAll xmlns="eeb0e057-f6f3-4ccc-94ab-253765c34222"/>
    <MMSClassificationTaxHTField0 xmlns="d6aed6fa-2026-4520-beb0-211d75a325c0">
      <Terms xmlns="http://schemas.microsoft.com/office/infopath/2007/PartnerControls">
        <TermInfo xmlns="http://schemas.microsoft.com/office/infopath/2007/PartnerControls">
          <TermName xmlns="http://schemas.microsoft.com/office/infopath/2007/PartnerControls">For Official Use Only</TermName>
          <TermId xmlns="http://schemas.microsoft.com/office/infopath/2007/PartnerControls">ceebc80d-5bab-57db-aa4c-a446741f09ad</TermId>
        </TermInfo>
      </Terms>
    </MMSClassificationTaxHTField0>
    <MMSDepartmentsTaxHTField1 xmlns="d6aed6fa-2026-4520-beb0-211d75a325c0">
      <Terms xmlns="http://schemas.microsoft.com/office/infopath/2007/PartnerControls">
        <TermInfo xmlns="http://schemas.microsoft.com/office/infopath/2007/PartnerControls">
          <TermName xmlns="http://schemas.microsoft.com/office/infopath/2007/PartnerControls">STA</TermName>
          <TermId xmlns="http://schemas.microsoft.com/office/infopath/2007/PartnerControls">7b3d1844-d7af-4b54-b0a3-e8b52b3791bc</TermId>
        </TermInfo>
      </Terms>
    </MMSDepartmentsTaxHTField1>
    <MMSDocumentTypesTaxHTField0 xmlns="d6aed6fa-2026-4520-beb0-211d75a325c0">
      <Terms xmlns="http://schemas.microsoft.com/office/infopath/2007/PartnerControls"/>
    </MMSDocumentTypesTaxHTField0>
  </documentManagement>
</p:properties>
</file>

<file path=customXml/itemProps1.xml><?xml version="1.0" encoding="utf-8"?>
<ds:datastoreItem xmlns:ds="http://schemas.openxmlformats.org/officeDocument/2006/customXml" ds:itemID="{7C8645EC-2C85-4019-8354-69554BD8F5EF}">
  <ds:schemaRefs>
    <ds:schemaRef ds:uri="http://schemas.microsoft.com/sharepoint/v3/contenttype/forms"/>
  </ds:schemaRefs>
</ds:datastoreItem>
</file>

<file path=customXml/itemProps2.xml><?xml version="1.0" encoding="utf-8"?>
<ds:datastoreItem xmlns:ds="http://schemas.openxmlformats.org/officeDocument/2006/customXml" ds:itemID="{03E5C3AA-AB47-4D01-B21C-AAED1E0F8F2D}">
  <ds:schemaRefs>
    <ds:schemaRef ds:uri="Microsoft.SharePoint.Taxonomy.ContentTypeSync"/>
  </ds:schemaRefs>
</ds:datastoreItem>
</file>

<file path=customXml/itemProps3.xml><?xml version="1.0" encoding="utf-8"?>
<ds:datastoreItem xmlns:ds="http://schemas.openxmlformats.org/officeDocument/2006/customXml" ds:itemID="{B6781A83-C7BC-4B6E-9A26-75EACE9FA2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0e057-f6f3-4ccc-94ab-253765c34222"/>
    <ds:schemaRef ds:uri="d6aed6fa-2026-4520-beb0-211d75a325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A850DE-2849-4E9A-BCF3-D4927F03D886}">
  <ds:schemaRefs>
    <ds:schemaRef ds:uri="http://purl.org/dc/dcmitype/"/>
    <ds:schemaRef ds:uri="http://purl.org/dc/elements/1.1/"/>
    <ds:schemaRef ds:uri="http://purl.org/dc/terms/"/>
    <ds:schemaRef ds:uri="http://schemas.microsoft.com/office/2006/documentManagement/types"/>
    <ds:schemaRef ds:uri="d6aed6fa-2026-4520-beb0-211d75a325c0"/>
    <ds:schemaRef ds:uri="http://schemas.microsoft.com/office/infopath/2007/PartnerControls"/>
    <ds:schemaRef ds:uri="http://www.w3.org/XML/1998/namespace"/>
    <ds:schemaRef ds:uri="http://schemas.openxmlformats.org/package/2006/metadata/core-properties"/>
    <ds:schemaRef ds:uri="eeb0e057-f6f3-4ccc-94ab-253765c3422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STA_NEW_brand.potx</Template>
  <TotalTime>9028</TotalTime>
  <Words>515</Words>
  <Application>Microsoft Office PowerPoint</Application>
  <PresentationFormat>On-screen Show (4:3)</PresentationFormat>
  <Paragraphs>93</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Wingdings</vt:lpstr>
      <vt:lpstr>Wingdings 2</vt:lpstr>
      <vt:lpstr>STA_NEW_brand</vt:lpstr>
      <vt:lpstr>7.1 Economic well-being and sustainability Distributional Aspects</vt:lpstr>
      <vt:lpstr>I. Introduction</vt:lpstr>
      <vt:lpstr>I. Introduction</vt:lpstr>
      <vt:lpstr>II. IMF Surveillance and inequalities</vt:lpstr>
      <vt:lpstr>II. IMF Surveillance and inequalities</vt:lpstr>
      <vt:lpstr>III. Measuring inequality for policy advice</vt:lpstr>
      <vt:lpstr>IV. Questions</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PowerPoint Presentation - RE</dc:title>
  <dc:creator>kzieschang</dc:creator>
  <cp:lastModifiedBy>Stanger, Michael</cp:lastModifiedBy>
  <cp:revision>527</cp:revision>
  <cp:lastPrinted>2017-12-01T17:10:43Z</cp:lastPrinted>
  <dcterms:created xsi:type="dcterms:W3CDTF">2012-07-24T21:16:01Z</dcterms:created>
  <dcterms:modified xsi:type="dcterms:W3CDTF">2017-12-01T17:29:31Z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0x010100004051DBB1F74988811B5A3CCD41AD5E00B0718663D3B14466BB7828D11E87E1AE000EC7782E8E60BE4AAC237455190FCC87</vt:lpwstr>
  </property>
  <property fmtid="{D5CDD505-2E9C-101B-9397-08002B2CF9AE}" pid="4" name="MMSClassification">
    <vt:lpwstr>1</vt:lpwstr>
  </property>
  <property fmtid="{D5CDD505-2E9C-101B-9397-08002B2CF9AE}" pid="5" name="MMSTopics">
    <vt:lpwstr/>
  </property>
  <property fmtid="{D5CDD505-2E9C-101B-9397-08002B2CF9AE}" pid="6" name="MMSDepartments">
    <vt:lpwstr>13</vt:lpwstr>
  </property>
  <property fmtid="{D5CDD505-2E9C-101B-9397-08002B2CF9AE}" pid="7" name="MMSCountries">
    <vt:lpwstr/>
  </property>
</Properties>
</file>