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62" r:id="rId2"/>
    <p:sldId id="256" r:id="rId3"/>
    <p:sldId id="258" r:id="rId4"/>
    <p:sldId id="261" r:id="rId5"/>
    <p:sldId id="263"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7" autoAdjust="0"/>
    <p:restoredTop sz="94660"/>
  </p:normalViewPr>
  <p:slideViewPr>
    <p:cSldViewPr snapToGrid="0">
      <p:cViewPr>
        <p:scale>
          <a:sx n="100" d="100"/>
          <a:sy n="100" d="100"/>
        </p:scale>
        <p:origin x="158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6793F65-6ADC-4B57-B633-A78277926B0F}" type="datetimeFigureOut">
              <a:rPr lang="en-US" smtClean="0"/>
              <a:t>12/1/2017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06758CB-CBD0-415A-B2A7-0BD0D852910E}" type="slidenum">
              <a:rPr lang="en-US" smtClean="0"/>
              <a:t>‹#›</a:t>
            </a:fld>
            <a:endParaRPr lang="en-US"/>
          </a:p>
        </p:txBody>
      </p:sp>
    </p:spTree>
    <p:extLst>
      <p:ext uri="{BB962C8B-B14F-4D97-AF65-F5344CB8AC3E}">
        <p14:creationId xmlns:p14="http://schemas.microsoft.com/office/powerpoint/2010/main" val="2210903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685800" rtl="0" eaLnBrk="1" latinLnBrk="0" hangingPunct="1">
              <a:lnSpc>
                <a:spcPct val="150000"/>
              </a:lnSpc>
              <a:spcBef>
                <a:spcPts val="300"/>
              </a:spcBef>
              <a:buClr>
                <a:schemeClr val="accent1"/>
              </a:buClr>
              <a:buFont typeface="Wingdings 2" pitchFamily="18" charset="2"/>
              <a:buNone/>
              <a:defRPr sz="1500" kern="1200">
                <a:solidFill>
                  <a:schemeClr val="tx1"/>
                </a:solidFill>
                <a:latin typeface="Calibri" pitchFamily="34" charset="0"/>
                <a:ea typeface="+mn-ea"/>
                <a:cs typeface="Calibri"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t-PT" dirty="0" err="1"/>
              <a:t>Click</a:t>
            </a:r>
            <a:r>
              <a:rPr lang="pt-PT" dirty="0"/>
              <a:t> to </a:t>
            </a:r>
            <a:r>
              <a:rPr lang="pt-PT" dirty="0" err="1"/>
              <a:t>edit</a:t>
            </a:r>
            <a:r>
              <a:rPr lang="pt-PT" dirty="0"/>
              <a:t> Master </a:t>
            </a:r>
            <a:r>
              <a:rPr lang="pt-PT" dirty="0" err="1"/>
              <a:t>subtext</a:t>
            </a:r>
            <a:r>
              <a:rPr lang="pt-PT" dirty="0"/>
              <a:t> </a:t>
            </a:r>
            <a:r>
              <a:rPr lang="pt-PT" dirty="0" err="1"/>
              <a:t>style</a:t>
            </a:r>
            <a:endParaRPr lang="pt-PT"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400802"/>
            <a:ext cx="7772400" cy="207749"/>
          </a:xfrm>
          <a:prstGeom prst="rect">
            <a:avLst/>
          </a:prstGeom>
          <a:noFill/>
          <a:ln w="9525">
            <a:noFill/>
            <a:miter lim="800000"/>
            <a:headEnd/>
            <a:tailEnd/>
          </a:ln>
          <a:effectLst/>
        </p:spPr>
        <p:txBody>
          <a:bodyPr wrap="square">
            <a:spAutoFit/>
          </a:bodyPr>
          <a:lstStyle/>
          <a:p>
            <a:pPr algn="ctr">
              <a:spcBef>
                <a:spcPts val="375"/>
              </a:spcBef>
              <a:spcAft>
                <a:spcPts val="375"/>
              </a:spcAft>
            </a:pPr>
            <a:r>
              <a:rPr lang="de-CH" sz="750" baseline="0" dirty="0" err="1">
                <a:solidFill>
                  <a:schemeClr val="tx1">
                    <a:lumMod val="85000"/>
                    <a:lumOff val="15000"/>
                  </a:schemeClr>
                </a:solidFill>
                <a:latin typeface="Calibri" pitchFamily="34" charset="0"/>
                <a:cs typeface="Calibri" pitchFamily="34" charset="0"/>
              </a:rPr>
              <a:t>Reproductions</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of</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this</a:t>
            </a:r>
            <a:r>
              <a:rPr lang="de-CH" sz="750" baseline="0" dirty="0">
                <a:solidFill>
                  <a:schemeClr val="tx1">
                    <a:lumMod val="85000"/>
                    <a:lumOff val="15000"/>
                  </a:schemeClr>
                </a:solidFill>
                <a:latin typeface="Calibri" pitchFamily="34" charset="0"/>
                <a:cs typeface="Calibri" pitchFamily="34" charset="0"/>
              </a:rPr>
              <a:t> material, </a:t>
            </a:r>
            <a:r>
              <a:rPr lang="de-CH" sz="750" baseline="0" dirty="0" err="1">
                <a:solidFill>
                  <a:schemeClr val="tx1">
                    <a:lumMod val="85000"/>
                    <a:lumOff val="15000"/>
                  </a:schemeClr>
                </a:solidFill>
                <a:latin typeface="Calibri" pitchFamily="34" charset="0"/>
                <a:cs typeface="Calibri" pitchFamily="34" charset="0"/>
              </a:rPr>
              <a:t>or</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any</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parts</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of</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it</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should</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refer</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to</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the</a:t>
            </a:r>
            <a:r>
              <a:rPr lang="de-CH" sz="750" baseline="0" dirty="0">
                <a:solidFill>
                  <a:schemeClr val="tx1">
                    <a:lumMod val="85000"/>
                    <a:lumOff val="15000"/>
                  </a:schemeClr>
                </a:solidFill>
                <a:latin typeface="Calibri" pitchFamily="34" charset="0"/>
                <a:cs typeface="Calibri" pitchFamily="34" charset="0"/>
              </a:rPr>
              <a:t> IMF </a:t>
            </a:r>
            <a:r>
              <a:rPr lang="de-CH" sz="750" baseline="0" dirty="0" err="1">
                <a:solidFill>
                  <a:schemeClr val="tx1">
                    <a:lumMod val="85000"/>
                    <a:lumOff val="15000"/>
                  </a:schemeClr>
                </a:solidFill>
                <a:latin typeface="Calibri" pitchFamily="34" charset="0"/>
                <a:cs typeface="Calibri" pitchFamily="34" charset="0"/>
              </a:rPr>
              <a:t>Statistics</a:t>
            </a:r>
            <a:r>
              <a:rPr lang="de-CH" sz="750" baseline="0" dirty="0">
                <a:solidFill>
                  <a:schemeClr val="tx1">
                    <a:lumMod val="85000"/>
                    <a:lumOff val="15000"/>
                  </a:schemeClr>
                </a:solidFill>
                <a:latin typeface="Calibri" pitchFamily="34" charset="0"/>
                <a:cs typeface="Calibri" pitchFamily="34" charset="0"/>
              </a:rPr>
              <a:t> Department </a:t>
            </a:r>
            <a:r>
              <a:rPr lang="de-CH" sz="750" baseline="0" dirty="0" err="1">
                <a:solidFill>
                  <a:schemeClr val="tx1">
                    <a:lumMod val="85000"/>
                    <a:lumOff val="15000"/>
                  </a:schemeClr>
                </a:solidFill>
                <a:latin typeface="Calibri" pitchFamily="34" charset="0"/>
                <a:cs typeface="Calibri" pitchFamily="34" charset="0"/>
              </a:rPr>
              <a:t>as</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the</a:t>
            </a:r>
            <a:r>
              <a:rPr lang="de-CH" sz="750" baseline="0" dirty="0">
                <a:solidFill>
                  <a:schemeClr val="tx1">
                    <a:lumMod val="85000"/>
                    <a:lumOff val="15000"/>
                  </a:schemeClr>
                </a:solidFill>
                <a:latin typeface="Calibri" pitchFamily="34" charset="0"/>
                <a:cs typeface="Calibri" pitchFamily="34" charset="0"/>
              </a:rPr>
              <a:t> </a:t>
            </a:r>
            <a:r>
              <a:rPr lang="de-CH" sz="750" baseline="0" dirty="0" err="1">
                <a:solidFill>
                  <a:schemeClr val="tx1">
                    <a:lumMod val="85000"/>
                    <a:lumOff val="15000"/>
                  </a:schemeClr>
                </a:solidFill>
                <a:latin typeface="Calibri" pitchFamily="34" charset="0"/>
                <a:cs typeface="Calibri" pitchFamily="34" charset="0"/>
              </a:rPr>
              <a:t>source</a:t>
            </a:r>
            <a:r>
              <a:rPr lang="de-CH" sz="750" baseline="0" dirty="0">
                <a:solidFill>
                  <a:schemeClr val="tx1">
                    <a:lumMod val="85000"/>
                    <a:lumOff val="15000"/>
                  </a:schemeClr>
                </a:solidFill>
                <a:latin typeface="Calibri" pitchFamily="34" charset="0"/>
                <a:cs typeface="Calibri" pitchFamily="34" charset="0"/>
              </a:rPr>
              <a:t>.</a:t>
            </a:r>
          </a:p>
        </p:txBody>
      </p:sp>
      <p:sp>
        <p:nvSpPr>
          <p:cNvPr id="2" name="Title 1"/>
          <p:cNvSpPr>
            <a:spLocks noGrp="1"/>
          </p:cNvSpPr>
          <p:nvPr>
            <p:ph type="title"/>
          </p:nvPr>
        </p:nvSpPr>
        <p:spPr>
          <a:xfrm>
            <a:off x="1" y="3200400"/>
            <a:ext cx="8913813" cy="1524000"/>
          </a:xfrm>
          <a:solidFill>
            <a:srgbClr val="BAB9A2"/>
          </a:solidFill>
        </p:spPr>
        <p:txBody>
          <a:bodyPr/>
          <a:lstStyle/>
          <a:p>
            <a:r>
              <a:rPr lang="pt-PT"/>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1"/>
            <a:ext cx="2209800" cy="323165"/>
          </a:xfrm>
          <a:prstGeom prst="rect">
            <a:avLst/>
          </a:prstGeom>
          <a:noFill/>
        </p:spPr>
        <p:txBody>
          <a:bodyPr wrap="square" rtlCol="0">
            <a:spAutoFit/>
          </a:bodyPr>
          <a:lstStyle/>
          <a:p>
            <a:pPr algn="r"/>
            <a:r>
              <a:rPr lang="en-US" sz="750" dirty="0">
                <a:solidFill>
                  <a:schemeClr val="tx1"/>
                </a:solidFill>
                <a:latin typeface="Calibri" pitchFamily="34" charset="0"/>
                <a:cs typeface="Calibri" pitchFamily="34" charset="0"/>
              </a:rPr>
              <a:t>Real</a:t>
            </a:r>
            <a:r>
              <a:rPr lang="en-US" sz="750" baseline="0" dirty="0">
                <a:solidFill>
                  <a:schemeClr val="tx1"/>
                </a:solidFill>
                <a:latin typeface="Calibri" pitchFamily="34" charset="0"/>
                <a:cs typeface="Calibri" pitchFamily="34" charset="0"/>
              </a:rPr>
              <a:t> Sector </a:t>
            </a:r>
            <a:r>
              <a:rPr lang="en-US" sz="750" dirty="0">
                <a:solidFill>
                  <a:schemeClr val="tx1"/>
                </a:solidFill>
                <a:latin typeface="Calibri" pitchFamily="34" charset="0"/>
                <a:cs typeface="Calibri" pitchFamily="34" charset="0"/>
              </a:rPr>
              <a:t>Division</a:t>
            </a:r>
            <a:br>
              <a:rPr lang="en-US" sz="750" dirty="0">
                <a:solidFill>
                  <a:schemeClr val="tx1"/>
                </a:solidFill>
                <a:latin typeface="Calibri" pitchFamily="34" charset="0"/>
                <a:cs typeface="Calibri" pitchFamily="34" charset="0"/>
              </a:rPr>
            </a:br>
            <a:r>
              <a:rPr lang="en-US" sz="750" dirty="0">
                <a:solidFill>
                  <a:schemeClr val="tx1"/>
                </a:solidFill>
                <a:latin typeface="Calibri" pitchFamily="34" charset="0"/>
                <a:cs typeface="Calibri" pitchFamily="34" charset="0"/>
              </a:rPr>
              <a:t>IMF Statistics Department</a:t>
            </a:r>
          </a:p>
        </p:txBody>
      </p:sp>
    </p:spTree>
    <p:extLst>
      <p:ext uri="{BB962C8B-B14F-4D97-AF65-F5344CB8AC3E}">
        <p14:creationId xmlns:p14="http://schemas.microsoft.com/office/powerpoint/2010/main" val="381683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1800"/>
            </a:lvl1pPr>
          </a:lstStyle>
          <a:p>
            <a:r>
              <a:rPr lang="pt-PT"/>
              <a:t>Click to edit Master title style</a:t>
            </a:r>
            <a:endParaRPr/>
          </a:p>
        </p:txBody>
      </p:sp>
      <p:sp>
        <p:nvSpPr>
          <p:cNvPr id="3" name="Subtitle 2"/>
          <p:cNvSpPr>
            <a:spLocks noGrp="1"/>
          </p:cNvSpPr>
          <p:nvPr>
            <p:ph type="subTitle" idx="1"/>
          </p:nvPr>
        </p:nvSpPr>
        <p:spPr>
          <a:xfrm>
            <a:off x="914400" y="5002307"/>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350"/>
            </a:lvl1pPr>
          </a:lstStyle>
          <a:p>
            <a:r>
              <a:rPr lang="pt-PT"/>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350"/>
            </a:lvl1pPr>
          </a:lstStyle>
          <a:p>
            <a:r>
              <a:rPr lang="pt-PT"/>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205373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7206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8913813" cy="1066800"/>
          </a:xfrm>
          <a:solidFill>
            <a:srgbClr val="BAB9A2"/>
          </a:solidFill>
        </p:spPr>
        <p:txBody>
          <a:bodyPr/>
          <a:lstStyle/>
          <a:p>
            <a:r>
              <a:rPr lang="pt-PT"/>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750"/>
              </a:spcBef>
              <a:buClr>
                <a:schemeClr val="tx1">
                  <a:lumMod val="75000"/>
                  <a:lumOff val="25000"/>
                </a:schemeClr>
              </a:buClr>
              <a:buSzPct val="120000"/>
              <a:buFont typeface="Wingdings" pitchFamily="2" charset="2"/>
              <a:buChar char="§"/>
              <a:defRPr/>
            </a:lvl1pPr>
            <a:lvl2pPr>
              <a:lnSpc>
                <a:spcPts val="1650"/>
              </a:lnSpc>
              <a:buClr>
                <a:schemeClr val="tx1">
                  <a:lumMod val="75000"/>
                  <a:lumOff val="25000"/>
                </a:schemeClr>
              </a:buClr>
              <a:buSzPct val="140000"/>
              <a:buFont typeface="Arial" pitchFamily="34" charset="0"/>
              <a:buChar char="•"/>
              <a:defRPr/>
            </a:lvl2pPr>
            <a:lvl3pPr>
              <a:lnSpc>
                <a:spcPts val="1500"/>
              </a:lnSpc>
              <a:buClr>
                <a:schemeClr val="tx1">
                  <a:lumMod val="75000"/>
                  <a:lumOff val="25000"/>
                </a:schemeClr>
              </a:buClr>
              <a:buSzPct val="67000"/>
              <a:buFont typeface="Wingdings" pitchFamily="2" charset="2"/>
              <a:buChar char="v"/>
              <a:defRPr/>
            </a:lvl3pPr>
            <a:lvl4pPr>
              <a:lnSpc>
                <a:spcPts val="1350"/>
              </a:lnSpc>
              <a:buClr>
                <a:schemeClr val="tx1">
                  <a:lumMod val="75000"/>
                  <a:lumOff val="25000"/>
                </a:schemeClr>
              </a:buClr>
              <a:defRPr/>
            </a:lvl4pPr>
            <a:lvl5pPr>
              <a:lnSpc>
                <a:spcPts val="1350"/>
              </a:lnSpc>
              <a:buClr>
                <a:schemeClr val="tx1">
                  <a:lumMod val="75000"/>
                  <a:lumOff val="25000"/>
                </a:schemeClr>
              </a:buClr>
              <a:defRPr/>
            </a:lvl5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187623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8913813"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450"/>
              </a:spcBef>
              <a:defRPr sz="1350"/>
            </a:lvl1pPr>
            <a:lvl2pPr>
              <a:defRPr sz="1350"/>
            </a:lvl2pPr>
            <a:lvl3pPr>
              <a:defRPr sz="1350"/>
            </a:lvl3pPr>
            <a:lvl4pPr>
              <a:defRPr sz="1350"/>
            </a:lvl4pPr>
            <a:lvl5pPr>
              <a:defRPr sz="1350"/>
            </a:lvl5pPr>
            <a:lvl6pPr marL="1541860" indent="-258366">
              <a:defRPr sz="1350"/>
            </a:lvl6pPr>
            <a:lvl7pPr marL="1541860" indent="-258366">
              <a:defRPr sz="1350"/>
            </a:lvl7pPr>
            <a:lvl8pPr marL="1541860" indent="-258366">
              <a:defRPr sz="1350"/>
            </a:lvl8pPr>
            <a:lvl9pPr marL="1541860" indent="-258366">
              <a:defRPr sz="135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4" name="Content Placeholder 3"/>
          <p:cNvSpPr>
            <a:spLocks noGrp="1"/>
          </p:cNvSpPr>
          <p:nvPr>
            <p:ph sz="half" idx="2"/>
          </p:nvPr>
        </p:nvSpPr>
        <p:spPr>
          <a:xfrm>
            <a:off x="5147535" y="1981200"/>
            <a:ext cx="3759200" cy="4572000"/>
          </a:xfrm>
        </p:spPr>
        <p:txBody>
          <a:bodyPr>
            <a:noAutofit/>
          </a:bodyPr>
          <a:lstStyle>
            <a:lvl1pPr>
              <a:spcBef>
                <a:spcPts val="450"/>
              </a:spcBef>
              <a:defRPr sz="1350"/>
            </a:lvl1pPr>
            <a:lvl2pPr>
              <a:defRPr sz="1350"/>
            </a:lvl2pPr>
            <a:lvl3pPr>
              <a:defRPr sz="1350"/>
            </a:lvl3pPr>
            <a:lvl4pPr>
              <a:defRPr sz="1350"/>
            </a:lvl4pPr>
            <a:lvl5pPr>
              <a:defRPr sz="1350"/>
            </a:lvl5pPr>
            <a:lvl6pPr marL="1541860" indent="-258366">
              <a:defRPr sz="1350"/>
            </a:lvl6pPr>
            <a:lvl7pPr marL="1541860" indent="-258366">
              <a:defRPr sz="1350"/>
            </a:lvl7pPr>
            <a:lvl8pPr marL="1541860" indent="-258366">
              <a:defRPr sz="1350"/>
            </a:lvl8pPr>
            <a:lvl9pPr marL="1541860" indent="-258366">
              <a:defRPr sz="1350"/>
            </a:lvl9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258024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 y="685800"/>
            <a:ext cx="8913813"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295901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extLst>
      <p:ext uri="{BB962C8B-B14F-4D97-AF65-F5344CB8AC3E}">
        <p14:creationId xmlns:p14="http://schemas.microsoft.com/office/powerpoint/2010/main" val="396796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a:t>Click to edit Master title style</a:t>
            </a:r>
            <a:endParaRPr/>
          </a:p>
        </p:txBody>
      </p:sp>
      <p:sp>
        <p:nvSpPr>
          <p:cNvPr id="3" name="Subtitle 2"/>
          <p:cNvSpPr>
            <a:spLocks noGrp="1"/>
          </p:cNvSpPr>
          <p:nvPr>
            <p:ph type="subTitle" idx="1"/>
          </p:nvPr>
        </p:nvSpPr>
        <p:spPr>
          <a:xfrm>
            <a:off x="914400" y="3034555"/>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685800" rtl="0" eaLnBrk="1" latinLnBrk="0" hangingPunct="1">
              <a:spcBef>
                <a:spcPts val="1500"/>
              </a:spcBef>
              <a:buClr>
                <a:schemeClr val="accent1"/>
              </a:buClr>
              <a:buFont typeface="Wingdings 2" pitchFamily="18" charset="2"/>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extLst>
      <p:ext uri="{BB962C8B-B14F-4D97-AF65-F5344CB8AC3E}">
        <p14:creationId xmlns:p14="http://schemas.microsoft.com/office/powerpoint/2010/main" val="1435816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404242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1800"/>
            </a:lvl1pPr>
          </a:lstStyle>
          <a:p>
            <a:r>
              <a:rPr lang="pt-PT"/>
              <a:t>Click to edit Master title style</a:t>
            </a:r>
            <a:endParaRPr/>
          </a:p>
        </p:txBody>
      </p:sp>
      <p:sp>
        <p:nvSpPr>
          <p:cNvPr id="3" name="Subtitle 2"/>
          <p:cNvSpPr>
            <a:spLocks noGrp="1"/>
          </p:cNvSpPr>
          <p:nvPr>
            <p:ph type="subTitle" idx="1"/>
          </p:nvPr>
        </p:nvSpPr>
        <p:spPr>
          <a:xfrm>
            <a:off x="914400" y="5002307"/>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167767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1800"/>
            </a:lvl1p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Subtitle 2"/>
          <p:cNvSpPr>
            <a:spLocks noGrp="1"/>
          </p:cNvSpPr>
          <p:nvPr>
            <p:ph type="subTitle" idx="1"/>
          </p:nvPr>
        </p:nvSpPr>
        <p:spPr>
          <a:xfrm>
            <a:off x="914400" y="5002307"/>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685800" rtl="0" eaLnBrk="1" latinLnBrk="0" hangingPunct="1">
              <a:spcBef>
                <a:spcPts val="225"/>
              </a:spcBef>
              <a:buNone/>
              <a:defRPr sz="1350" kern="1200">
                <a:solidFill>
                  <a:schemeClr val="tx1"/>
                </a:solidFill>
                <a:latin typeface="Calibri" pitchFamily="34" charset="0"/>
                <a:ea typeface="+mn-ea"/>
                <a:cs typeface="Calibri"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350"/>
            </a:lvl1pPr>
          </a:lstStyle>
          <a:p>
            <a:r>
              <a:rPr lang="pt-PT"/>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350"/>
            </a:lvl1pPr>
          </a:lstStyle>
          <a:p>
            <a:r>
              <a:rPr lang="pt-PT"/>
              <a:t>Drag picture to placeholder or click icon to add</a:t>
            </a:r>
            <a:endParaRPr/>
          </a:p>
        </p:txBody>
      </p:sp>
    </p:spTree>
    <p:extLst>
      <p:ext uri="{BB962C8B-B14F-4D97-AF65-F5344CB8AC3E}">
        <p14:creationId xmlns:p14="http://schemas.microsoft.com/office/powerpoint/2010/main" val="56013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3" cstate="print"/>
          <a:srcRect/>
          <a:stretch>
            <a:fillRect/>
          </a:stretch>
        </p:blipFill>
        <p:spPr bwMode="auto">
          <a:xfrm>
            <a:off x="0" y="3"/>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75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1" y="685800"/>
            <a:ext cx="8913813" cy="1066800"/>
          </a:xfrm>
          <a:prstGeom prst="rect">
            <a:avLst/>
          </a:prstGeom>
          <a:solidFill>
            <a:srgbClr val="BAB9A2"/>
          </a:solidFill>
        </p:spPr>
        <p:txBody>
          <a:bodyPr vert="horz" lIns="1044000" tIns="36000" rIns="274320" bIns="36000" rtlCol="0" anchor="ctr">
            <a:noAutofit/>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12" name="Title Placeholder 1"/>
          <p:cNvSpPr txBox="1">
            <a:spLocks/>
          </p:cNvSpPr>
          <p:nvPr userDrawn="1"/>
        </p:nvSpPr>
        <p:spPr>
          <a:xfrm>
            <a:off x="990601" y="6705600"/>
            <a:ext cx="7923213" cy="152400"/>
          </a:xfrm>
          <a:prstGeom prst="rect">
            <a:avLst/>
          </a:prstGeom>
          <a:solidFill>
            <a:srgbClr val="BAB9A2"/>
          </a:solidFill>
        </p:spPr>
        <p:txBody>
          <a:bodyPr vert="horz" lIns="783000" tIns="27000" rIns="205740" bIns="27000" rtlCol="0" anchor="ctr">
            <a:noAutofit/>
          </a:body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sz="45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userDrawn="1"/>
        </p:nvSpPr>
        <p:spPr>
          <a:xfrm>
            <a:off x="6781800" y="228601"/>
            <a:ext cx="2209800" cy="323165"/>
          </a:xfrm>
          <a:prstGeom prst="rect">
            <a:avLst/>
          </a:prstGeom>
          <a:noFill/>
        </p:spPr>
        <p:txBody>
          <a:bodyPr wrap="square" rtlCol="0">
            <a:spAutoFit/>
          </a:bodyPr>
          <a:lstStyle/>
          <a:p>
            <a:pPr algn="r"/>
            <a:r>
              <a:rPr lang="en-US" sz="750" dirty="0">
                <a:solidFill>
                  <a:schemeClr val="tx1"/>
                </a:solidFill>
                <a:latin typeface="Calibri" pitchFamily="34" charset="0"/>
                <a:cs typeface="Calibri" pitchFamily="34" charset="0"/>
              </a:rPr>
              <a:t>Real Sector Division</a:t>
            </a:r>
            <a:br>
              <a:rPr lang="en-US" sz="750" dirty="0">
                <a:solidFill>
                  <a:schemeClr val="tx1"/>
                </a:solidFill>
                <a:latin typeface="Calibri" pitchFamily="34" charset="0"/>
                <a:cs typeface="Calibri" pitchFamily="34" charset="0"/>
              </a:rPr>
            </a:br>
            <a:r>
              <a:rPr lang="en-US" sz="750" dirty="0">
                <a:solidFill>
                  <a:schemeClr val="tx1"/>
                </a:solidFill>
                <a:latin typeface="Calibri" pitchFamily="34" charset="0"/>
                <a:cs typeface="Calibri" pitchFamily="34" charset="0"/>
              </a:rPr>
              <a:t>IMF Statistics Department</a:t>
            </a:r>
          </a:p>
        </p:txBody>
      </p:sp>
    </p:spTree>
    <p:extLst>
      <p:ext uri="{BB962C8B-B14F-4D97-AF65-F5344CB8AC3E}">
        <p14:creationId xmlns:p14="http://schemas.microsoft.com/office/powerpoint/2010/main" val="2620821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marL="0" indent="0" algn="l" defTabSz="685800" rtl="0" eaLnBrk="1" latinLnBrk="0" hangingPunct="1">
        <a:spcBef>
          <a:spcPct val="0"/>
        </a:spcBef>
        <a:buNone/>
        <a:defRPr sz="2700" b="1" kern="1200">
          <a:solidFill>
            <a:schemeClr val="tx1"/>
          </a:solidFill>
          <a:latin typeface="Calibri" pitchFamily="34" charset="0"/>
          <a:ea typeface="+mj-ea"/>
          <a:cs typeface="Calibri" pitchFamily="34" charset="0"/>
        </a:defRPr>
      </a:lvl1pPr>
    </p:titleStyle>
    <p:bodyStyle>
      <a:lvl1pPr marL="257175" indent="-257175" algn="l" defTabSz="685800" rtl="0" eaLnBrk="1" latinLnBrk="0" hangingPunct="1">
        <a:lnSpc>
          <a:spcPts val="1875"/>
        </a:lnSpc>
        <a:spcBef>
          <a:spcPts val="675"/>
        </a:spcBef>
        <a:buClr>
          <a:schemeClr val="tx1">
            <a:lumMod val="75000"/>
            <a:lumOff val="25000"/>
          </a:schemeClr>
        </a:buClr>
        <a:buSzPct val="120000"/>
        <a:buFont typeface="Wingdings" pitchFamily="2" charset="2"/>
        <a:buChar char="§"/>
        <a:defRPr sz="1875" kern="1200">
          <a:solidFill>
            <a:schemeClr val="tx1"/>
          </a:solidFill>
          <a:latin typeface="Calibri" pitchFamily="34" charset="0"/>
          <a:ea typeface="+mn-ea"/>
          <a:cs typeface="Calibri" pitchFamily="34" charset="0"/>
        </a:defRPr>
      </a:lvl1pPr>
      <a:lvl2pPr marL="514350" indent="-252413" algn="l" defTabSz="685800" rtl="0" eaLnBrk="1" latinLnBrk="0" hangingPunct="1">
        <a:lnSpc>
          <a:spcPts val="1650"/>
        </a:lnSpc>
        <a:spcBef>
          <a:spcPts val="450"/>
        </a:spcBef>
        <a:buClr>
          <a:schemeClr val="tx1">
            <a:lumMod val="75000"/>
            <a:lumOff val="25000"/>
          </a:schemeClr>
        </a:buClr>
        <a:buSzPct val="135000"/>
        <a:buFont typeface="Arial" pitchFamily="34" charset="0"/>
        <a:buChar char="•"/>
        <a:defRPr sz="1650" kern="1200">
          <a:solidFill>
            <a:schemeClr val="tx1"/>
          </a:solidFill>
          <a:latin typeface="Calibri" pitchFamily="34" charset="0"/>
          <a:ea typeface="+mn-ea"/>
          <a:cs typeface="Calibri" pitchFamily="34" charset="0"/>
        </a:defRPr>
      </a:lvl2pPr>
      <a:lvl3pPr marL="776288" indent="-261938" algn="l" defTabSz="685800" rtl="0" eaLnBrk="1" latinLnBrk="0" hangingPunct="1">
        <a:lnSpc>
          <a:spcPts val="1500"/>
        </a:lnSpc>
        <a:spcBef>
          <a:spcPts val="375"/>
        </a:spcBef>
        <a:buClr>
          <a:schemeClr val="tx1">
            <a:lumMod val="75000"/>
            <a:lumOff val="25000"/>
          </a:schemeClr>
        </a:buClr>
        <a:buSzPct val="67000"/>
        <a:buFont typeface="Wingdings" pitchFamily="2" charset="2"/>
        <a:buChar char="v"/>
        <a:defRPr sz="1425" kern="1200">
          <a:solidFill>
            <a:schemeClr val="tx1"/>
          </a:solidFill>
          <a:latin typeface="Calibri" pitchFamily="34" charset="0"/>
          <a:ea typeface="+mn-ea"/>
          <a:cs typeface="Calibri" pitchFamily="34" charset="0"/>
        </a:defRPr>
      </a:lvl3pPr>
      <a:lvl4pPr marL="1028700" indent="-252413" algn="l" defTabSz="685800" rtl="0" eaLnBrk="1" latinLnBrk="0" hangingPunct="1">
        <a:lnSpc>
          <a:spcPts val="1350"/>
        </a:lnSpc>
        <a:spcBef>
          <a:spcPts val="300"/>
        </a:spcBef>
        <a:buClr>
          <a:schemeClr val="tx1">
            <a:lumMod val="75000"/>
            <a:lumOff val="25000"/>
          </a:schemeClr>
        </a:buClr>
        <a:buFont typeface="Wingdings" pitchFamily="2" charset="2"/>
        <a:buChar char="§"/>
        <a:defRPr sz="1275" kern="1200">
          <a:solidFill>
            <a:schemeClr val="tx1"/>
          </a:solidFill>
          <a:latin typeface="Calibri" pitchFamily="34" charset="0"/>
          <a:ea typeface="+mn-ea"/>
          <a:cs typeface="Calibri" pitchFamily="34" charset="0"/>
        </a:defRPr>
      </a:lvl4pPr>
      <a:lvl5pPr marL="1290638" indent="-261938" algn="l" defTabSz="685800" rtl="0" eaLnBrk="1" latinLnBrk="0" hangingPunct="1">
        <a:lnSpc>
          <a:spcPts val="1350"/>
        </a:lnSpc>
        <a:spcBef>
          <a:spcPts val="300"/>
        </a:spcBef>
        <a:buClr>
          <a:schemeClr val="tx1">
            <a:lumMod val="75000"/>
            <a:lumOff val="25000"/>
          </a:schemeClr>
        </a:buClr>
        <a:buFont typeface="Arial" pitchFamily="34" charset="0"/>
        <a:buChar char="•"/>
        <a:defRPr sz="1275" i="1" kern="1200">
          <a:solidFill>
            <a:schemeClr val="tx1"/>
          </a:solidFill>
          <a:latin typeface="Calibri" pitchFamily="34" charset="0"/>
          <a:ea typeface="+mn-ea"/>
          <a:cs typeface="Calibri" pitchFamily="34" charset="0"/>
        </a:defRPr>
      </a:lvl5pPr>
      <a:lvl6pPr marL="1541860" indent="-258366" algn="l" defTabSz="685800" rtl="0" eaLnBrk="1" latinLnBrk="0" hangingPunct="1">
        <a:spcBef>
          <a:spcPct val="20000"/>
        </a:spcBef>
        <a:buClr>
          <a:schemeClr val="accent1">
            <a:lumMod val="50000"/>
          </a:schemeClr>
        </a:buClr>
        <a:buFont typeface="Wingdings 2" pitchFamily="18" charset="2"/>
        <a:buChar char=""/>
        <a:defRPr lang="en-US" sz="1350" kern="1200" dirty="0" smtClean="0">
          <a:solidFill>
            <a:schemeClr val="tx1">
              <a:lumMod val="65000"/>
              <a:lumOff val="35000"/>
            </a:schemeClr>
          </a:solidFill>
          <a:latin typeface="+mn-lt"/>
          <a:ea typeface="+mn-ea"/>
          <a:cs typeface="+mn-cs"/>
        </a:defRPr>
      </a:lvl6pPr>
      <a:lvl7pPr marL="1799035" indent="-258366" algn="l" defTabSz="685800" rtl="0" eaLnBrk="1" latinLnBrk="0" hangingPunct="1">
        <a:spcBef>
          <a:spcPct val="20000"/>
        </a:spcBef>
        <a:buClr>
          <a:schemeClr val="accent1"/>
        </a:buClr>
        <a:buFont typeface="Wingdings 2" pitchFamily="18" charset="2"/>
        <a:buChar char=""/>
        <a:defRPr lang="en-US" sz="1350" kern="1200" dirty="0" smtClean="0">
          <a:solidFill>
            <a:schemeClr val="tx1">
              <a:lumMod val="65000"/>
              <a:lumOff val="35000"/>
            </a:schemeClr>
          </a:solidFill>
          <a:latin typeface="+mn-lt"/>
          <a:ea typeface="+mn-ea"/>
          <a:cs typeface="+mn-cs"/>
        </a:defRPr>
      </a:lvl7pPr>
      <a:lvl8pPr marL="2057400" indent="-258366" algn="l" defTabSz="685800" rtl="0" eaLnBrk="1" latinLnBrk="0" hangingPunct="1">
        <a:spcBef>
          <a:spcPct val="20000"/>
        </a:spcBef>
        <a:buClr>
          <a:schemeClr val="accent1">
            <a:lumMod val="50000"/>
          </a:schemeClr>
        </a:buClr>
        <a:buFont typeface="Wingdings 2" pitchFamily="18" charset="2"/>
        <a:buChar char=""/>
        <a:defRPr lang="en-US" sz="1350" kern="1200" dirty="0" smtClean="0">
          <a:solidFill>
            <a:schemeClr val="tx1">
              <a:lumMod val="65000"/>
              <a:lumOff val="35000"/>
            </a:schemeClr>
          </a:solidFill>
          <a:latin typeface="+mn-lt"/>
          <a:ea typeface="+mn-ea"/>
          <a:cs typeface="+mn-cs"/>
        </a:defRPr>
      </a:lvl8pPr>
      <a:lvl9pPr marL="2315766" indent="-258366" algn="l" defTabSz="685800" rtl="0" eaLnBrk="1" latinLnBrk="0" hangingPunct="1">
        <a:spcBef>
          <a:spcPct val="20000"/>
        </a:spcBef>
        <a:buClr>
          <a:schemeClr val="accent1"/>
        </a:buClr>
        <a:buFont typeface="Wingdings 2" pitchFamily="18" charset="2"/>
        <a:buChar char=""/>
        <a:defRPr lang="en-US" sz="1350" kern="1200" dirty="0">
          <a:solidFill>
            <a:schemeClr val="tx1">
              <a:lumMod val="65000"/>
              <a:lumOff val="35000"/>
            </a:schemeClr>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imf.org/external/pubs/ft/bop/2007/pdf/Clarification0717.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19450"/>
            <a:ext cx="8913813" cy="1524000"/>
          </a:xfrm>
          <a:solidFill>
            <a:srgbClr val="BAB9A2"/>
          </a:solidFill>
        </p:spPr>
        <p:txBody>
          <a:bodyPr vert="horz" lIns="1044000" tIns="36000" rIns="274320" bIns="36000" rtlCol="0" anchor="ctr">
            <a:noAutofit/>
          </a:bodyPr>
          <a:lstStyle/>
          <a:p>
            <a:pPr defTabSz="914400"/>
            <a:r>
              <a:rPr lang="en-US" sz="3200" dirty="0"/>
              <a:t>Outcome of AEG Consultation on</a:t>
            </a:r>
            <a:br>
              <a:rPr lang="en-US" sz="3200" dirty="0"/>
            </a:br>
            <a:r>
              <a:rPr lang="en-US" sz="3200" dirty="0"/>
              <a:t>the Treatment of Negative Interest Rates</a:t>
            </a:r>
          </a:p>
        </p:txBody>
      </p:sp>
      <p:sp>
        <p:nvSpPr>
          <p:cNvPr id="4" name="Title 1"/>
          <p:cNvSpPr txBox="1">
            <a:spLocks/>
          </p:cNvSpPr>
          <p:nvPr/>
        </p:nvSpPr>
        <p:spPr>
          <a:xfrm>
            <a:off x="1133201" y="1271214"/>
            <a:ext cx="6858000" cy="634145"/>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100" dirty="0">
              <a:latin typeface="+mn-lt"/>
            </a:endParaRPr>
          </a:p>
        </p:txBody>
      </p:sp>
      <p:sp>
        <p:nvSpPr>
          <p:cNvPr id="8" name="Text Placeholder 1"/>
          <p:cNvSpPr>
            <a:spLocks noGrp="1"/>
          </p:cNvSpPr>
          <p:nvPr>
            <p:ph type="body" idx="1"/>
          </p:nvPr>
        </p:nvSpPr>
        <p:spPr>
          <a:xfrm>
            <a:off x="228600" y="4953000"/>
            <a:ext cx="8686800" cy="1314450"/>
          </a:xfrm>
        </p:spPr>
        <p:txBody>
          <a:bodyPr/>
          <a:lstStyle/>
          <a:p>
            <a:pPr>
              <a:lnSpc>
                <a:spcPct val="100000"/>
              </a:lnSpc>
            </a:pPr>
            <a:r>
              <a:rPr lang="en-US" sz="1600" dirty="0"/>
              <a:t>Eleventh Meeting of the Advisory Expert Group on National Accounts</a:t>
            </a:r>
            <a:br>
              <a:rPr lang="en-US" sz="1600" dirty="0"/>
            </a:br>
            <a:r>
              <a:rPr lang="en-US" sz="1600" dirty="0"/>
              <a:t>New York</a:t>
            </a:r>
          </a:p>
          <a:p>
            <a:pPr>
              <a:lnSpc>
                <a:spcPct val="100000"/>
              </a:lnSpc>
            </a:pPr>
            <a:r>
              <a:rPr lang="en-US" sz="1600" dirty="0"/>
              <a:t>5-7 December 2017 </a:t>
            </a:r>
          </a:p>
          <a:p>
            <a:pPr>
              <a:lnSpc>
                <a:spcPct val="100000"/>
              </a:lnSpc>
            </a:pPr>
            <a:r>
              <a:rPr lang="en-US" sz="1600" dirty="0"/>
              <a:t>Michael Stanger</a:t>
            </a:r>
            <a:endParaRPr lang="en-GB" sz="3600" b="1" dirty="0"/>
          </a:p>
          <a:p>
            <a:pPr lvl="0" algn="ctr"/>
            <a:endParaRPr lang="en-US" b="1" kern="0" dirty="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2642473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AB9A2"/>
          </a:solidFill>
        </p:spPr>
        <p:txBody>
          <a:bodyPr vert="horz" lIns="1044000" tIns="36000" rIns="274320" bIns="36000" rtlCol="0" anchor="ctr">
            <a:noAutofit/>
          </a:bodyPr>
          <a:lstStyle/>
          <a:p>
            <a:pPr defTabSz="914400"/>
            <a:r>
              <a:rPr lang="en-US" sz="3600" dirty="0"/>
              <a:t>Background</a:t>
            </a:r>
          </a:p>
        </p:txBody>
      </p:sp>
      <p:sp>
        <p:nvSpPr>
          <p:cNvPr id="5" name="Content Placeholder 4"/>
          <p:cNvSpPr>
            <a:spLocks noGrp="1"/>
          </p:cNvSpPr>
          <p:nvPr>
            <p:ph idx="1"/>
          </p:nvPr>
        </p:nvSpPr>
        <p:spPr>
          <a:xfrm>
            <a:off x="990600" y="1905000"/>
            <a:ext cx="7772400" cy="4438650"/>
          </a:xfrm>
        </p:spPr>
        <p:txBody>
          <a:bodyPr/>
          <a:lstStyle/>
          <a:p>
            <a:pPr marL="0" indent="0">
              <a:lnSpc>
                <a:spcPct val="100000"/>
              </a:lnSpc>
              <a:buNone/>
            </a:pPr>
            <a:r>
              <a:rPr lang="en-US" sz="2450" dirty="0"/>
              <a:t>A </a:t>
            </a:r>
            <a:r>
              <a:rPr lang="en-US" sz="2450" dirty="0">
                <a:hlinkClick r:id="rId2"/>
              </a:rPr>
              <a:t>paper</a:t>
            </a:r>
            <a:r>
              <a:rPr lang="en-US" sz="2450" dirty="0"/>
              <a:t> on the treatment of negative interest rates was circulated to the members of the AEG for consultation on 16 February 2017. 12 AEG members provided comments and 4 responded with no comments.</a:t>
            </a:r>
            <a:endParaRPr lang="en-US" sz="2400" dirty="0"/>
          </a:p>
        </p:txBody>
      </p:sp>
    </p:spTree>
    <p:extLst>
      <p:ext uri="{BB962C8B-B14F-4D97-AF65-F5344CB8AC3E}">
        <p14:creationId xmlns:p14="http://schemas.microsoft.com/office/powerpoint/2010/main" val="309829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5.2.1 Summary of outcome of AEG consultation on the treatment of negative interest rates</a:t>
            </a:r>
            <a:endParaRPr lang="en-US" dirty="0"/>
          </a:p>
        </p:txBody>
      </p:sp>
      <p:sp>
        <p:nvSpPr>
          <p:cNvPr id="5" name="Content Placeholder 4"/>
          <p:cNvSpPr>
            <a:spLocks noGrp="1"/>
          </p:cNvSpPr>
          <p:nvPr>
            <p:ph idx="1"/>
          </p:nvPr>
        </p:nvSpPr>
        <p:spPr/>
        <p:txBody>
          <a:bodyPr/>
          <a:lstStyle/>
          <a:p>
            <a:pPr marL="0" indent="0">
              <a:lnSpc>
                <a:spcPct val="100000"/>
              </a:lnSpc>
              <a:buNone/>
            </a:pPr>
            <a:r>
              <a:rPr lang="en-US" sz="2000" dirty="0"/>
              <a:t>	In general, members agreed with the proposed treatment of negative interest rates as negative receipts of investment income.</a:t>
            </a:r>
          </a:p>
          <a:p>
            <a:pPr marL="0" indent="0">
              <a:lnSpc>
                <a:spcPct val="100000"/>
              </a:lnSpc>
              <a:buNone/>
            </a:pPr>
            <a:r>
              <a:rPr lang="en-US" sz="2000" dirty="0"/>
              <a:t>This treatment is seen to:</a:t>
            </a:r>
          </a:p>
          <a:p>
            <a:pPr>
              <a:lnSpc>
                <a:spcPct val="100000"/>
              </a:lnSpc>
            </a:pPr>
            <a:r>
              <a:rPr lang="en-US" sz="2000" dirty="0"/>
              <a:t>be in line with the principles set out in existing manuals (e.g. parallel treatment of reinvested earnings on direct investment in BPM6)</a:t>
            </a:r>
          </a:p>
          <a:p>
            <a:pPr>
              <a:lnSpc>
                <a:spcPct val="100000"/>
              </a:lnSpc>
            </a:pPr>
            <a:r>
              <a:rPr lang="en-US" sz="2000" dirty="0"/>
              <a:t>be logical in that negative interest rates give rise to negative income flows and negative income flows are recorded with a negative sign in the appropriate side of the accounts</a:t>
            </a:r>
          </a:p>
          <a:p>
            <a:pPr>
              <a:lnSpc>
                <a:spcPct val="100000"/>
              </a:lnSpc>
            </a:pPr>
            <a:r>
              <a:rPr lang="en-US" sz="2000" dirty="0"/>
              <a:t>maintain the association between investment income and the related instrument</a:t>
            </a:r>
          </a:p>
          <a:p>
            <a:pPr>
              <a:lnSpc>
                <a:spcPct val="100000"/>
              </a:lnSpc>
            </a:pPr>
            <a:r>
              <a:rPr lang="en-US" sz="2000" dirty="0"/>
              <a:t>allow for more accurate rate of return analysis</a:t>
            </a:r>
          </a:p>
          <a:p>
            <a:pPr>
              <a:lnSpc>
                <a:spcPct val="100000"/>
              </a:lnSpc>
            </a:pPr>
            <a:r>
              <a:rPr lang="en-US" sz="2000" dirty="0"/>
              <a:t>better serve data needs for policy and analytical purposes</a:t>
            </a:r>
          </a:p>
        </p:txBody>
      </p:sp>
    </p:spTree>
    <p:extLst>
      <p:ext uri="{BB962C8B-B14F-4D97-AF65-F5344CB8AC3E}">
        <p14:creationId xmlns:p14="http://schemas.microsoft.com/office/powerpoint/2010/main" val="268497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5.2.1 Summary of outcome of AEG consultation on the treatment of negative interest rates</a:t>
            </a:r>
            <a:endParaRPr lang="en-US" dirty="0"/>
          </a:p>
        </p:txBody>
      </p:sp>
      <p:sp>
        <p:nvSpPr>
          <p:cNvPr id="4" name="Content Placeholder 3"/>
          <p:cNvSpPr>
            <a:spLocks noGrp="1"/>
          </p:cNvSpPr>
          <p:nvPr>
            <p:ph idx="1"/>
          </p:nvPr>
        </p:nvSpPr>
        <p:spPr/>
        <p:txBody>
          <a:bodyPr/>
          <a:lstStyle/>
          <a:p>
            <a:pPr marL="0" indent="0">
              <a:lnSpc>
                <a:spcPct val="100000"/>
              </a:lnSpc>
              <a:buNone/>
            </a:pPr>
            <a:r>
              <a:rPr lang="en-US" sz="2000" b="1" dirty="0"/>
              <a:t>The consultation of negative interest rates has been closed.</a:t>
            </a:r>
            <a:r>
              <a:rPr lang="en-US" sz="2000" dirty="0"/>
              <a:t> STA-BP received feedback from the AEG and Government Finance Statistics Advisory Committee agreeing with the views of BOPCOM, and posted a clarification note on the BPM6 website stating that:</a:t>
            </a:r>
          </a:p>
          <a:p>
            <a:pPr marL="0" indent="0">
              <a:lnSpc>
                <a:spcPct val="100000"/>
              </a:lnSpc>
              <a:buNone/>
            </a:pPr>
            <a:endParaRPr lang="en-US" sz="2000" i="1" dirty="0"/>
          </a:p>
          <a:p>
            <a:pPr marL="0" indent="0">
              <a:lnSpc>
                <a:spcPct val="100000"/>
              </a:lnSpc>
              <a:buNone/>
            </a:pPr>
            <a:r>
              <a:rPr lang="en-US" sz="2000" i="1" dirty="0"/>
              <a:t>Negative interest rates on deposits should be recorded as negative income receivable by the investors (and payable by the financial institutions) in the primary income account excluding FISIM, like positive interest income on deposits.</a:t>
            </a:r>
          </a:p>
        </p:txBody>
      </p:sp>
    </p:spTree>
    <p:extLst>
      <p:ext uri="{BB962C8B-B14F-4D97-AF65-F5344CB8AC3E}">
        <p14:creationId xmlns:p14="http://schemas.microsoft.com/office/powerpoint/2010/main" val="412658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5.2.1 Summary of outcome of AEG consultation on the treatment of negative interest rates</a:t>
            </a:r>
            <a:endParaRPr lang="en-US" dirty="0"/>
          </a:p>
        </p:txBody>
      </p:sp>
      <p:sp>
        <p:nvSpPr>
          <p:cNvPr id="4" name="Content Placeholder 3"/>
          <p:cNvSpPr>
            <a:spLocks noGrp="1"/>
          </p:cNvSpPr>
          <p:nvPr>
            <p:ph idx="1"/>
          </p:nvPr>
        </p:nvSpPr>
        <p:spPr/>
        <p:txBody>
          <a:bodyPr/>
          <a:lstStyle/>
          <a:p>
            <a:pPr marL="0" indent="0">
              <a:lnSpc>
                <a:spcPct val="100000"/>
              </a:lnSpc>
              <a:buNone/>
            </a:pPr>
            <a:r>
              <a:rPr lang="en-US" sz="2000" dirty="0"/>
              <a:t>Some AEG members noted that further more-in-depth research is needed to improve accounting guidance on this issue and with regard to its implication on FISIM:</a:t>
            </a:r>
          </a:p>
          <a:p>
            <a:pPr>
              <a:lnSpc>
                <a:spcPct val="100000"/>
              </a:lnSpc>
            </a:pPr>
            <a:r>
              <a:rPr lang="en-US" sz="2000" dirty="0"/>
              <a:t>Canada: considers the negative interest rather an explicit banking charge for safeguarding and access service</a:t>
            </a:r>
          </a:p>
          <a:p>
            <a:pPr>
              <a:lnSpc>
                <a:spcPct val="100000"/>
              </a:lnSpc>
            </a:pPr>
            <a:r>
              <a:rPr lang="en-US" sz="2000" dirty="0"/>
              <a:t>China: the SNA should reconsider the FISIM estimation approach with regard to the reference rate</a:t>
            </a:r>
          </a:p>
          <a:p>
            <a:pPr>
              <a:lnSpc>
                <a:spcPct val="100000"/>
              </a:lnSpc>
            </a:pPr>
            <a:r>
              <a:rPr lang="en-US" sz="2000" dirty="0"/>
              <a:t>NL: current proposal is pragmatic and further research is needed</a:t>
            </a:r>
          </a:p>
          <a:p>
            <a:pPr>
              <a:lnSpc>
                <a:spcPct val="100000"/>
              </a:lnSpc>
            </a:pPr>
            <a:r>
              <a:rPr lang="en-US" sz="2000" dirty="0"/>
              <a:t>Uruguay: further research is needed, specifically regarding implications on FISIM</a:t>
            </a:r>
          </a:p>
          <a:p>
            <a:pPr>
              <a:lnSpc>
                <a:spcPct val="100000"/>
              </a:lnSpc>
            </a:pPr>
            <a:r>
              <a:rPr lang="en-US" sz="2000" dirty="0"/>
              <a:t>USA: the treatment of negative interest highlights concerns about the suggested FISIM interbank rate.</a:t>
            </a:r>
          </a:p>
        </p:txBody>
      </p:sp>
    </p:spTree>
    <p:extLst>
      <p:ext uri="{BB962C8B-B14F-4D97-AF65-F5344CB8AC3E}">
        <p14:creationId xmlns:p14="http://schemas.microsoft.com/office/powerpoint/2010/main" val="3299541548"/>
      </p:ext>
    </p:extLst>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TotalTime>
  <Words>270</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Gothic</vt:lpstr>
      <vt:lpstr>Times New Roman</vt:lpstr>
      <vt:lpstr>Wingdings</vt:lpstr>
      <vt:lpstr>Wingdings 2</vt:lpstr>
      <vt:lpstr>STA_NEW_brand</vt:lpstr>
      <vt:lpstr>Outcome of AEG Consultation on the Treatment of Negative Interest Rates</vt:lpstr>
      <vt:lpstr>Background</vt:lpstr>
      <vt:lpstr>5.2.1 Summary of outcome of AEG consultation on the treatment of negative interest rates</vt:lpstr>
      <vt:lpstr>5.2.1 Summary of outcome of AEG consultation on the treatment of negative interest rates</vt:lpstr>
      <vt:lpstr>5.2.1 Summary of outcome of AEG consultation on the treatment of negative interest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paper on the treatment of negative interest rates was circulated to the members of the AEG for consultation on 16 February 2017. 12 AEG members provided comments and 4 responded with no comments.   Main issues to be discussed  Paper on:  5.2.1 Summary of outcome of AEG consultation on the treatment of negative interest rates  5.2.2 The Statistical Treatment of Negative Interest Rates  Main issues to be discussed  The AEG is requested to:  Provide further comments, if any, on the questions in the paper.</dc:title>
  <dc:creator>Stanger, Michael</dc:creator>
  <cp:lastModifiedBy>Stanger, Michael</cp:lastModifiedBy>
  <cp:revision>18</cp:revision>
  <cp:lastPrinted>2017-12-01T17:12:58Z</cp:lastPrinted>
  <dcterms:created xsi:type="dcterms:W3CDTF">2017-11-30T23:11:43Z</dcterms:created>
  <dcterms:modified xsi:type="dcterms:W3CDTF">2017-12-01T17:26:50Z</dcterms:modified>
</cp:coreProperties>
</file>