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2601-32CC-45DF-B72E-7B3587E2EB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5CAF-DAEB-4B30-930E-52EE59C4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8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2601-32CC-45DF-B72E-7B3587E2EB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5CAF-DAEB-4B30-930E-52EE59C4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4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2601-32CC-45DF-B72E-7B3587E2EB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5CAF-DAEB-4B30-930E-52EE59C4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0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2601-32CC-45DF-B72E-7B3587E2EB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5CAF-DAEB-4B30-930E-52EE59C4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9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2601-32CC-45DF-B72E-7B3587E2EB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5CAF-DAEB-4B30-930E-52EE59C4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92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2601-32CC-45DF-B72E-7B3587E2EB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5CAF-DAEB-4B30-930E-52EE59C4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2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2601-32CC-45DF-B72E-7B3587E2EB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5CAF-DAEB-4B30-930E-52EE59C4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7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2601-32CC-45DF-B72E-7B3587E2EB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5CAF-DAEB-4B30-930E-52EE59C4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8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2601-32CC-45DF-B72E-7B3587E2EB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5CAF-DAEB-4B30-930E-52EE59C4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49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2601-32CC-45DF-B72E-7B3587E2EB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5CAF-DAEB-4B30-930E-52EE59C4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97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2601-32CC-45DF-B72E-7B3587E2EB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15CAF-DAEB-4B30-930E-52EE59C4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2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D2601-32CC-45DF-B72E-7B3587E2EB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15CAF-DAEB-4B30-930E-52EE59C4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2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1593" y="568271"/>
            <a:ext cx="109004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Current deposit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343" y="3064172"/>
            <a:ext cx="2117035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Bank accounts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954157" y="1214602"/>
            <a:ext cx="318052" cy="1272209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47593" y="1265312"/>
            <a:ext cx="461665" cy="117078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No interest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5493" y="1214602"/>
            <a:ext cx="738664" cy="142258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The bank take the risk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53739" y="680410"/>
            <a:ext cx="155477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Un-restricted Investment </a:t>
            </a:r>
          </a:p>
          <a:p>
            <a:r>
              <a:rPr lang="en-US" dirty="0">
                <a:solidFill>
                  <a:srgbClr val="C00000"/>
                </a:solidFill>
              </a:rPr>
              <a:t>deposits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7471641" y="1589108"/>
            <a:ext cx="518967" cy="126650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97662" y="2923007"/>
            <a:ext cx="2399347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Investment pool</a:t>
            </a:r>
          </a:p>
          <a:p>
            <a:endParaRPr lang="en-US" dirty="0"/>
          </a:p>
          <a:p>
            <a:r>
              <a:rPr lang="en-US" dirty="0"/>
              <a:t>The risk is taken by the depositor and the bank % of their shares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2713861" y="2983501"/>
            <a:ext cx="4014705" cy="55833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28868" y="3052370"/>
            <a:ext cx="182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Banks own fund</a:t>
            </a:r>
          </a:p>
        </p:txBody>
      </p:sp>
      <p:sp>
        <p:nvSpPr>
          <p:cNvPr id="15" name="Left Arrow 14"/>
          <p:cNvSpPr/>
          <p:nvPr/>
        </p:nvSpPr>
        <p:spPr>
          <a:xfrm>
            <a:off x="2707234" y="3490745"/>
            <a:ext cx="3993873" cy="630557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81425" y="3615504"/>
            <a:ext cx="1909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Management fees</a:t>
            </a:r>
          </a:p>
        </p:txBody>
      </p:sp>
      <p:sp>
        <p:nvSpPr>
          <p:cNvPr id="17" name="Left Arrow 16"/>
          <p:cNvSpPr/>
          <p:nvPr/>
        </p:nvSpPr>
        <p:spPr>
          <a:xfrm>
            <a:off x="2779070" y="5832417"/>
            <a:ext cx="3831975" cy="630557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86596" y="5949670"/>
            <a:ext cx="3007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Explicit charge= % from profit</a:t>
            </a:r>
          </a:p>
        </p:txBody>
      </p:sp>
      <p:sp>
        <p:nvSpPr>
          <p:cNvPr id="19" name="Left Arrow 18"/>
          <p:cNvSpPr/>
          <p:nvPr/>
        </p:nvSpPr>
        <p:spPr>
          <a:xfrm>
            <a:off x="2713861" y="5048000"/>
            <a:ext cx="3864076" cy="617307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306905" y="5146362"/>
            <a:ext cx="3697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Bank’s share from profit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612342" y="44398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2" name="Down Arrow 21"/>
          <p:cNvSpPr/>
          <p:nvPr/>
        </p:nvSpPr>
        <p:spPr>
          <a:xfrm>
            <a:off x="7352858" y="4755196"/>
            <a:ext cx="518967" cy="330369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672606" y="5147166"/>
            <a:ext cx="252440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     Net profit</a:t>
            </a:r>
          </a:p>
        </p:txBody>
      </p:sp>
      <p:sp>
        <p:nvSpPr>
          <p:cNvPr id="25" name="Left Arrow 24"/>
          <p:cNvSpPr/>
          <p:nvPr/>
        </p:nvSpPr>
        <p:spPr>
          <a:xfrm>
            <a:off x="2698122" y="4121302"/>
            <a:ext cx="3993873" cy="630557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396051" y="4251914"/>
            <a:ext cx="1909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</a:t>
            </a:r>
          </a:p>
        </p:txBody>
      </p:sp>
      <p:sp>
        <p:nvSpPr>
          <p:cNvPr id="27" name="Oval Callout 26"/>
          <p:cNvSpPr/>
          <p:nvPr/>
        </p:nvSpPr>
        <p:spPr>
          <a:xfrm>
            <a:off x="2142579" y="-44657"/>
            <a:ext cx="3575734" cy="2003099"/>
          </a:xfrm>
          <a:prstGeom prst="wedgeEllipseCallout">
            <a:avLst>
              <a:gd name="adj1" fmla="val 85127"/>
              <a:gd name="adj2" fmla="val 17746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386644" y="343466"/>
            <a:ext cx="34116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Agreement with the bank </a:t>
            </a:r>
          </a:p>
          <a:p>
            <a:r>
              <a:rPr lang="en-US" dirty="0"/>
              <a:t>To invest the money in the pool</a:t>
            </a:r>
          </a:p>
          <a:p>
            <a:r>
              <a:rPr lang="en-US" dirty="0"/>
              <a:t>The bank receive fees + % of profit</a:t>
            </a:r>
          </a:p>
          <a:p>
            <a:r>
              <a:rPr lang="en-US" dirty="0"/>
              <a:t>The client receive % of profit</a:t>
            </a:r>
          </a:p>
          <a:p>
            <a:endParaRPr lang="en-US" dirty="0"/>
          </a:p>
        </p:txBody>
      </p:sp>
      <p:sp>
        <p:nvSpPr>
          <p:cNvPr id="31" name="Oval Callout 30"/>
          <p:cNvSpPr/>
          <p:nvPr/>
        </p:nvSpPr>
        <p:spPr>
          <a:xfrm>
            <a:off x="9554812" y="993914"/>
            <a:ext cx="1855305" cy="1384852"/>
          </a:xfrm>
          <a:prstGeom prst="wedgeEllipseCallout">
            <a:avLst>
              <a:gd name="adj1" fmla="val -141277"/>
              <a:gd name="adj2" fmla="val -15951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672784" y="1181699"/>
            <a:ext cx="18142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Banks considers them investment shares</a:t>
            </a:r>
          </a:p>
        </p:txBody>
      </p:sp>
      <p:sp>
        <p:nvSpPr>
          <p:cNvPr id="33" name="Down Arrow 32"/>
          <p:cNvSpPr/>
          <p:nvPr/>
        </p:nvSpPr>
        <p:spPr>
          <a:xfrm>
            <a:off x="7406173" y="5622066"/>
            <a:ext cx="518967" cy="25142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615581" y="5924730"/>
            <a:ext cx="263443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investment income attributed to depositor</a:t>
            </a:r>
          </a:p>
        </p:txBody>
      </p:sp>
    </p:spTree>
    <p:extLst>
      <p:ext uri="{BB962C8B-B14F-4D97-AF65-F5344CB8AC3E}">
        <p14:creationId xmlns:p14="http://schemas.microsoft.com/office/powerpoint/2010/main" val="427176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674" y="1273774"/>
            <a:ext cx="11251096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The agreement between the depositor and the bank </a:t>
            </a:r>
          </a:p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provides that the bank shall invest the depositor's funds in an investment pool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in return </a:t>
            </a:r>
          </a:p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The bank gets </a:t>
            </a:r>
            <a:r>
              <a:rPr lang="en-US" sz="2400" b="1" dirty="0">
                <a:solidFill>
                  <a:srgbClr val="C00000"/>
                </a:solidFill>
              </a:rPr>
              <a:t>management fees</a:t>
            </a:r>
            <a:r>
              <a:rPr lang="en-US" sz="2400" b="1" dirty="0"/>
              <a:t> 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percentage of the investment profit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4669" y="3261117"/>
            <a:ext cx="1125109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If the bank is getting explicit charges – no room for considering interest on deposits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4669" y="4055041"/>
            <a:ext cx="11251096" cy="2062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The bank doesn't take risk in the contrary the depositor take the full risk</a:t>
            </a:r>
          </a:p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Which means that the service provided by the bank is similar to services provided by Mangers of investment funds </a:t>
            </a:r>
            <a:r>
              <a:rPr lang="en-US" sz="2400" b="1" dirty="0"/>
              <a:t> </a:t>
            </a:r>
          </a:p>
          <a:p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7674" y="230482"/>
            <a:ext cx="756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Unrestricted investment deposits </a:t>
            </a:r>
          </a:p>
        </p:txBody>
      </p:sp>
    </p:spTree>
    <p:extLst>
      <p:ext uri="{BB962C8B-B14F-4D97-AF65-F5344CB8AC3E}">
        <p14:creationId xmlns:p14="http://schemas.microsoft.com/office/powerpoint/2010/main" val="1890665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172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 Hakouz</dc:creator>
  <cp:lastModifiedBy>Pedro Farinas</cp:lastModifiedBy>
  <cp:revision>12</cp:revision>
  <dcterms:created xsi:type="dcterms:W3CDTF">2017-12-06T01:02:22Z</dcterms:created>
  <dcterms:modified xsi:type="dcterms:W3CDTF">2017-12-12T16:19:14Z</dcterms:modified>
</cp:coreProperties>
</file>