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1"/>
  </p:sldMasterIdLst>
  <p:notesMasterIdLst>
    <p:notesMasterId r:id="rId27"/>
  </p:notesMasterIdLst>
  <p:handoutMasterIdLst>
    <p:handoutMasterId r:id="rId28"/>
  </p:handoutMasterIdLst>
  <p:sldIdLst>
    <p:sldId id="405" r:id="rId2"/>
    <p:sldId id="358" r:id="rId3"/>
    <p:sldId id="400" r:id="rId4"/>
    <p:sldId id="460" r:id="rId5"/>
    <p:sldId id="461" r:id="rId6"/>
    <p:sldId id="424" r:id="rId7"/>
    <p:sldId id="440" r:id="rId8"/>
    <p:sldId id="426" r:id="rId9"/>
    <p:sldId id="441" r:id="rId10"/>
    <p:sldId id="443" r:id="rId11"/>
    <p:sldId id="444" r:id="rId12"/>
    <p:sldId id="445" r:id="rId13"/>
    <p:sldId id="446" r:id="rId14"/>
    <p:sldId id="447" r:id="rId15"/>
    <p:sldId id="448" r:id="rId16"/>
    <p:sldId id="449" r:id="rId17"/>
    <p:sldId id="450" r:id="rId18"/>
    <p:sldId id="451" r:id="rId19"/>
    <p:sldId id="452" r:id="rId20"/>
    <p:sldId id="453" r:id="rId21"/>
    <p:sldId id="454" r:id="rId22"/>
    <p:sldId id="455" r:id="rId23"/>
    <p:sldId id="456" r:id="rId24"/>
    <p:sldId id="457" r:id="rId25"/>
    <p:sldId id="318" r:id="rId26"/>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a:srgbClr val="FF33CC"/>
    <a:srgbClr val="990099"/>
    <a:srgbClr val="CC3300"/>
    <a:srgbClr val="FF00FF"/>
    <a:srgbClr val="FFFFCC"/>
    <a:srgbClr val="CC0000"/>
    <a:srgbClr val="FF01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17" autoAdjust="0"/>
    <p:restoredTop sz="89357" autoAdjust="0"/>
  </p:normalViewPr>
  <p:slideViewPr>
    <p:cSldViewPr snapToGrid="0">
      <p:cViewPr varScale="1">
        <p:scale>
          <a:sx n="100" d="100"/>
          <a:sy n="100" d="100"/>
        </p:scale>
        <p:origin x="1146" y="7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defTabSz="931863">
              <a:defRPr sz="1200">
                <a:cs typeface="+mn-cs"/>
              </a:defRPr>
            </a:lvl1pPr>
          </a:lstStyle>
          <a:p>
            <a:pPr>
              <a:defRPr/>
            </a:pPr>
            <a:endParaRPr lang="en-GB" altLang="en-US" dirty="0"/>
          </a:p>
        </p:txBody>
      </p:sp>
      <p:sp>
        <p:nvSpPr>
          <p:cNvPr id="28675" name="Rectangle 3"/>
          <p:cNvSpPr>
            <a:spLocks noGrp="1" noChangeArrowheads="1"/>
          </p:cNvSpPr>
          <p:nvPr>
            <p:ph type="dt" sz="quarter" idx="1"/>
          </p:nvPr>
        </p:nvSpPr>
        <p:spPr bwMode="auto">
          <a:xfrm>
            <a:off x="3970338"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algn="r" defTabSz="931863">
              <a:defRPr sz="1200">
                <a:cs typeface="+mn-cs"/>
              </a:defRPr>
            </a:lvl1pPr>
          </a:lstStyle>
          <a:p>
            <a:pPr>
              <a:defRPr/>
            </a:pPr>
            <a:endParaRPr lang="en-GB" altLang="en-US" dirty="0"/>
          </a:p>
        </p:txBody>
      </p:sp>
      <p:sp>
        <p:nvSpPr>
          <p:cNvPr id="28676" name="Rectangle 4"/>
          <p:cNvSpPr>
            <a:spLocks noGrp="1" noChangeArrowheads="1"/>
          </p:cNvSpPr>
          <p:nvPr>
            <p:ph type="ftr" sz="quarter" idx="2"/>
          </p:nvPr>
        </p:nvSpPr>
        <p:spPr bwMode="auto">
          <a:xfrm>
            <a:off x="0"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defTabSz="931863">
              <a:defRPr sz="1200">
                <a:cs typeface="+mn-cs"/>
              </a:defRPr>
            </a:lvl1pPr>
          </a:lstStyle>
          <a:p>
            <a:pPr>
              <a:defRPr/>
            </a:pPr>
            <a:endParaRPr lang="en-GB" altLang="en-US" dirty="0"/>
          </a:p>
        </p:txBody>
      </p:sp>
      <p:sp>
        <p:nvSpPr>
          <p:cNvPr id="28677" name="Rectangle 5"/>
          <p:cNvSpPr>
            <a:spLocks noGrp="1" noChangeArrowheads="1"/>
          </p:cNvSpPr>
          <p:nvPr>
            <p:ph type="sldNum" sz="quarter" idx="3"/>
          </p:nvPr>
        </p:nvSpPr>
        <p:spPr bwMode="auto">
          <a:xfrm>
            <a:off x="3970338"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algn="r" defTabSz="931863">
              <a:defRPr sz="1200">
                <a:cs typeface="+mn-cs"/>
              </a:defRPr>
            </a:lvl1pPr>
          </a:lstStyle>
          <a:p>
            <a:pPr>
              <a:defRPr/>
            </a:pPr>
            <a:fld id="{DE5379BB-FFFE-4232-B31E-4FA6893C2C73}" type="slidenum">
              <a:rPr lang="en-GB" altLang="en-US"/>
              <a:pPr>
                <a:defRPr/>
              </a:pPr>
              <a:t>‹#›</a:t>
            </a:fld>
            <a:endParaRPr lang="en-GB" altLang="en-US" dirty="0"/>
          </a:p>
        </p:txBody>
      </p:sp>
    </p:spTree>
    <p:extLst>
      <p:ext uri="{BB962C8B-B14F-4D97-AF65-F5344CB8AC3E}">
        <p14:creationId xmlns:p14="http://schemas.microsoft.com/office/powerpoint/2010/main" val="330849205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defTabSz="931863">
              <a:defRPr sz="1200">
                <a:cs typeface="+mn-cs"/>
              </a:defRPr>
            </a:lvl1pPr>
          </a:lstStyle>
          <a:p>
            <a:pPr>
              <a:defRPr/>
            </a:pPr>
            <a:endParaRPr lang="en-GB" altLang="en-US" dirty="0"/>
          </a:p>
        </p:txBody>
      </p:sp>
      <p:sp>
        <p:nvSpPr>
          <p:cNvPr id="29699" name="Rectangle 3"/>
          <p:cNvSpPr>
            <a:spLocks noGrp="1" noChangeArrowheads="1"/>
          </p:cNvSpPr>
          <p:nvPr>
            <p:ph type="dt" idx="1"/>
          </p:nvPr>
        </p:nvSpPr>
        <p:spPr bwMode="auto">
          <a:xfrm>
            <a:off x="3970338" y="0"/>
            <a:ext cx="3038475" cy="463550"/>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lvl1pPr algn="r" defTabSz="931863">
              <a:defRPr sz="1200">
                <a:cs typeface="+mn-cs"/>
              </a:defRPr>
            </a:lvl1pPr>
          </a:lstStyle>
          <a:p>
            <a:pPr>
              <a:defRPr/>
            </a:pPr>
            <a:endParaRPr lang="en-GB" altLang="en-US" dirty="0"/>
          </a:p>
        </p:txBody>
      </p:sp>
      <p:sp>
        <p:nvSpPr>
          <p:cNvPr id="21508"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67" tIns="46583" rIns="93167" bIns="4658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9702" name="Rectangle 6"/>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defTabSz="931863">
              <a:defRPr sz="1200">
                <a:cs typeface="+mn-cs"/>
              </a:defRPr>
            </a:lvl1pPr>
          </a:lstStyle>
          <a:p>
            <a:pPr>
              <a:defRPr/>
            </a:pPr>
            <a:endParaRPr lang="en-GB" altLang="en-US" dirty="0"/>
          </a:p>
        </p:txBody>
      </p:sp>
      <p:sp>
        <p:nvSpPr>
          <p:cNvPr id="29703" name="Rectangle 7"/>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a:effectLst/>
        </p:spPr>
        <p:txBody>
          <a:bodyPr vert="horz" wrap="square" lIns="93167" tIns="46583" rIns="93167" bIns="46583" numCol="1" anchor="b" anchorCtr="0" compatLnSpc="1">
            <a:prstTxWarp prst="textNoShape">
              <a:avLst/>
            </a:prstTxWarp>
          </a:bodyPr>
          <a:lstStyle>
            <a:lvl1pPr algn="r" defTabSz="931863">
              <a:defRPr sz="1200">
                <a:cs typeface="+mn-cs"/>
              </a:defRPr>
            </a:lvl1pPr>
          </a:lstStyle>
          <a:p>
            <a:pPr>
              <a:defRPr/>
            </a:pPr>
            <a:fld id="{D2AF5D87-B6C9-4018-ABF5-D03760001B92}" type="slidenum">
              <a:rPr lang="en-GB" altLang="en-US"/>
              <a:pPr>
                <a:defRPr/>
              </a:pPr>
              <a:t>‹#›</a:t>
            </a:fld>
            <a:endParaRPr lang="en-GB" altLang="en-US" dirty="0"/>
          </a:p>
        </p:txBody>
      </p:sp>
    </p:spTree>
    <p:extLst>
      <p:ext uri="{BB962C8B-B14F-4D97-AF65-F5344CB8AC3E}">
        <p14:creationId xmlns:p14="http://schemas.microsoft.com/office/powerpoint/2010/main" val="4156511661"/>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GB"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4146598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35970270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15183072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38821669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28378502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11635837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11455349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9116480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15208430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199353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26933067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18985189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11701223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40136179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14174514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552157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3981133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2364673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1407419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1930853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dirty="0"/>
          </a:p>
        </p:txBody>
      </p:sp>
    </p:spTree>
    <p:extLst>
      <p:ext uri="{BB962C8B-B14F-4D97-AF65-F5344CB8AC3E}">
        <p14:creationId xmlns:p14="http://schemas.microsoft.com/office/powerpoint/2010/main" val="1207995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5"/>
          <p:cNvSpPr>
            <a:spLocks noGrp="1"/>
          </p:cNvSpPr>
          <p:nvPr>
            <p:ph type="sldNum" sz="quarter" idx="10"/>
          </p:nvPr>
        </p:nvSpPr>
        <p:spPr/>
        <p:txBody>
          <a:bodyPr/>
          <a:lstStyle>
            <a:lvl1pPr>
              <a:defRPr/>
            </a:lvl1pPr>
          </a:lstStyle>
          <a:p>
            <a:pPr>
              <a:defRPr/>
            </a:pPr>
            <a:fld id="{EFE0CA15-1D21-4E96-8521-D8C04C7F4482}"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200"/>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4pPr marL="1693863" indent="-387350">
              <a:buFont typeface="Arial" panose="020B0604020202020204" pitchFamily="34" charset="0"/>
              <a:buChar char="•"/>
              <a:defRPr/>
            </a:lvl4pPr>
            <a:lvl5pPr marL="2093913" indent="-398463">
              <a:buFont typeface="Wingdings" panose="05000000000000000000" pitchFamily="2" charset="2"/>
              <a:buChar char="Ø"/>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a:xfrm>
            <a:off x="7093527" y="6551066"/>
            <a:ext cx="2133600" cy="365125"/>
          </a:xfrm>
        </p:spPr>
        <p:txBody>
          <a:bodyPr/>
          <a:lstStyle>
            <a:lvl1pPr>
              <a:defRPr/>
            </a:lvl1pPr>
          </a:lstStyle>
          <a:p>
            <a:pPr>
              <a:defRPr/>
            </a:pPr>
            <a:fld id="{2480E393-591F-4EA9-954B-79DBA8D3E2C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566738" y="1198563"/>
            <a:ext cx="5854700" cy="5192712"/>
          </a:xfrm>
        </p:spPr>
        <p:txBody>
          <a:bodyPr vert="eaVert"/>
          <a:lstStyle>
            <a:lvl4pPr marL="1693863" indent="-387350">
              <a:buFont typeface="Arial" panose="020B0604020202020204" pitchFamily="34" charset="0"/>
              <a:buChar char="•"/>
              <a:defRPr/>
            </a:lvl4pPr>
            <a:lvl5pPr marL="2093913" indent="-398463">
              <a:buFont typeface="Wingdings" panose="05000000000000000000" pitchFamily="2" charset="2"/>
              <a:buChar char="Ø"/>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a:xfrm>
            <a:off x="7060272" y="6526127"/>
            <a:ext cx="2133600" cy="365125"/>
          </a:xfrm>
        </p:spPr>
        <p:txBody>
          <a:bodyPr/>
          <a:lstStyle>
            <a:lvl1pPr>
              <a:defRPr/>
            </a:lvl1pPr>
          </a:lstStyle>
          <a:p>
            <a:pPr>
              <a:defRPr/>
            </a:pPr>
            <a:fld id="{C505142E-C67C-4CF4-BB22-04B277BF6B91}"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a:lvl1pPr>
          </a:lstStyle>
          <a:p>
            <a:pPr>
              <a:defRPr/>
            </a:pPr>
            <a:fld id="{8D4D8D41-95A9-48E2-A5DA-3D19C18F3C35}"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654A7633-0E62-4F93-AEB0-114FCBF094D7}"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566738" y="1976438"/>
            <a:ext cx="3924300" cy="4414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8" y="1976438"/>
            <a:ext cx="3924300" cy="4414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0"/>
          </p:nvPr>
        </p:nvSpPr>
        <p:spPr/>
        <p:txBody>
          <a:bodyPr/>
          <a:lstStyle>
            <a:lvl1pPr>
              <a:defRPr/>
            </a:lvl1pPr>
          </a:lstStyle>
          <a:p>
            <a:pPr>
              <a:defRPr/>
            </a:pPr>
            <a:fld id="{36EE47B6-31F7-4A7B-8465-7B5B79C4C0A2}"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p:txBody>
          <a:bodyPr/>
          <a:lstStyle>
            <a:lvl1pPr>
              <a:defRPr/>
            </a:lvl1pPr>
          </a:lstStyle>
          <a:p>
            <a:pPr>
              <a:defRPr/>
            </a:pPr>
            <a:fld id="{C38373FC-2652-4EB9-AF2D-DEBCC53DEF6E}"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200"/>
            </a:lvl1pPr>
          </a:lstStyle>
          <a:p>
            <a:r>
              <a:rPr lang="en-US" dirty="0"/>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CB7EEA50-4AE2-490B-9E26-B2605FB08864}"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7027041" y="6539236"/>
            <a:ext cx="2133600" cy="365125"/>
          </a:xfrm>
        </p:spPr>
        <p:txBody>
          <a:bodyPr/>
          <a:lstStyle>
            <a:lvl1pPr>
              <a:defRPr/>
            </a:lvl1pPr>
          </a:lstStyle>
          <a:p>
            <a:pPr>
              <a:defRPr/>
            </a:pPr>
            <a:fld id="{02C5A45E-B9EE-4DB1-A957-BB3470FF54AC}"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marL="1693863" indent="-387350">
              <a:buFont typeface="Arial" panose="020B0604020202020204" pitchFamily="34" charset="0"/>
              <a:buChar char="•"/>
              <a:defRPr sz="2000"/>
            </a:lvl4pPr>
            <a:lvl5pPr marL="2093913" indent="-398463">
              <a:buFont typeface="Wingdings" panose="05000000000000000000" pitchFamily="2" charset="2"/>
              <a:buChar char="Ø"/>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7002102" y="6539236"/>
            <a:ext cx="2133600" cy="365125"/>
          </a:xfrm>
        </p:spPr>
        <p:txBody>
          <a:bodyPr/>
          <a:lstStyle>
            <a:lvl1pPr>
              <a:defRPr/>
            </a:lvl1pPr>
          </a:lstStyle>
          <a:p>
            <a:pPr>
              <a:defRPr/>
            </a:pPr>
            <a:fld id="{B86A2479-3730-4FE1-9E4C-4BC4ADE17961}"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7076901" y="6559379"/>
            <a:ext cx="2133600" cy="365125"/>
          </a:xfrm>
        </p:spPr>
        <p:txBody>
          <a:bodyPr/>
          <a:lstStyle>
            <a:lvl1pPr>
              <a:defRPr/>
            </a:lvl1pPr>
          </a:lstStyle>
          <a:p>
            <a:pPr>
              <a:defRPr/>
            </a:pPr>
            <a:fld id="{A73AC704-2B87-47E3-8F4E-D83990D566FF}"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1198563"/>
            <a:ext cx="8001000" cy="6429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571500" y="2009775"/>
            <a:ext cx="8001000" cy="44148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1028" name="Picture 11" descr="UNSD_second_banner"/>
          <p:cNvPicPr>
            <a:picLocks noChangeAspect="1" noChangeArrowheads="1"/>
          </p:cNvPicPr>
          <p:nvPr/>
        </p:nvPicPr>
        <p:blipFill>
          <a:blip r:embed="rId13" cstate="print"/>
          <a:srcRect/>
          <a:stretch>
            <a:fillRect/>
          </a:stretch>
        </p:blipFill>
        <p:spPr bwMode="auto">
          <a:xfrm>
            <a:off x="0" y="0"/>
            <a:ext cx="9144000" cy="1028700"/>
          </a:xfrm>
          <a:prstGeom prst="rect">
            <a:avLst/>
          </a:prstGeom>
          <a:noFill/>
          <a:ln w="9525">
            <a:noFill/>
            <a:miter lim="800000"/>
            <a:headEnd/>
            <a:tailEnd/>
          </a:ln>
        </p:spPr>
      </p:pic>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chemeClr val="tx2"/>
                </a:solidFill>
                <a:latin typeface="Verdana" pitchFamily="34" charset="0"/>
              </a:defRPr>
            </a:lvl1pPr>
          </a:lstStyle>
          <a:p>
            <a:pPr>
              <a:defRPr/>
            </a:pPr>
            <a:fld id="{87BFB3DB-7CBA-4967-B8B6-42014C409E9A}"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lvl1pPr algn="l" rtl="0" eaLnBrk="0" fontAlgn="base" hangingPunct="0">
        <a:spcBef>
          <a:spcPct val="0"/>
        </a:spcBef>
        <a:spcAft>
          <a:spcPct val="0"/>
        </a:spcAft>
        <a:defRPr sz="2200" b="1">
          <a:solidFill>
            <a:srgbClr val="000000"/>
          </a:solidFill>
          <a:latin typeface="+mj-lt"/>
          <a:ea typeface="+mj-ea"/>
          <a:cs typeface="+mj-cs"/>
        </a:defRPr>
      </a:lvl1pPr>
      <a:lvl2pPr algn="l" rtl="0" eaLnBrk="0" fontAlgn="base" hangingPunct="0">
        <a:spcBef>
          <a:spcPct val="0"/>
        </a:spcBef>
        <a:spcAft>
          <a:spcPct val="0"/>
        </a:spcAft>
        <a:defRPr sz="2800" b="1">
          <a:solidFill>
            <a:srgbClr val="000000"/>
          </a:solidFill>
          <a:latin typeface="Verdana" pitchFamily="34" charset="0"/>
        </a:defRPr>
      </a:lvl2pPr>
      <a:lvl3pPr algn="l" rtl="0" eaLnBrk="0" fontAlgn="base" hangingPunct="0">
        <a:spcBef>
          <a:spcPct val="0"/>
        </a:spcBef>
        <a:spcAft>
          <a:spcPct val="0"/>
        </a:spcAft>
        <a:defRPr sz="2800" b="1">
          <a:solidFill>
            <a:srgbClr val="000000"/>
          </a:solidFill>
          <a:latin typeface="Verdana" pitchFamily="34" charset="0"/>
        </a:defRPr>
      </a:lvl3pPr>
      <a:lvl4pPr algn="l" rtl="0" eaLnBrk="0" fontAlgn="base" hangingPunct="0">
        <a:spcBef>
          <a:spcPct val="0"/>
        </a:spcBef>
        <a:spcAft>
          <a:spcPct val="0"/>
        </a:spcAft>
        <a:defRPr sz="2800" b="1">
          <a:solidFill>
            <a:srgbClr val="000000"/>
          </a:solidFill>
          <a:latin typeface="Verdana" pitchFamily="34" charset="0"/>
        </a:defRPr>
      </a:lvl4pPr>
      <a:lvl5pPr algn="l" rtl="0" eaLnBrk="0" fontAlgn="base" hangingPunct="0">
        <a:spcBef>
          <a:spcPct val="0"/>
        </a:spcBef>
        <a:spcAft>
          <a:spcPct val="0"/>
        </a:spcAft>
        <a:defRPr sz="2800" b="1">
          <a:solidFill>
            <a:srgbClr val="000000"/>
          </a:solidFill>
          <a:latin typeface="Verdana" pitchFamily="34" charset="0"/>
        </a:defRPr>
      </a:lvl5pPr>
      <a:lvl6pPr marL="457200" algn="l" rtl="0" fontAlgn="base">
        <a:spcBef>
          <a:spcPct val="0"/>
        </a:spcBef>
        <a:spcAft>
          <a:spcPct val="0"/>
        </a:spcAft>
        <a:defRPr sz="3800">
          <a:solidFill>
            <a:srgbClr val="000000"/>
          </a:solidFill>
          <a:latin typeface="Verdana" pitchFamily="34" charset="0"/>
        </a:defRPr>
      </a:lvl6pPr>
      <a:lvl7pPr marL="914400" algn="l" rtl="0" fontAlgn="base">
        <a:spcBef>
          <a:spcPct val="0"/>
        </a:spcBef>
        <a:spcAft>
          <a:spcPct val="0"/>
        </a:spcAft>
        <a:defRPr sz="3800">
          <a:solidFill>
            <a:srgbClr val="000000"/>
          </a:solidFill>
          <a:latin typeface="Verdana" pitchFamily="34" charset="0"/>
        </a:defRPr>
      </a:lvl7pPr>
      <a:lvl8pPr marL="1371600" algn="l" rtl="0" fontAlgn="base">
        <a:spcBef>
          <a:spcPct val="0"/>
        </a:spcBef>
        <a:spcAft>
          <a:spcPct val="0"/>
        </a:spcAft>
        <a:defRPr sz="3800">
          <a:solidFill>
            <a:srgbClr val="000000"/>
          </a:solidFill>
          <a:latin typeface="Verdana" pitchFamily="34" charset="0"/>
        </a:defRPr>
      </a:lvl8pPr>
      <a:lvl9pPr marL="1828800" algn="l" rtl="0" fontAlgn="base">
        <a:spcBef>
          <a:spcPct val="0"/>
        </a:spcBef>
        <a:spcAft>
          <a:spcPct val="0"/>
        </a:spcAft>
        <a:defRPr sz="3800">
          <a:solidFill>
            <a:srgbClr val="000000"/>
          </a:solidFill>
          <a:latin typeface="Verdana" pitchFamily="34" charset="0"/>
        </a:defRPr>
      </a:lvl9pPr>
    </p:titleStyle>
    <p:bodyStyle>
      <a:lvl1pPr marL="469900" indent="-469900" algn="l" rtl="0" eaLnBrk="0" fontAlgn="base" hangingPunct="0">
        <a:spcBef>
          <a:spcPct val="20000"/>
        </a:spcBef>
        <a:spcAft>
          <a:spcPct val="0"/>
        </a:spcAft>
        <a:buClr>
          <a:schemeClr val="tx1"/>
        </a:buClr>
        <a:buFont typeface="Wingdings" pitchFamily="2" charset="2"/>
        <a:buChar char="§"/>
        <a:defRPr sz="22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16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14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unstats.un.org/unsd/nationalaccount/ud-IF.asp"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437356" y="5444412"/>
            <a:ext cx="8229600" cy="1208088"/>
          </a:xfrm>
        </p:spPr>
        <p:txBody>
          <a:bodyPr/>
          <a:lstStyle/>
          <a:p>
            <a:pPr eaLnBrk="1" hangingPunct="1"/>
            <a:r>
              <a:rPr lang="en-GB" altLang="en-US" sz="1900" b="1" dirty="0">
                <a:solidFill>
                  <a:srgbClr val="000099"/>
                </a:solidFill>
                <a:latin typeface="Century Gothic" pitchFamily="34" charset="0"/>
              </a:rPr>
              <a:t>Benson Sim</a:t>
            </a:r>
          </a:p>
          <a:p>
            <a:pPr eaLnBrk="1" hangingPunct="1"/>
            <a:r>
              <a:rPr lang="en-GB" altLang="en-US" sz="1900" b="1" dirty="0">
                <a:solidFill>
                  <a:srgbClr val="000099"/>
                </a:solidFill>
                <a:latin typeface="Century Gothic" pitchFamily="34" charset="0"/>
              </a:rPr>
              <a:t>United Nations Statistics Division</a:t>
            </a:r>
          </a:p>
        </p:txBody>
      </p:sp>
      <p:sp>
        <p:nvSpPr>
          <p:cNvPr id="2051" name="Rectangle 4"/>
          <p:cNvSpPr>
            <a:spLocks noChangeArrowheads="1"/>
          </p:cNvSpPr>
          <p:nvPr/>
        </p:nvSpPr>
        <p:spPr bwMode="auto">
          <a:xfrm>
            <a:off x="533400" y="228600"/>
            <a:ext cx="8458200" cy="914400"/>
          </a:xfrm>
          <a:prstGeom prst="rect">
            <a:avLst/>
          </a:prstGeom>
          <a:noFill/>
          <a:ln w="9525">
            <a:noFill/>
            <a:miter lim="800000"/>
            <a:headEnd/>
            <a:tailEnd/>
          </a:ln>
        </p:spPr>
        <p:txBody>
          <a:bodyPr lIns="92075" tIns="46038" rIns="92075" bIns="46038"/>
          <a:lstStyle/>
          <a:p>
            <a:endParaRPr lang="en-GB" altLang="en-US" sz="2000" b="1" dirty="0">
              <a:solidFill>
                <a:srgbClr val="000099"/>
              </a:solidFill>
              <a:latin typeface="Century Gothic" pitchFamily="34" charset="0"/>
            </a:endParaRPr>
          </a:p>
        </p:txBody>
      </p:sp>
      <p:sp>
        <p:nvSpPr>
          <p:cNvPr id="5183" name="Text Box 1087"/>
          <p:cNvSpPr txBox="1">
            <a:spLocks noChangeArrowheads="1"/>
          </p:cNvSpPr>
          <p:nvPr/>
        </p:nvSpPr>
        <p:spPr bwMode="auto">
          <a:xfrm>
            <a:off x="233265" y="1143000"/>
            <a:ext cx="8758335" cy="1754326"/>
          </a:xfrm>
          <a:prstGeom prst="rect">
            <a:avLst/>
          </a:prstGeom>
          <a:noFill/>
          <a:ln w="12700" cap="sq">
            <a:noFill/>
            <a:miter lim="800000"/>
            <a:headEnd type="none" w="sm" len="sm"/>
            <a:tailEnd type="none" w="sm" len="sm"/>
          </a:ln>
          <a:effectLst/>
        </p:spPr>
        <p:txBody>
          <a:bodyPr wrap="square">
            <a:spAutoFit/>
          </a:bodyPr>
          <a:lstStyle/>
          <a:p>
            <a:pPr algn="ctr" eaLnBrk="0" hangingPunct="0">
              <a:defRPr/>
            </a:pPr>
            <a:r>
              <a:rPr lang="en-US" sz="3600" b="1" dirty="0">
                <a:effectLst>
                  <a:outerShdw blurRad="38100" dist="38100" dir="2700000" algn="tl">
                    <a:srgbClr val="C0C0C0"/>
                  </a:outerShdw>
                </a:effectLst>
                <a:latin typeface="Verdana" pitchFamily="34" charset="0"/>
                <a:cs typeface="+mn-cs"/>
              </a:rPr>
              <a:t>Islamic finance in the </a:t>
            </a:r>
          </a:p>
          <a:p>
            <a:pPr algn="ctr" eaLnBrk="0" hangingPunct="0">
              <a:defRPr/>
            </a:pPr>
            <a:r>
              <a:rPr lang="en-US" sz="3600" b="1" dirty="0">
                <a:effectLst>
                  <a:outerShdw blurRad="38100" dist="38100" dir="2700000" algn="tl">
                    <a:srgbClr val="C0C0C0"/>
                  </a:outerShdw>
                </a:effectLst>
                <a:latin typeface="Verdana" pitchFamily="34" charset="0"/>
                <a:cs typeface="+mn-cs"/>
              </a:rPr>
              <a:t>national accounts</a:t>
            </a:r>
          </a:p>
          <a:p>
            <a:pPr algn="ctr" eaLnBrk="0" hangingPunct="0">
              <a:defRPr/>
            </a:pPr>
            <a:endParaRPr lang="en-US" sz="3600" b="1" dirty="0">
              <a:effectLst>
                <a:outerShdw blurRad="38100" dist="38100" dir="2700000" algn="tl">
                  <a:srgbClr val="C0C0C0"/>
                </a:outerShdw>
              </a:effectLst>
              <a:latin typeface="Verdana" pitchFamily="34" charset="0"/>
              <a:cs typeface="+mn-cs"/>
            </a:endParaRPr>
          </a:p>
        </p:txBody>
      </p:sp>
      <p:sp>
        <p:nvSpPr>
          <p:cNvPr id="2053" name="Rectangle 3"/>
          <p:cNvSpPr>
            <a:spLocks noChangeArrowheads="1"/>
          </p:cNvSpPr>
          <p:nvPr/>
        </p:nvSpPr>
        <p:spPr bwMode="auto">
          <a:xfrm>
            <a:off x="112713" y="3530330"/>
            <a:ext cx="8878887" cy="984885"/>
          </a:xfrm>
          <a:prstGeom prst="rect">
            <a:avLst/>
          </a:prstGeom>
          <a:noFill/>
          <a:ln w="12700" cap="sq">
            <a:noFill/>
            <a:miter lim="800000"/>
            <a:headEnd type="none" w="sm" len="sm"/>
            <a:tailEnd type="none" w="sm" len="sm"/>
          </a:ln>
          <a:effectLst/>
        </p:spPr>
        <p:txBody>
          <a:bodyPr>
            <a:spAutoFit/>
          </a:bodyPr>
          <a:lstStyle/>
          <a:p>
            <a:pPr algn="ctr">
              <a:tabLst>
                <a:tab pos="-731838" algn="l"/>
                <a:tab pos="-457200" algn="l"/>
                <a:tab pos="457200" algn="l"/>
                <a:tab pos="914400" algn="l"/>
                <a:tab pos="1371600" algn="l"/>
                <a:tab pos="1828800" algn="l"/>
                <a:tab pos="2286000" algn="l"/>
                <a:tab pos="2743200" algn="l"/>
                <a:tab pos="3200400" algn="l"/>
                <a:tab pos="3657600" algn="l"/>
                <a:tab pos="4457700" algn="l"/>
                <a:tab pos="4572000" algn="l"/>
                <a:tab pos="5029200" algn="l"/>
                <a:tab pos="5486400" algn="l"/>
                <a:tab pos="5943600" algn="l"/>
              </a:tabLst>
            </a:pPr>
            <a:r>
              <a:rPr lang="en-US" altLang="en-US" sz="2200" dirty="0">
                <a:solidFill>
                  <a:srgbClr val="0000FF"/>
                </a:solidFill>
                <a:latin typeface="Arial" charset="0"/>
                <a:ea typeface="Arial Unicode MS" pitchFamily="34" charset="-128"/>
                <a:cs typeface="Arial Unicode MS" pitchFamily="34" charset="-128"/>
              </a:rPr>
              <a:t>11</a:t>
            </a:r>
            <a:r>
              <a:rPr lang="en-US" altLang="en-US" sz="2200" baseline="30000" dirty="0">
                <a:solidFill>
                  <a:srgbClr val="0000FF"/>
                </a:solidFill>
                <a:latin typeface="Arial" charset="0"/>
                <a:ea typeface="Arial Unicode MS" pitchFamily="34" charset="-128"/>
                <a:cs typeface="Arial Unicode MS" pitchFamily="34" charset="-128"/>
              </a:rPr>
              <a:t>th</a:t>
            </a:r>
            <a:r>
              <a:rPr lang="en-US" altLang="en-US" sz="2200" dirty="0">
                <a:solidFill>
                  <a:srgbClr val="0000FF"/>
                </a:solidFill>
                <a:latin typeface="Arial" charset="0"/>
                <a:ea typeface="Arial Unicode MS" pitchFamily="34" charset="-128"/>
                <a:cs typeface="Arial Unicode MS" pitchFamily="34" charset="-128"/>
              </a:rPr>
              <a:t> Meeting of the Advisory Expert Group on National Accounts</a:t>
            </a:r>
          </a:p>
          <a:p>
            <a:pPr algn="ctr">
              <a:tabLst>
                <a:tab pos="-731838" algn="l"/>
                <a:tab pos="-457200" algn="l"/>
                <a:tab pos="457200" algn="l"/>
                <a:tab pos="914400" algn="l"/>
                <a:tab pos="1371600" algn="l"/>
                <a:tab pos="1828800" algn="l"/>
                <a:tab pos="2286000" algn="l"/>
                <a:tab pos="2743200" algn="l"/>
                <a:tab pos="3200400" algn="l"/>
                <a:tab pos="3657600" algn="l"/>
                <a:tab pos="4457700" algn="l"/>
                <a:tab pos="4572000" algn="l"/>
                <a:tab pos="5029200" algn="l"/>
                <a:tab pos="5486400" algn="l"/>
                <a:tab pos="5943600" algn="l"/>
              </a:tabLst>
            </a:pPr>
            <a:r>
              <a:rPr lang="en-US" altLang="en-US" sz="1800" dirty="0">
                <a:latin typeface="Arial" charset="0"/>
                <a:ea typeface="Arial Unicode MS" pitchFamily="34" charset="-128"/>
                <a:cs typeface="Arial Unicode MS" pitchFamily="34" charset="-128"/>
              </a:rPr>
              <a:t>5-7 December 2017</a:t>
            </a:r>
          </a:p>
          <a:p>
            <a:pPr algn="ctr">
              <a:tabLst>
                <a:tab pos="-731838" algn="l"/>
                <a:tab pos="-457200" algn="l"/>
                <a:tab pos="457200" algn="l"/>
                <a:tab pos="914400" algn="l"/>
                <a:tab pos="1371600" algn="l"/>
                <a:tab pos="1828800" algn="l"/>
                <a:tab pos="2286000" algn="l"/>
                <a:tab pos="2743200" algn="l"/>
                <a:tab pos="3200400" algn="l"/>
                <a:tab pos="3657600" algn="l"/>
                <a:tab pos="4457700" algn="l"/>
                <a:tab pos="4572000" algn="l"/>
                <a:tab pos="5029200" algn="l"/>
                <a:tab pos="5486400" algn="l"/>
                <a:tab pos="5943600" algn="l"/>
              </a:tabLst>
            </a:pPr>
            <a:r>
              <a:rPr lang="en-US" altLang="en-US" sz="1800" dirty="0">
                <a:latin typeface="Arial" charset="0"/>
                <a:ea typeface="Arial Unicode MS" pitchFamily="34" charset="-128"/>
                <a:cs typeface="Arial Unicode MS" pitchFamily="34" charset="-128"/>
              </a:rPr>
              <a:t>New York, United States of America</a:t>
            </a:r>
          </a:p>
        </p:txBody>
      </p:sp>
    </p:spTree>
    <p:extLst>
      <p:ext uri="{BB962C8B-B14F-4D97-AF65-F5344CB8AC3E}">
        <p14:creationId xmlns:p14="http://schemas.microsoft.com/office/powerpoint/2010/main" val="1914459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Key conclusions</a:t>
            </a:r>
            <a:endParaRPr lang="en-US" altLang="en-US" sz="2200" dirty="0"/>
          </a:p>
        </p:txBody>
      </p:sp>
      <p:sp>
        <p:nvSpPr>
          <p:cNvPr id="5123" name="Content Placeholder 2"/>
          <p:cNvSpPr>
            <a:spLocks noGrp="1"/>
          </p:cNvSpPr>
          <p:nvPr>
            <p:ph idx="4294967295"/>
          </p:nvPr>
        </p:nvSpPr>
        <p:spPr>
          <a:xfrm>
            <a:off x="248540" y="1686104"/>
            <a:ext cx="8619235" cy="4963697"/>
          </a:xfrm>
        </p:spPr>
        <p:txBody>
          <a:bodyPr/>
          <a:lstStyle/>
          <a:p>
            <a:pPr marL="465138" indent="-465138" eaLnBrk="1" hangingPunct="1">
              <a:defRPr/>
            </a:pPr>
            <a:r>
              <a:rPr lang="en-US" altLang="en-US" dirty="0"/>
              <a:t>There are important differences between the income statements and balance sheets of Islamic banks and conventional banks</a:t>
            </a:r>
          </a:p>
          <a:p>
            <a:pPr marL="465138" indent="-465138" eaLnBrk="1" hangingPunct="1">
              <a:defRPr/>
            </a:pPr>
            <a:r>
              <a:rPr lang="en-US" altLang="en-US" dirty="0"/>
              <a:t>A thorough understanding of these differences is needed to determine how to use the income statements and balance sheets of Islamic banks in the compilation of national accounts</a:t>
            </a:r>
          </a:p>
          <a:p>
            <a:pPr marL="465138" indent="-465138" eaLnBrk="1" hangingPunct="1">
              <a:defRPr/>
            </a:pPr>
            <a:r>
              <a:rPr lang="en-US" altLang="en-US" dirty="0"/>
              <a:t>The Islamic bank framework of the IFSB potentially provides a good source of information for compiling Islamic finance statistics in the national accounts</a:t>
            </a:r>
          </a:p>
          <a:p>
            <a:pPr marL="465138" indent="-465138" eaLnBrk="1" hangingPunct="1">
              <a:defRPr/>
            </a:pPr>
            <a:r>
              <a:rPr lang="en-US" altLang="en-US" dirty="0"/>
              <a:t>There is a need to determine whether Islamic banks or its clients are the economic owners of the non-financial assets related to sales, lease and equity financing which are reported on the balance sheets of Islamic banks</a:t>
            </a:r>
          </a:p>
          <a:p>
            <a:pPr marL="465138" indent="-465138" eaLnBrk="1" hangingPunct="1">
              <a:defRPr/>
            </a:pPr>
            <a:endParaRPr lang="en-US" altLang="en-US" dirty="0"/>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10</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p:cNvSpPr txBox="1">
            <a:spLocks/>
          </p:cNvSpPr>
          <p:nvPr/>
        </p:nvSpPr>
        <p:spPr bwMode="auto">
          <a:xfrm>
            <a:off x="248540" y="898931"/>
            <a:ext cx="8180388"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Use of income statements and balance sheets of Islamic banks</a:t>
            </a:r>
          </a:p>
        </p:txBody>
      </p:sp>
    </p:spTree>
    <p:extLst>
      <p:ext uri="{BB962C8B-B14F-4D97-AF65-F5344CB8AC3E}">
        <p14:creationId xmlns:p14="http://schemas.microsoft.com/office/powerpoint/2010/main" val="368129843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Key conclusions</a:t>
            </a:r>
            <a:endParaRPr lang="en-US" altLang="en-US" sz="2200" dirty="0"/>
          </a:p>
        </p:txBody>
      </p:sp>
      <p:sp>
        <p:nvSpPr>
          <p:cNvPr id="5123" name="Content Placeholder 2"/>
          <p:cNvSpPr>
            <a:spLocks noGrp="1"/>
          </p:cNvSpPr>
          <p:nvPr>
            <p:ph idx="4294967295"/>
          </p:nvPr>
        </p:nvSpPr>
        <p:spPr>
          <a:xfrm>
            <a:off x="248540" y="1686104"/>
            <a:ext cx="8619235" cy="4963697"/>
          </a:xfrm>
        </p:spPr>
        <p:txBody>
          <a:bodyPr/>
          <a:lstStyle/>
          <a:p>
            <a:pPr marL="465138" indent="-465138" eaLnBrk="1" hangingPunct="1">
              <a:defRPr/>
            </a:pPr>
            <a:r>
              <a:rPr lang="en-US" altLang="en-US" dirty="0"/>
              <a:t>There is a need for worked examples to illustrate how to make use of these income statements and balance sheets to calculate the various elements of Islamic finance such as property income and output in the national accounts</a:t>
            </a:r>
          </a:p>
          <a:p>
            <a:pPr marL="465138" indent="-465138" eaLnBrk="1" hangingPunct="1">
              <a:defRPr/>
            </a:pPr>
            <a:r>
              <a:rPr lang="en-US" altLang="en-US" dirty="0"/>
              <a:t>Solutions to obtain separate data on Islamic windows need to be developed as such data are typically not collected by regulatory or supervisory authorities</a:t>
            </a:r>
          </a:p>
          <a:p>
            <a:pPr marL="465138" indent="-465138" eaLnBrk="1" hangingPunct="1">
              <a:defRPr/>
            </a:pPr>
            <a:endParaRPr lang="en-US" altLang="en-US" dirty="0"/>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11</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p:cNvSpPr txBox="1">
            <a:spLocks/>
          </p:cNvSpPr>
          <p:nvPr/>
        </p:nvSpPr>
        <p:spPr bwMode="auto">
          <a:xfrm>
            <a:off x="248540" y="898931"/>
            <a:ext cx="8180388"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Use of income statements and balance sheets of Islamic banks</a:t>
            </a:r>
          </a:p>
        </p:txBody>
      </p:sp>
    </p:spTree>
    <p:extLst>
      <p:ext uri="{BB962C8B-B14F-4D97-AF65-F5344CB8AC3E}">
        <p14:creationId xmlns:p14="http://schemas.microsoft.com/office/powerpoint/2010/main" val="92322529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Key conclusions</a:t>
            </a:r>
            <a:endParaRPr lang="en-US" altLang="en-US" sz="2200" dirty="0"/>
          </a:p>
        </p:txBody>
      </p:sp>
      <p:sp>
        <p:nvSpPr>
          <p:cNvPr id="5123" name="Content Placeholder 2"/>
          <p:cNvSpPr>
            <a:spLocks noGrp="1"/>
          </p:cNvSpPr>
          <p:nvPr>
            <p:ph idx="4294967295"/>
          </p:nvPr>
        </p:nvSpPr>
        <p:spPr>
          <a:xfrm>
            <a:off x="262382" y="1390829"/>
            <a:ext cx="8619235" cy="4963697"/>
          </a:xfrm>
        </p:spPr>
        <p:txBody>
          <a:bodyPr/>
          <a:lstStyle/>
          <a:p>
            <a:pPr marL="465138" indent="-465138" eaLnBrk="1" hangingPunct="1">
              <a:defRPr/>
            </a:pPr>
            <a:r>
              <a:rPr lang="en-US" altLang="en-US" dirty="0"/>
              <a:t>Islamic financial corporations can be allocated to the subsectors of the financial corporations sector as outlined in the 2008 SNA</a:t>
            </a:r>
          </a:p>
          <a:p>
            <a:pPr marL="465138" indent="-465138" eaLnBrk="1" hangingPunct="1">
              <a:defRPr/>
            </a:pPr>
            <a:r>
              <a:rPr lang="en-US" altLang="en-US" dirty="0"/>
              <a:t>However, the allocation of Islamic financial corporations to the deposit-taking corporations except the central bank subsector will need to be reconciled with the consequent classification of at least one of their financial instruments on the liabilities side as deposits and the corresponding property income payable as interest</a:t>
            </a:r>
          </a:p>
          <a:p>
            <a:pPr marL="465138" indent="-465138" eaLnBrk="1" hangingPunct="1">
              <a:defRPr/>
            </a:pPr>
            <a:r>
              <a:rPr lang="en-US" altLang="en-US" dirty="0"/>
              <a:t>Sovereign wealth funds if they are institutional units and provide financial services on a market basis to the government are allocated to the captive financial institutions and moneylenders subsector</a:t>
            </a:r>
          </a:p>
          <a:p>
            <a:pPr marL="465138" indent="-465138" eaLnBrk="1" hangingPunct="1">
              <a:defRPr/>
            </a:pPr>
            <a:endParaRPr lang="en-US" altLang="en-US" dirty="0"/>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12</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p:cNvSpPr txBox="1">
            <a:spLocks/>
          </p:cNvSpPr>
          <p:nvPr/>
        </p:nvSpPr>
        <p:spPr bwMode="auto">
          <a:xfrm>
            <a:off x="248540" y="898931"/>
            <a:ext cx="8180388"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Sectorization of Islamic financial corporations</a:t>
            </a:r>
          </a:p>
        </p:txBody>
      </p:sp>
    </p:spTree>
    <p:extLst>
      <p:ext uri="{BB962C8B-B14F-4D97-AF65-F5344CB8AC3E}">
        <p14:creationId xmlns:p14="http://schemas.microsoft.com/office/powerpoint/2010/main" val="275075904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Key conclusions</a:t>
            </a:r>
            <a:endParaRPr lang="en-US" altLang="en-US" sz="2200" dirty="0"/>
          </a:p>
        </p:txBody>
      </p:sp>
      <p:sp>
        <p:nvSpPr>
          <p:cNvPr id="5123" name="Content Placeholder 2"/>
          <p:cNvSpPr>
            <a:spLocks noGrp="1"/>
          </p:cNvSpPr>
          <p:nvPr>
            <p:ph idx="4294967295"/>
          </p:nvPr>
        </p:nvSpPr>
        <p:spPr>
          <a:xfrm>
            <a:off x="248540" y="1686104"/>
            <a:ext cx="8619235" cy="4963697"/>
          </a:xfrm>
        </p:spPr>
        <p:txBody>
          <a:bodyPr/>
          <a:lstStyle/>
          <a:p>
            <a:pPr marL="465138" indent="-465138" eaLnBrk="1" hangingPunct="1">
              <a:defRPr/>
            </a:pPr>
            <a:r>
              <a:rPr lang="en-US" altLang="en-US" dirty="0"/>
              <a:t>Islamic insurance corporations should be allocated to the insurance subsector given that the nature of their economic activity is no different from that of conventional insurance corporations</a:t>
            </a:r>
          </a:p>
          <a:p>
            <a:pPr marL="465138" indent="-465138" eaLnBrk="1" hangingPunct="1">
              <a:defRPr/>
            </a:pPr>
            <a:endParaRPr lang="en-US" altLang="en-US" dirty="0"/>
          </a:p>
          <a:p>
            <a:pPr marL="465138" indent="-465138" eaLnBrk="1" hangingPunct="1">
              <a:defRPr/>
            </a:pPr>
            <a:endParaRPr lang="en-US" altLang="en-US" dirty="0"/>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13</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p:cNvSpPr txBox="1">
            <a:spLocks/>
          </p:cNvSpPr>
          <p:nvPr/>
        </p:nvSpPr>
        <p:spPr bwMode="auto">
          <a:xfrm>
            <a:off x="248540" y="898931"/>
            <a:ext cx="8180388"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Sectorization of Islamic financial corporations</a:t>
            </a:r>
          </a:p>
        </p:txBody>
      </p:sp>
    </p:spTree>
    <p:extLst>
      <p:ext uri="{BB962C8B-B14F-4D97-AF65-F5344CB8AC3E}">
        <p14:creationId xmlns:p14="http://schemas.microsoft.com/office/powerpoint/2010/main" val="177939781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Key conclusions</a:t>
            </a:r>
            <a:endParaRPr lang="en-US" altLang="en-US" sz="2200" dirty="0"/>
          </a:p>
        </p:txBody>
      </p:sp>
      <p:sp>
        <p:nvSpPr>
          <p:cNvPr id="5123" name="Content Placeholder 2"/>
          <p:cNvSpPr>
            <a:spLocks noGrp="1"/>
          </p:cNvSpPr>
          <p:nvPr>
            <p:ph idx="4294967295"/>
          </p:nvPr>
        </p:nvSpPr>
        <p:spPr>
          <a:xfrm>
            <a:off x="248540" y="1686104"/>
            <a:ext cx="8619235" cy="4963697"/>
          </a:xfrm>
        </p:spPr>
        <p:txBody>
          <a:bodyPr/>
          <a:lstStyle/>
          <a:p>
            <a:pPr marL="465138" indent="-465138" eaLnBrk="1" hangingPunct="1">
              <a:defRPr/>
            </a:pPr>
            <a:r>
              <a:rPr lang="en-US" altLang="en-US" dirty="0"/>
              <a:t>The existing sectorization of Islamic financial corporations and classification of Islamic financial instruments for compiling monetary and financial statistics using the classification schemes in the 2008 SNA are intended to obtain major macroeconomic aggregate indicators such as money supply (broad money) and credit</a:t>
            </a:r>
          </a:p>
          <a:p>
            <a:pPr marL="465138" indent="-465138" eaLnBrk="1" hangingPunct="1">
              <a:defRPr/>
            </a:pPr>
            <a:r>
              <a:rPr lang="en-US" altLang="en-US" dirty="0"/>
              <a:t>There is a need to reconcile the existing sectorization and classification with the perceptible shift to second era Islamic finance such as profit and loss sharing accounts, Islamic financial instruments with hybrid features and the classification of the associated property income in the national accounts 	</a:t>
            </a:r>
          </a:p>
          <a:p>
            <a:pPr marL="465138" indent="-465138" eaLnBrk="1" hangingPunct="1">
              <a:defRPr/>
            </a:pPr>
            <a:endParaRPr lang="en-US" altLang="en-US" dirty="0"/>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14</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p:cNvSpPr txBox="1">
            <a:spLocks/>
          </p:cNvSpPr>
          <p:nvPr/>
        </p:nvSpPr>
        <p:spPr bwMode="auto">
          <a:xfrm>
            <a:off x="248540" y="898931"/>
            <a:ext cx="8180388"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Classification of Islamic financial instruments</a:t>
            </a:r>
          </a:p>
        </p:txBody>
      </p:sp>
    </p:spTree>
    <p:extLst>
      <p:ext uri="{BB962C8B-B14F-4D97-AF65-F5344CB8AC3E}">
        <p14:creationId xmlns:p14="http://schemas.microsoft.com/office/powerpoint/2010/main" val="113759419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Key conclusions</a:t>
            </a:r>
            <a:endParaRPr lang="en-US" altLang="en-US" sz="2200" dirty="0"/>
          </a:p>
        </p:txBody>
      </p:sp>
      <p:sp>
        <p:nvSpPr>
          <p:cNvPr id="5123" name="Content Placeholder 2"/>
          <p:cNvSpPr>
            <a:spLocks noGrp="1"/>
          </p:cNvSpPr>
          <p:nvPr>
            <p:ph idx="4294967295"/>
          </p:nvPr>
        </p:nvSpPr>
        <p:spPr>
          <a:xfrm>
            <a:off x="248540" y="1686104"/>
            <a:ext cx="8619235" cy="4963697"/>
          </a:xfrm>
        </p:spPr>
        <p:txBody>
          <a:bodyPr/>
          <a:lstStyle/>
          <a:p>
            <a:pPr marL="465138" indent="-465138" eaLnBrk="1" hangingPunct="1">
              <a:defRPr/>
            </a:pPr>
            <a:r>
              <a:rPr lang="en-US" altLang="en-US" dirty="0"/>
              <a:t>The reconciliation exercise will also need to assess the impact on the measurement of debt and money supply arising from classifying Islamic financial instruments as equity and non-equity in the 2008 SNA framework </a:t>
            </a:r>
          </a:p>
          <a:p>
            <a:pPr marL="465138" indent="-465138" eaLnBrk="1" hangingPunct="1">
              <a:defRPr/>
            </a:pPr>
            <a:endParaRPr lang="en-US" altLang="en-US" dirty="0"/>
          </a:p>
          <a:p>
            <a:pPr marL="465138" indent="-465138" eaLnBrk="1" hangingPunct="1">
              <a:defRPr/>
            </a:pPr>
            <a:endParaRPr lang="en-US" altLang="en-US" dirty="0"/>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15</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p:cNvSpPr txBox="1">
            <a:spLocks/>
          </p:cNvSpPr>
          <p:nvPr/>
        </p:nvSpPr>
        <p:spPr bwMode="auto">
          <a:xfrm>
            <a:off x="248540" y="898931"/>
            <a:ext cx="8180388"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Classification of Islamic financial instruments</a:t>
            </a:r>
          </a:p>
        </p:txBody>
      </p:sp>
    </p:spTree>
    <p:extLst>
      <p:ext uri="{BB962C8B-B14F-4D97-AF65-F5344CB8AC3E}">
        <p14:creationId xmlns:p14="http://schemas.microsoft.com/office/powerpoint/2010/main" val="210914639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Key conclusions</a:t>
            </a:r>
            <a:endParaRPr lang="en-US" altLang="en-US" sz="2200" dirty="0"/>
          </a:p>
        </p:txBody>
      </p:sp>
      <p:sp>
        <p:nvSpPr>
          <p:cNvPr id="5123" name="Content Placeholder 2"/>
          <p:cNvSpPr>
            <a:spLocks noGrp="1"/>
          </p:cNvSpPr>
          <p:nvPr>
            <p:ph idx="4294967295"/>
          </p:nvPr>
        </p:nvSpPr>
        <p:spPr>
          <a:xfrm>
            <a:off x="248540" y="1686104"/>
            <a:ext cx="8619235" cy="4963697"/>
          </a:xfrm>
        </p:spPr>
        <p:txBody>
          <a:bodyPr/>
          <a:lstStyle/>
          <a:p>
            <a:pPr marL="465138" indent="-465138" eaLnBrk="1" hangingPunct="1">
              <a:defRPr/>
            </a:pPr>
            <a:r>
              <a:rPr lang="en-US" altLang="en-US" dirty="0"/>
              <a:t>There is a need to assess whether the current concept of interest in the 2008 SNA can be interpreted to include the property income associated with Islamic financial instruments that are classified as deposits, loans or debt securities</a:t>
            </a:r>
          </a:p>
          <a:p>
            <a:pPr marL="465138" indent="-465138" eaLnBrk="1" hangingPunct="1">
              <a:defRPr/>
            </a:pPr>
            <a:r>
              <a:rPr lang="en-US" altLang="en-US" dirty="0"/>
              <a:t>There is a need to reconcile the classification of the investment income payable to holders of unrestricted profit-sharing investment accounts and the subsequent reinvestment of a portion of this investment income in the profit equalization reserves</a:t>
            </a:r>
          </a:p>
          <a:p>
            <a:pPr marL="465138" indent="-465138" eaLnBrk="1" hangingPunct="1">
              <a:defRPr/>
            </a:pPr>
            <a:endParaRPr lang="en-US" altLang="en-US" dirty="0"/>
          </a:p>
          <a:p>
            <a:pPr marL="465138" indent="-465138" eaLnBrk="1" hangingPunct="1">
              <a:defRPr/>
            </a:pPr>
            <a:endParaRPr lang="en-US" altLang="en-US" dirty="0"/>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16</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p:cNvSpPr txBox="1">
            <a:spLocks/>
          </p:cNvSpPr>
          <p:nvPr/>
        </p:nvSpPr>
        <p:spPr bwMode="auto">
          <a:xfrm>
            <a:off x="248540" y="898931"/>
            <a:ext cx="8180388"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Classification of corresponding property income</a:t>
            </a:r>
          </a:p>
        </p:txBody>
      </p:sp>
    </p:spTree>
    <p:extLst>
      <p:ext uri="{BB962C8B-B14F-4D97-AF65-F5344CB8AC3E}">
        <p14:creationId xmlns:p14="http://schemas.microsoft.com/office/powerpoint/2010/main" val="248179867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Key conclusions</a:t>
            </a:r>
            <a:endParaRPr lang="en-US" altLang="en-US" sz="2200" dirty="0"/>
          </a:p>
        </p:txBody>
      </p:sp>
      <p:sp>
        <p:nvSpPr>
          <p:cNvPr id="5123" name="Content Placeholder 2"/>
          <p:cNvSpPr>
            <a:spLocks noGrp="1"/>
          </p:cNvSpPr>
          <p:nvPr>
            <p:ph idx="4294967295"/>
          </p:nvPr>
        </p:nvSpPr>
        <p:spPr>
          <a:xfrm>
            <a:off x="248540" y="1686104"/>
            <a:ext cx="8619235" cy="4963697"/>
          </a:xfrm>
        </p:spPr>
        <p:txBody>
          <a:bodyPr/>
          <a:lstStyle/>
          <a:p>
            <a:pPr marL="465138" indent="-465138" eaLnBrk="1" hangingPunct="1">
              <a:defRPr/>
            </a:pPr>
            <a:r>
              <a:rPr lang="en-US" altLang="en-US" dirty="0"/>
              <a:t>There is a need to assess whether it is appropriate to calculate the output of the financial intermediation services provided by Islamic financial corporations which are classified as deposit-taking corporations using the FISIM formula, and if yes, determine the appropriate reference and financing rates to be used in the calculation of these services </a:t>
            </a:r>
          </a:p>
          <a:p>
            <a:pPr marL="465138" indent="-465138" eaLnBrk="1" hangingPunct="1">
              <a:defRPr/>
            </a:pPr>
            <a:r>
              <a:rPr lang="en-US" altLang="en-US" dirty="0"/>
              <a:t>There is a need to develop practical guidance on how to calculate the quarterly output of Islamic financial services whose returns are only known ex-post annually</a:t>
            </a:r>
          </a:p>
          <a:p>
            <a:pPr marL="465138" indent="-465138" eaLnBrk="1" hangingPunct="1">
              <a:defRPr/>
            </a:pPr>
            <a:r>
              <a:rPr lang="en-US" altLang="en-US" dirty="0"/>
              <a:t>There is a need to develop methods to estimate the intermediate consumption of Islamic financial corporations and Islamic windows in order to calculate their value added</a:t>
            </a:r>
          </a:p>
          <a:p>
            <a:pPr marL="465138" indent="-465138" eaLnBrk="1" hangingPunct="1">
              <a:defRPr/>
            </a:pPr>
            <a:endParaRPr lang="en-US" altLang="en-US" dirty="0"/>
          </a:p>
          <a:p>
            <a:pPr marL="465138" indent="-465138" eaLnBrk="1" hangingPunct="1">
              <a:defRPr/>
            </a:pPr>
            <a:endParaRPr lang="en-US" altLang="en-US" dirty="0"/>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17</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p:cNvSpPr txBox="1">
            <a:spLocks/>
          </p:cNvSpPr>
          <p:nvPr/>
        </p:nvSpPr>
        <p:spPr bwMode="auto">
          <a:xfrm>
            <a:off x="248539" y="898931"/>
            <a:ext cx="8466835"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Output and value added of Islamic financial services</a:t>
            </a:r>
          </a:p>
        </p:txBody>
      </p:sp>
    </p:spTree>
    <p:extLst>
      <p:ext uri="{BB962C8B-B14F-4D97-AF65-F5344CB8AC3E}">
        <p14:creationId xmlns:p14="http://schemas.microsoft.com/office/powerpoint/2010/main" val="191137458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Key conclusions</a:t>
            </a:r>
            <a:endParaRPr lang="en-US" altLang="en-US" sz="2200" dirty="0"/>
          </a:p>
        </p:txBody>
      </p:sp>
      <p:sp>
        <p:nvSpPr>
          <p:cNvPr id="5123" name="Content Placeholder 2"/>
          <p:cNvSpPr>
            <a:spLocks noGrp="1"/>
          </p:cNvSpPr>
          <p:nvPr>
            <p:ph idx="4294967295"/>
          </p:nvPr>
        </p:nvSpPr>
        <p:spPr>
          <a:xfrm>
            <a:off x="248540" y="1686104"/>
            <a:ext cx="8619235" cy="4963697"/>
          </a:xfrm>
        </p:spPr>
        <p:txBody>
          <a:bodyPr/>
          <a:lstStyle/>
          <a:p>
            <a:pPr marL="465138" indent="-465138" eaLnBrk="1" hangingPunct="1">
              <a:defRPr/>
            </a:pPr>
            <a:r>
              <a:rPr lang="en-US" altLang="en-US" dirty="0"/>
              <a:t>There is a need for regional and international organizations which are collecting data on Islamic finance to explore collaborative efforts in order to reduce duplication and respondent burden</a:t>
            </a:r>
          </a:p>
          <a:p>
            <a:pPr marL="465138" indent="-465138" eaLnBrk="1" hangingPunct="1">
              <a:defRPr/>
            </a:pPr>
            <a:r>
              <a:rPr lang="en-US" altLang="en-US" dirty="0"/>
              <a:t>Links to the databases of these international organizations should be included on UNSD’s Islamic finance website to enhance user accessibility to the data which are collected</a:t>
            </a:r>
          </a:p>
          <a:p>
            <a:pPr marL="465138" indent="-465138" eaLnBrk="1" hangingPunct="1">
              <a:defRPr/>
            </a:pPr>
            <a:r>
              <a:rPr lang="en-US" altLang="en-US" dirty="0"/>
              <a:t>There is a need for regional and international organizations which are collecting data on Islamic finance to consider standardizing their data collection and dissemination methods using internationally-endorsed standards such as Statistical Data and Metadata eXchange (SDMX) protocols </a:t>
            </a:r>
          </a:p>
          <a:p>
            <a:pPr marL="465138" indent="-465138" eaLnBrk="1" hangingPunct="1">
              <a:defRPr/>
            </a:pPr>
            <a:endParaRPr lang="en-US" altLang="en-US" dirty="0"/>
          </a:p>
          <a:p>
            <a:pPr marL="465138" indent="-465138" eaLnBrk="1" hangingPunct="1">
              <a:defRPr/>
            </a:pPr>
            <a:endParaRPr lang="en-US" altLang="en-US" dirty="0"/>
          </a:p>
          <a:p>
            <a:pPr marL="465138" indent="-465138" eaLnBrk="1" hangingPunct="1">
              <a:defRPr/>
            </a:pPr>
            <a:endParaRPr lang="en-US" altLang="en-US" dirty="0"/>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18</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p:cNvSpPr txBox="1">
            <a:spLocks/>
          </p:cNvSpPr>
          <p:nvPr/>
        </p:nvSpPr>
        <p:spPr bwMode="auto">
          <a:xfrm>
            <a:off x="248539" y="898931"/>
            <a:ext cx="8714486"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International initiatives to collect data on Islamic finance</a:t>
            </a:r>
          </a:p>
        </p:txBody>
      </p:sp>
    </p:spTree>
    <p:extLst>
      <p:ext uri="{BB962C8B-B14F-4D97-AF65-F5344CB8AC3E}">
        <p14:creationId xmlns:p14="http://schemas.microsoft.com/office/powerpoint/2010/main" val="426439749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Key recommendations</a:t>
            </a:r>
            <a:endParaRPr lang="en-US" altLang="en-US" sz="2200" dirty="0"/>
          </a:p>
        </p:txBody>
      </p:sp>
      <p:sp>
        <p:nvSpPr>
          <p:cNvPr id="5123" name="Content Placeholder 2"/>
          <p:cNvSpPr>
            <a:spLocks noGrp="1"/>
          </p:cNvSpPr>
          <p:nvPr>
            <p:ph idx="4294967295"/>
          </p:nvPr>
        </p:nvSpPr>
        <p:spPr>
          <a:xfrm>
            <a:off x="262382" y="1181356"/>
            <a:ext cx="8619235" cy="4963697"/>
          </a:xfrm>
        </p:spPr>
        <p:txBody>
          <a:bodyPr/>
          <a:lstStyle/>
          <a:p>
            <a:pPr marL="465138" indent="-465138" eaLnBrk="1" hangingPunct="1">
              <a:defRPr/>
            </a:pPr>
            <a:r>
              <a:rPr lang="en-US" altLang="en-US" dirty="0"/>
              <a:t>Two working groups should be formed to streamline the work to tackle the issues which were raised during the workshop</a:t>
            </a:r>
          </a:p>
          <a:p>
            <a:pPr marL="465138" indent="-465138" eaLnBrk="1" hangingPunct="1">
              <a:defRPr/>
            </a:pPr>
            <a:r>
              <a:rPr lang="en-US" altLang="en-US" dirty="0"/>
              <a:t>First working group will work on</a:t>
            </a:r>
          </a:p>
          <a:p>
            <a:pPr marL="903288" lvl="1" indent="-465138" eaLnBrk="1" hangingPunct="1">
              <a:defRPr/>
            </a:pPr>
            <a:r>
              <a:rPr lang="en-US" altLang="en-US" dirty="0"/>
              <a:t>Use of income statements and balance sheets of Islamic banks for compiling national accounts</a:t>
            </a:r>
          </a:p>
          <a:p>
            <a:pPr marL="903288" lvl="1" indent="-465138" eaLnBrk="1" hangingPunct="1">
              <a:defRPr/>
            </a:pPr>
            <a:r>
              <a:rPr lang="en-US" altLang="en-US" dirty="0"/>
              <a:t>Sectorization of Islamic financial corporations</a:t>
            </a:r>
          </a:p>
          <a:p>
            <a:pPr marL="903288" lvl="1" indent="-465138" eaLnBrk="1" hangingPunct="1">
              <a:defRPr/>
            </a:pPr>
            <a:r>
              <a:rPr lang="en-US" altLang="en-US" dirty="0"/>
              <a:t>Classification of Islamic financial instruments</a:t>
            </a:r>
          </a:p>
          <a:p>
            <a:pPr marL="903288" lvl="1" indent="-465138" eaLnBrk="1" hangingPunct="1">
              <a:defRPr/>
            </a:pPr>
            <a:r>
              <a:rPr lang="en-US" altLang="en-US" dirty="0"/>
              <a:t>Classification of the corresponding property income associated with Islamic financial instruments</a:t>
            </a:r>
          </a:p>
          <a:p>
            <a:pPr marL="903288" lvl="1" indent="-465138" eaLnBrk="1" hangingPunct="1">
              <a:defRPr/>
            </a:pPr>
            <a:r>
              <a:rPr lang="en-US" altLang="en-US" dirty="0"/>
              <a:t>Calculation of output and value added of Islamic financial services </a:t>
            </a:r>
          </a:p>
          <a:p>
            <a:pPr marL="465138" indent="-465138" eaLnBrk="1" hangingPunct="1">
              <a:defRPr/>
            </a:pPr>
            <a:endParaRPr lang="en-US" altLang="en-US" dirty="0"/>
          </a:p>
          <a:p>
            <a:pPr marL="465138" indent="-465138" eaLnBrk="1" hangingPunct="1">
              <a:defRPr/>
            </a:pPr>
            <a:endParaRPr lang="en-US" altLang="en-US" dirty="0"/>
          </a:p>
          <a:p>
            <a:pPr marL="465138" indent="-465138" eaLnBrk="1" hangingPunct="1">
              <a:defRPr/>
            </a:pPr>
            <a:endParaRPr lang="en-US" altLang="en-US" dirty="0"/>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19</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39180824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488007" y="78920"/>
            <a:ext cx="7359650" cy="642938"/>
          </a:xfrm>
        </p:spPr>
        <p:txBody>
          <a:bodyPr/>
          <a:lstStyle/>
          <a:p>
            <a:pPr marL="0" indent="0" eaLnBrk="1" hangingPunct="1">
              <a:defRPr/>
            </a:pPr>
            <a:r>
              <a:rPr lang="en-GB" altLang="en-US" sz="2200" dirty="0"/>
              <a:t>Outline of presentation</a:t>
            </a:r>
          </a:p>
        </p:txBody>
      </p:sp>
      <p:sp>
        <p:nvSpPr>
          <p:cNvPr id="5123" name="Content Placeholder 2"/>
          <p:cNvSpPr>
            <a:spLocks noGrp="1"/>
          </p:cNvSpPr>
          <p:nvPr>
            <p:ph idx="4294967295"/>
          </p:nvPr>
        </p:nvSpPr>
        <p:spPr>
          <a:xfrm>
            <a:off x="214604" y="1098518"/>
            <a:ext cx="8929396" cy="4975225"/>
          </a:xfrm>
        </p:spPr>
        <p:txBody>
          <a:bodyPr/>
          <a:lstStyle/>
          <a:p>
            <a:pPr marL="466344" indent="-466344" eaLnBrk="1" hangingPunct="1">
              <a:defRPr/>
            </a:pPr>
            <a:r>
              <a:rPr lang="en-US" altLang="en-US" dirty="0"/>
              <a:t>Background</a:t>
            </a:r>
          </a:p>
          <a:p>
            <a:pPr marL="466344" indent="-466344" eaLnBrk="1" hangingPunct="1">
              <a:defRPr/>
            </a:pPr>
            <a:r>
              <a:rPr lang="en-US" altLang="en-US" dirty="0"/>
              <a:t>What has been done</a:t>
            </a:r>
          </a:p>
          <a:p>
            <a:pPr marL="466344" indent="-466344" eaLnBrk="1" hangingPunct="1">
              <a:defRPr/>
            </a:pPr>
            <a:r>
              <a:rPr lang="en-US" altLang="en-US" dirty="0"/>
              <a:t>Discussions at Beirut workshop</a:t>
            </a:r>
          </a:p>
          <a:p>
            <a:pPr marL="466344" indent="-466344" eaLnBrk="1" hangingPunct="1">
              <a:defRPr/>
            </a:pPr>
            <a:r>
              <a:rPr lang="en-US" altLang="en-US" dirty="0"/>
              <a:t>Key conclusions of Beirut workshop</a:t>
            </a:r>
          </a:p>
          <a:p>
            <a:pPr marL="466344" indent="-466344" eaLnBrk="1" hangingPunct="1">
              <a:defRPr/>
            </a:pPr>
            <a:r>
              <a:rPr lang="en-US" altLang="en-US" dirty="0"/>
              <a:t>Key recommendations of Beirut workshop</a:t>
            </a:r>
          </a:p>
          <a:p>
            <a:pPr marL="466344" indent="-466344" eaLnBrk="1" hangingPunct="1">
              <a:defRPr/>
            </a:pPr>
            <a:r>
              <a:rPr lang="en-US" altLang="en-US" dirty="0"/>
              <a:t>Looking ahead</a:t>
            </a:r>
          </a:p>
          <a:p>
            <a:pPr marL="466344" indent="-466344" eaLnBrk="1" hangingPunct="1">
              <a:defRPr/>
            </a:pPr>
            <a:r>
              <a:rPr lang="en-US" altLang="en-US" dirty="0"/>
              <a:t>Questions for the AEG</a:t>
            </a:r>
          </a:p>
          <a:p>
            <a:pPr marL="466344" indent="-466344" eaLnBrk="1" hangingPunct="1">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2</a:t>
            </a:fld>
            <a:endParaRPr lang="en-US" altLang="en-US" dirty="0"/>
          </a:p>
        </p:txBody>
      </p:sp>
    </p:spTree>
    <p:extLst>
      <p:ext uri="{BB962C8B-B14F-4D97-AF65-F5344CB8AC3E}">
        <p14:creationId xmlns:p14="http://schemas.microsoft.com/office/powerpoint/2010/main" val="1490464474"/>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Key recommendations</a:t>
            </a:r>
            <a:endParaRPr lang="en-US" altLang="en-US" sz="2200" dirty="0"/>
          </a:p>
        </p:txBody>
      </p:sp>
      <p:sp>
        <p:nvSpPr>
          <p:cNvPr id="5123" name="Content Placeholder 2"/>
          <p:cNvSpPr>
            <a:spLocks noGrp="1"/>
          </p:cNvSpPr>
          <p:nvPr>
            <p:ph idx="4294967295"/>
          </p:nvPr>
        </p:nvSpPr>
        <p:spPr>
          <a:xfrm>
            <a:off x="262382" y="1181356"/>
            <a:ext cx="8619235" cy="4963697"/>
          </a:xfrm>
        </p:spPr>
        <p:txBody>
          <a:bodyPr/>
          <a:lstStyle/>
          <a:p>
            <a:pPr marL="465138" indent="-465138" eaLnBrk="1" hangingPunct="1">
              <a:defRPr/>
            </a:pPr>
            <a:r>
              <a:rPr lang="en-US" altLang="en-US" dirty="0"/>
              <a:t>A corporation-by-corporation and instrument-by-instrument analysis of the characteristics of Islamic financial corporations and Islamic financial instruments and their transactions will be summarized in a matrix in order to determine the</a:t>
            </a:r>
          </a:p>
          <a:p>
            <a:pPr marL="903288" lvl="1" indent="-465138" eaLnBrk="1" hangingPunct="1">
              <a:defRPr/>
            </a:pPr>
            <a:r>
              <a:rPr lang="en-US" altLang="en-US" dirty="0"/>
              <a:t>Appropriate sectorization of Islamic financial corporations </a:t>
            </a:r>
          </a:p>
          <a:p>
            <a:pPr marL="903288" lvl="1" indent="-465138" eaLnBrk="1" hangingPunct="1">
              <a:defRPr/>
            </a:pPr>
            <a:r>
              <a:rPr lang="en-US" altLang="en-US" dirty="0"/>
              <a:t>Classification of Islamic financial instruments</a:t>
            </a:r>
          </a:p>
          <a:p>
            <a:pPr marL="903288" lvl="1" indent="-465138" eaLnBrk="1" hangingPunct="1">
              <a:defRPr/>
            </a:pPr>
            <a:r>
              <a:rPr lang="en-US" altLang="en-US" dirty="0"/>
              <a:t>Recording of these transactions in the integrated national accounts framework</a:t>
            </a:r>
          </a:p>
          <a:p>
            <a:pPr marL="903288" lvl="1" indent="-465138" eaLnBrk="1" hangingPunct="1">
              <a:defRPr/>
            </a:pPr>
            <a:r>
              <a:rPr lang="en-US" altLang="en-US" dirty="0"/>
              <a:t>Development of a standard questionnaire to collect the input data</a:t>
            </a:r>
          </a:p>
          <a:p>
            <a:pPr marL="465138" indent="-465138" eaLnBrk="1" hangingPunct="1">
              <a:defRPr/>
            </a:pPr>
            <a:endParaRPr lang="en-US" altLang="en-US" dirty="0"/>
          </a:p>
          <a:p>
            <a:pPr marL="465138" indent="-465138" eaLnBrk="1" hangingPunct="1">
              <a:defRPr/>
            </a:pPr>
            <a:endParaRPr lang="en-US" altLang="en-US" dirty="0"/>
          </a:p>
          <a:p>
            <a:pPr marL="465138" indent="-465138" eaLnBrk="1" hangingPunct="1">
              <a:defRPr/>
            </a:pPr>
            <a:endParaRPr lang="en-US" altLang="en-US" dirty="0"/>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20</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339727257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Key recommendations</a:t>
            </a:r>
            <a:endParaRPr lang="en-US" altLang="en-US" sz="2200" dirty="0"/>
          </a:p>
        </p:txBody>
      </p:sp>
      <p:sp>
        <p:nvSpPr>
          <p:cNvPr id="5123" name="Content Placeholder 2"/>
          <p:cNvSpPr>
            <a:spLocks noGrp="1"/>
          </p:cNvSpPr>
          <p:nvPr>
            <p:ph idx="4294967295"/>
          </p:nvPr>
        </p:nvSpPr>
        <p:spPr>
          <a:xfrm>
            <a:off x="262382" y="1181356"/>
            <a:ext cx="8619235" cy="4963697"/>
          </a:xfrm>
        </p:spPr>
        <p:txBody>
          <a:bodyPr/>
          <a:lstStyle/>
          <a:p>
            <a:pPr marL="465138" indent="-465138" eaLnBrk="1" hangingPunct="1">
              <a:defRPr/>
            </a:pPr>
            <a:r>
              <a:rPr lang="en-US" altLang="en-US" dirty="0"/>
              <a:t>Second working group will</a:t>
            </a:r>
          </a:p>
          <a:p>
            <a:pPr marL="903288" lvl="1" indent="-465138" eaLnBrk="1" hangingPunct="1">
              <a:defRPr/>
            </a:pPr>
            <a:r>
              <a:rPr lang="en-US" altLang="en-US" dirty="0"/>
              <a:t>Assess how to coordinate the work of regional and international organizations which are collecting data on Islamic finance to maximize synergies and minimize duplication and respondent burden</a:t>
            </a:r>
          </a:p>
          <a:p>
            <a:pPr marL="903288" lvl="1" indent="-465138" eaLnBrk="1" hangingPunct="1">
              <a:defRPr/>
            </a:pPr>
            <a:r>
              <a:rPr lang="en-US" altLang="en-US" dirty="0"/>
              <a:t>Assess the data can be used to compile Islamic finance statistics in the national accounts</a:t>
            </a:r>
          </a:p>
          <a:p>
            <a:pPr marL="903288" lvl="1" indent="-465138" eaLnBrk="1" hangingPunct="1">
              <a:defRPr/>
            </a:pPr>
            <a:r>
              <a:rPr lang="en-US" altLang="en-US" dirty="0"/>
              <a:t>Explore how to standardize their data collection and dissemination methods using internationally-endorsed standards such as SDMX protocols</a:t>
            </a:r>
          </a:p>
          <a:p>
            <a:pPr marL="465138" indent="-465138" eaLnBrk="1" hangingPunct="1">
              <a:defRPr/>
            </a:pPr>
            <a:endParaRPr lang="en-US" altLang="en-US" dirty="0"/>
          </a:p>
          <a:p>
            <a:pPr marL="465138" indent="-465138" eaLnBrk="1" hangingPunct="1">
              <a:defRPr/>
            </a:pPr>
            <a:endParaRPr lang="en-US" altLang="en-US" dirty="0"/>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21</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327966409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Key recommendations</a:t>
            </a:r>
            <a:endParaRPr lang="en-US" altLang="en-US" sz="2200" dirty="0"/>
          </a:p>
        </p:txBody>
      </p:sp>
      <p:sp>
        <p:nvSpPr>
          <p:cNvPr id="5123" name="Content Placeholder 2"/>
          <p:cNvSpPr>
            <a:spLocks noGrp="1"/>
          </p:cNvSpPr>
          <p:nvPr>
            <p:ph idx="4294967295"/>
          </p:nvPr>
        </p:nvSpPr>
        <p:spPr>
          <a:xfrm>
            <a:off x="262382" y="1181356"/>
            <a:ext cx="8619235" cy="4963697"/>
          </a:xfrm>
        </p:spPr>
        <p:txBody>
          <a:bodyPr/>
          <a:lstStyle/>
          <a:p>
            <a:pPr marL="465138" indent="-465138" eaLnBrk="1" hangingPunct="1">
              <a:defRPr/>
            </a:pPr>
            <a:r>
              <a:rPr lang="en-US" altLang="en-US" dirty="0"/>
              <a:t>The two working groups should coordinate their activities to ensure the development of recommendations in an integrated approach</a:t>
            </a:r>
          </a:p>
          <a:p>
            <a:pPr marL="465138" indent="-465138" eaLnBrk="1" hangingPunct="1">
              <a:defRPr/>
            </a:pPr>
            <a:r>
              <a:rPr lang="en-US" altLang="en-US" dirty="0"/>
              <a:t>The development of recommendations and guidance of these two working groups should include inputs from stakeholders including central banks, compilers of monetary and financial statistics, regulatory and supervisory authorities, Islamic accounting standards setting agencies and practitioners in the Islamic finance industry </a:t>
            </a:r>
          </a:p>
          <a:p>
            <a:pPr marL="465138" indent="-465138" eaLnBrk="1" hangingPunct="1">
              <a:defRPr/>
            </a:pPr>
            <a:r>
              <a:rPr lang="en-US" altLang="en-US" dirty="0"/>
              <a:t>These stakeholders be invited to future workshops if they are organized</a:t>
            </a:r>
          </a:p>
          <a:p>
            <a:pPr marL="465138" indent="-465138" eaLnBrk="1" hangingPunct="1">
              <a:defRPr/>
            </a:pPr>
            <a:endParaRPr lang="en-US" altLang="en-US" dirty="0"/>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22</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300333809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Looking ahead</a:t>
            </a:r>
            <a:endParaRPr lang="en-US" altLang="en-US" sz="2200" dirty="0"/>
          </a:p>
        </p:txBody>
      </p:sp>
      <p:sp>
        <p:nvSpPr>
          <p:cNvPr id="5123" name="Content Placeholder 2"/>
          <p:cNvSpPr>
            <a:spLocks noGrp="1"/>
          </p:cNvSpPr>
          <p:nvPr>
            <p:ph idx="4294967295"/>
          </p:nvPr>
        </p:nvSpPr>
        <p:spPr>
          <a:xfrm>
            <a:off x="262382" y="1181356"/>
            <a:ext cx="8619235" cy="4963697"/>
          </a:xfrm>
        </p:spPr>
        <p:txBody>
          <a:bodyPr/>
          <a:lstStyle/>
          <a:p>
            <a:pPr marL="465138" indent="-465138" eaLnBrk="1" hangingPunct="1">
              <a:defRPr/>
            </a:pPr>
            <a:r>
              <a:rPr lang="en-US" altLang="en-US" dirty="0"/>
              <a:t>Discussion on composition of two working groups will start in January 2018</a:t>
            </a:r>
          </a:p>
          <a:p>
            <a:pPr marL="465138" indent="-465138" eaLnBrk="1" hangingPunct="1">
              <a:defRPr/>
            </a:pPr>
            <a:r>
              <a:rPr lang="en-US" altLang="en-US" dirty="0"/>
              <a:t>Timeline of activities of two working groups will be determined once they are formed</a:t>
            </a:r>
          </a:p>
          <a:p>
            <a:pPr marL="465138" indent="-465138" eaLnBrk="1" hangingPunct="1">
              <a:defRPr/>
            </a:pPr>
            <a:r>
              <a:rPr lang="en-US" altLang="en-US" dirty="0"/>
              <a:t>Outcomes of work of the two working groups will be reported at future AEG meeting</a:t>
            </a:r>
          </a:p>
          <a:p>
            <a:pPr marL="465138" indent="-465138" eaLnBrk="1" hangingPunct="1">
              <a:defRPr/>
            </a:pPr>
            <a:endParaRPr lang="en-US" altLang="en-US" dirty="0"/>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23</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34130572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Questions for the AEG</a:t>
            </a:r>
            <a:endParaRPr lang="en-US" altLang="en-US" sz="2200" dirty="0"/>
          </a:p>
        </p:txBody>
      </p:sp>
      <p:sp>
        <p:nvSpPr>
          <p:cNvPr id="5123" name="Content Placeholder 2"/>
          <p:cNvSpPr>
            <a:spLocks noGrp="1"/>
          </p:cNvSpPr>
          <p:nvPr>
            <p:ph idx="4294967295"/>
          </p:nvPr>
        </p:nvSpPr>
        <p:spPr>
          <a:xfrm>
            <a:off x="262382" y="1181356"/>
            <a:ext cx="8619235" cy="4963697"/>
          </a:xfrm>
        </p:spPr>
        <p:txBody>
          <a:bodyPr/>
          <a:lstStyle/>
          <a:p>
            <a:pPr marL="465138" indent="-465138" eaLnBrk="1" hangingPunct="1">
              <a:defRPr/>
            </a:pPr>
            <a:r>
              <a:rPr lang="en-US" altLang="en-US" dirty="0"/>
              <a:t>The AEG is requested to provide guidance on the key recommendations presented in paragraphs 28-32 of the paper</a:t>
            </a:r>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24</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2318006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0483"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0484" name="Rectangle 1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algn="ctr"/>
            <a:endParaRPr lang="en-GB" altLang="en-US" dirty="0">
              <a:latin typeface="Tahoma" pitchFamily="34" charset="0"/>
            </a:endParaRPr>
          </a:p>
        </p:txBody>
      </p:sp>
      <p:sp>
        <p:nvSpPr>
          <p:cNvPr id="20485" name="Rectangle 17"/>
          <p:cNvSpPr>
            <a:spLocks noChangeArrowheads="1"/>
          </p:cNvSpPr>
          <p:nvPr/>
        </p:nvSpPr>
        <p:spPr bwMode="auto">
          <a:xfrm>
            <a:off x="0" y="2381250"/>
            <a:ext cx="9144000" cy="0"/>
          </a:xfrm>
          <a:prstGeom prst="rect">
            <a:avLst/>
          </a:prstGeom>
          <a:noFill/>
          <a:ln w="12700" cap="sq">
            <a:noFill/>
            <a:miter lim="800000"/>
            <a:headEnd type="none" w="sm" len="sm"/>
            <a:tailEnd type="none" w="sm" len="sm"/>
          </a:ln>
        </p:spPr>
        <p:txBody>
          <a:bodyPr wrap="none" anchor="ctr">
            <a:spAutoFit/>
          </a:bodyPr>
          <a:lstStyle/>
          <a:p>
            <a:endParaRPr lang="en-GB" altLang="en-US" dirty="0"/>
          </a:p>
        </p:txBody>
      </p:sp>
      <p:sp>
        <p:nvSpPr>
          <p:cNvPr id="20486" name="Rectangle 18"/>
          <p:cNvSpPr>
            <a:spLocks noChangeArrowheads="1"/>
          </p:cNvSpPr>
          <p:nvPr/>
        </p:nvSpPr>
        <p:spPr bwMode="auto">
          <a:xfrm>
            <a:off x="0" y="2886075"/>
            <a:ext cx="222250" cy="274638"/>
          </a:xfrm>
          <a:prstGeom prst="rect">
            <a:avLst/>
          </a:prstGeom>
          <a:noFill/>
          <a:ln w="12700" cap="sq">
            <a:noFill/>
            <a:miter lim="800000"/>
            <a:headEnd type="none" w="sm" len="sm"/>
            <a:tailEnd type="none" w="sm" len="sm"/>
          </a:ln>
        </p:spPr>
        <p:txBody>
          <a:bodyPr wrap="none" anchor="ctr">
            <a:spAutoFit/>
          </a:bodyPr>
          <a:lstStyle/>
          <a:p>
            <a:r>
              <a:rPr lang="en-US" altLang="en-US" sz="1200" dirty="0">
                <a:cs typeface="Times New Roman" pitchFamily="18" charset="0"/>
              </a:rPr>
              <a:t> </a:t>
            </a:r>
            <a:endParaRPr lang="en-US" altLang="en-US" dirty="0"/>
          </a:p>
        </p:txBody>
      </p:sp>
      <p:sp>
        <p:nvSpPr>
          <p:cNvPr id="20487" name="Slide Number Placeholder 1"/>
          <p:cNvSpPr>
            <a:spLocks noGrp="1"/>
          </p:cNvSpPr>
          <p:nvPr>
            <p:ph type="sldNum" sz="quarter" idx="10"/>
          </p:nvPr>
        </p:nvSpPr>
        <p:spPr bwMode="auto">
          <a:noFill/>
          <a:ln>
            <a:miter lim="800000"/>
            <a:headEnd/>
            <a:tailEnd/>
          </a:ln>
        </p:spPr>
        <p:txBody>
          <a:bodyPr/>
          <a:lstStyle/>
          <a:p>
            <a:fld id="{88B002C3-E058-4CF4-B6EB-C7B04E234913}" type="slidenum">
              <a:rPr lang="en-US" altLang="en-US" smtClean="0"/>
              <a:pPr/>
              <a:t>25</a:t>
            </a:fld>
            <a:endParaRPr lang="en-US" altLang="en-US" dirty="0"/>
          </a:p>
        </p:txBody>
      </p:sp>
      <p:sp>
        <p:nvSpPr>
          <p:cNvPr id="2" name="TextBox 1"/>
          <p:cNvSpPr txBox="1"/>
          <p:nvPr/>
        </p:nvSpPr>
        <p:spPr>
          <a:xfrm>
            <a:off x="979488" y="3024188"/>
            <a:ext cx="6923087" cy="461665"/>
          </a:xfrm>
          <a:prstGeom prst="rect">
            <a:avLst/>
          </a:prstGeom>
          <a:noFill/>
        </p:spPr>
        <p:txBody>
          <a:bodyPr>
            <a:spAutoFit/>
          </a:bodyPr>
          <a:lstStyle/>
          <a:p>
            <a:pPr algn="ctr">
              <a:defRPr/>
            </a:pPr>
            <a:r>
              <a:rPr lang="en-US" b="1" dirty="0">
                <a:latin typeface="+mn-lt"/>
              </a:rPr>
              <a:t>Thank you</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Background</a:t>
            </a:r>
          </a:p>
        </p:txBody>
      </p:sp>
      <p:sp>
        <p:nvSpPr>
          <p:cNvPr id="5123" name="Content Placeholder 2"/>
          <p:cNvSpPr>
            <a:spLocks noGrp="1"/>
          </p:cNvSpPr>
          <p:nvPr>
            <p:ph idx="4294967295"/>
          </p:nvPr>
        </p:nvSpPr>
        <p:spPr>
          <a:xfrm>
            <a:off x="102637" y="970378"/>
            <a:ext cx="9041363" cy="5505067"/>
          </a:xfrm>
        </p:spPr>
        <p:txBody>
          <a:bodyPr/>
          <a:lstStyle/>
          <a:p>
            <a:pPr marL="465138" indent="-465138" eaLnBrk="1" hangingPunct="1">
              <a:defRPr/>
            </a:pPr>
            <a:r>
              <a:rPr lang="en-US" altLang="en-US" dirty="0"/>
              <a:t>Islamic finance does not operate in the same way as conventional finance as it follows the Shari’ah Islamic law, principles and rules</a:t>
            </a:r>
          </a:p>
          <a:p>
            <a:pPr marL="465138" indent="-465138" eaLnBrk="1" hangingPunct="1">
              <a:defRPr/>
            </a:pPr>
            <a:r>
              <a:rPr lang="en-US" altLang="en-US" dirty="0"/>
              <a:t>Shari’ah Islamic law does not permit</a:t>
            </a:r>
          </a:p>
          <a:p>
            <a:pPr marL="903288" lvl="1" indent="-465138" eaLnBrk="1" hangingPunct="1">
              <a:defRPr/>
            </a:pPr>
            <a:r>
              <a:rPr lang="en-US" altLang="en-US" dirty="0"/>
              <a:t>Receipt and payment of “riba” (interest)</a:t>
            </a:r>
          </a:p>
          <a:p>
            <a:pPr marL="903288" lvl="1" indent="-465138" eaLnBrk="1" hangingPunct="1">
              <a:defRPr/>
            </a:pPr>
            <a:r>
              <a:rPr lang="en-US" altLang="en-US" dirty="0"/>
              <a:t>Gharar (excessive uncertainty)</a:t>
            </a:r>
          </a:p>
          <a:p>
            <a:pPr marL="903288" lvl="1" indent="-465138" eaLnBrk="1" hangingPunct="1">
              <a:defRPr/>
            </a:pPr>
            <a:r>
              <a:rPr lang="en-US" altLang="en-US" dirty="0"/>
              <a:t>Maysir (gambling)</a:t>
            </a:r>
          </a:p>
          <a:p>
            <a:pPr marL="903288" lvl="1" indent="-465138" eaLnBrk="1" hangingPunct="1">
              <a:defRPr/>
            </a:pPr>
            <a:r>
              <a:rPr lang="en-US" altLang="en-US" dirty="0"/>
              <a:t>Short sales or financing activities that it considers harmful to society</a:t>
            </a:r>
          </a:p>
          <a:p>
            <a:pPr marL="465138" indent="-465138" eaLnBrk="1" hangingPunct="1">
              <a:defRPr/>
            </a:pPr>
            <a:r>
              <a:rPr lang="en-US" altLang="en-US" dirty="0"/>
              <a:t>Instead, the parties must share the risks and rewards of a business transaction</a:t>
            </a:r>
          </a:p>
          <a:p>
            <a:pPr marL="465138" indent="-465138" eaLnBrk="1" hangingPunct="1">
              <a:defRPr/>
            </a:pPr>
            <a:r>
              <a:rPr lang="en-US" altLang="en-US" dirty="0"/>
              <a:t>The transaction should have a real economic purpose without undue speculation, and not involve any exploitation of either party</a:t>
            </a:r>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3</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89311909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Background</a:t>
            </a:r>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4</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a:extLst>
              <a:ext uri="{FF2B5EF4-FFF2-40B4-BE49-F238E27FC236}">
                <a16:creationId xmlns:a16="http://schemas.microsoft.com/office/drawing/2014/main" id="{CF26C379-02F0-439D-B2CC-910F7DE8F056}"/>
              </a:ext>
            </a:extLst>
          </p:cNvPr>
          <p:cNvSpPr txBox="1">
            <a:spLocks/>
          </p:cNvSpPr>
          <p:nvPr/>
        </p:nvSpPr>
        <p:spPr bwMode="auto">
          <a:xfrm>
            <a:off x="248540" y="898931"/>
            <a:ext cx="8180388" cy="39256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Example of difference</a:t>
            </a:r>
          </a:p>
        </p:txBody>
      </p:sp>
      <p:sp>
        <p:nvSpPr>
          <p:cNvPr id="13" name="Text Placeholder 5">
            <a:extLst>
              <a:ext uri="{FF2B5EF4-FFF2-40B4-BE49-F238E27FC236}">
                <a16:creationId xmlns:a16="http://schemas.microsoft.com/office/drawing/2014/main" id="{B3EC3509-92C5-4488-B6B2-37CBF2075410}"/>
              </a:ext>
            </a:extLst>
          </p:cNvPr>
          <p:cNvSpPr txBox="1">
            <a:spLocks/>
          </p:cNvSpPr>
          <p:nvPr/>
        </p:nvSpPr>
        <p:spPr bwMode="auto">
          <a:xfrm>
            <a:off x="966788" y="1398588"/>
            <a:ext cx="6937375" cy="4143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lvl1pPr marL="469900" indent="-469900" algn="l" rtl="0" eaLnBrk="0" fontAlgn="base" hangingPunct="0">
              <a:spcBef>
                <a:spcPct val="20000"/>
              </a:spcBef>
              <a:spcAft>
                <a:spcPct val="0"/>
              </a:spcAft>
              <a:buClr>
                <a:schemeClr val="tx1"/>
              </a:buClr>
              <a:buFont typeface="Wingdings" pitchFamily="2" charset="2"/>
              <a:buChar char="§"/>
              <a:defRPr sz="22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16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14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a:buNone/>
            </a:pPr>
            <a:r>
              <a:rPr lang="en-US" altLang="en-US" kern="0" dirty="0">
                <a:cs typeface="Arial" panose="020B0604020202020204" pitchFamily="34" charset="0"/>
              </a:rPr>
              <a:t>Traditional Bank (Automobile Loan) </a:t>
            </a:r>
          </a:p>
        </p:txBody>
      </p:sp>
      <p:sp>
        <p:nvSpPr>
          <p:cNvPr id="21" name="Rectangle 20">
            <a:extLst>
              <a:ext uri="{FF2B5EF4-FFF2-40B4-BE49-F238E27FC236}">
                <a16:creationId xmlns:a16="http://schemas.microsoft.com/office/drawing/2014/main" id="{1AD892DA-6E21-4B0A-B19C-F093A84D1FE5}"/>
              </a:ext>
            </a:extLst>
          </p:cNvPr>
          <p:cNvSpPr/>
          <p:nvPr/>
        </p:nvSpPr>
        <p:spPr>
          <a:xfrm>
            <a:off x="5076614" y="3442111"/>
            <a:ext cx="2559877" cy="78637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dirty="0"/>
              <a:t>Client (Monthly Installment P+ i &amp; Has Title Deed) </a:t>
            </a:r>
          </a:p>
        </p:txBody>
      </p:sp>
      <p:sp>
        <p:nvSpPr>
          <p:cNvPr id="22" name="Text Placeholder 5">
            <a:extLst>
              <a:ext uri="{FF2B5EF4-FFF2-40B4-BE49-F238E27FC236}">
                <a16:creationId xmlns:a16="http://schemas.microsoft.com/office/drawing/2014/main" id="{FACB5A5C-829F-4267-9F62-B0E668B7590C}"/>
              </a:ext>
            </a:extLst>
          </p:cNvPr>
          <p:cNvSpPr txBox="1">
            <a:spLocks/>
          </p:cNvSpPr>
          <p:nvPr/>
        </p:nvSpPr>
        <p:spPr>
          <a:xfrm>
            <a:off x="498712" y="3348471"/>
            <a:ext cx="2449774" cy="84426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lvl1pPr marL="469900" indent="-469900" algn="l" rtl="0" eaLnBrk="0" fontAlgn="base" hangingPunct="0">
              <a:spcBef>
                <a:spcPct val="20000"/>
              </a:spcBef>
              <a:spcAft>
                <a:spcPct val="0"/>
              </a:spcAft>
              <a:buClr>
                <a:schemeClr val="tx1"/>
              </a:buClr>
              <a:buFont typeface="Wingdings" pitchFamily="2" charset="2"/>
              <a:buChar char="§"/>
              <a:defRPr sz="2200">
                <a:solidFill>
                  <a:schemeClr val="lt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lt1"/>
                </a:solidFill>
                <a:latin typeface="+mn-lt"/>
                <a:ea typeface="+mn-ea"/>
                <a:cs typeface="+mn-cs"/>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lt1"/>
                </a:solidFill>
                <a:latin typeface="+mn-lt"/>
                <a:ea typeface="+mn-ea"/>
                <a:cs typeface="+mn-cs"/>
              </a:defRPr>
            </a:lvl3pPr>
            <a:lvl4pPr marL="1693863" indent="-387350" algn="l" rtl="0" eaLnBrk="0" fontAlgn="base" hangingPunct="0">
              <a:spcBef>
                <a:spcPct val="20000"/>
              </a:spcBef>
              <a:spcAft>
                <a:spcPct val="0"/>
              </a:spcAft>
              <a:buClr>
                <a:schemeClr val="tx1"/>
              </a:buClr>
              <a:buFont typeface="Wingdings" pitchFamily="2" charset="2"/>
              <a:buChar char="§"/>
              <a:defRPr sz="1600">
                <a:solidFill>
                  <a:schemeClr val="lt1"/>
                </a:solidFill>
                <a:latin typeface="+mn-lt"/>
                <a:ea typeface="+mn-ea"/>
                <a:cs typeface="+mn-cs"/>
              </a:defRPr>
            </a:lvl4pPr>
            <a:lvl5pPr marL="2093913" indent="-398463" algn="l" rtl="0" eaLnBrk="0" fontAlgn="base" hangingPunct="0">
              <a:spcBef>
                <a:spcPct val="25000"/>
              </a:spcBef>
              <a:spcAft>
                <a:spcPct val="0"/>
              </a:spcAft>
              <a:buClr>
                <a:schemeClr val="tx1"/>
              </a:buClr>
              <a:buFont typeface="Wingdings" pitchFamily="2" charset="2"/>
              <a:buChar char="§"/>
              <a:defRPr sz="1400">
                <a:solidFill>
                  <a:schemeClr val="lt1"/>
                </a:solidFill>
                <a:latin typeface="+mn-lt"/>
                <a:ea typeface="+mn-ea"/>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lt1"/>
                </a:solidFill>
                <a:latin typeface="+mn-lt"/>
                <a:ea typeface="+mn-ea"/>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lt1"/>
                </a:solidFill>
                <a:latin typeface="+mn-lt"/>
                <a:ea typeface="+mn-ea"/>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lt1"/>
                </a:solidFill>
                <a:latin typeface="+mn-lt"/>
                <a:ea typeface="+mn-ea"/>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lt1"/>
                </a:solidFill>
                <a:latin typeface="+mn-lt"/>
                <a:ea typeface="+mn-ea"/>
                <a:cs typeface="+mn-cs"/>
              </a:defRPr>
            </a:lvl9pPr>
          </a:lstStyle>
          <a:p>
            <a:pPr marL="0" indent="0" algn="ctr">
              <a:buNone/>
            </a:pPr>
            <a:r>
              <a:rPr lang="en-US" sz="1800" kern="0" dirty="0">
                <a:solidFill>
                  <a:schemeClr val="bg1"/>
                </a:solidFill>
              </a:rPr>
              <a:t>Bank (Lends 100% to Client)</a:t>
            </a:r>
          </a:p>
        </p:txBody>
      </p:sp>
      <p:cxnSp>
        <p:nvCxnSpPr>
          <p:cNvPr id="23" name="Straight Arrow Connector 22">
            <a:extLst>
              <a:ext uri="{FF2B5EF4-FFF2-40B4-BE49-F238E27FC236}">
                <a16:creationId xmlns:a16="http://schemas.microsoft.com/office/drawing/2014/main" id="{CE67E0EB-7844-4D74-A711-445A32AAE5FF}"/>
              </a:ext>
            </a:extLst>
          </p:cNvPr>
          <p:cNvCxnSpPr/>
          <p:nvPr/>
        </p:nvCxnSpPr>
        <p:spPr>
          <a:xfrm flipH="1" flipV="1">
            <a:off x="5179279" y="2698387"/>
            <a:ext cx="669355" cy="71424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93783AF6-4A36-45AC-BA75-4E07C75D5711}"/>
              </a:ext>
            </a:extLst>
          </p:cNvPr>
          <p:cNvSpPr txBox="1"/>
          <p:nvPr/>
        </p:nvSpPr>
        <p:spPr>
          <a:xfrm>
            <a:off x="498711" y="4357051"/>
            <a:ext cx="7547213" cy="2092881"/>
          </a:xfrm>
          <a:prstGeom prst="rect">
            <a:avLst/>
          </a:prstGeom>
          <a:noFill/>
        </p:spPr>
        <p:txBody>
          <a:bodyPr wrap="square" rtlCol="0">
            <a:spAutoFit/>
          </a:bodyPr>
          <a:lstStyle/>
          <a:p>
            <a:r>
              <a:rPr lang="en-US" sz="2200" dirty="0">
                <a:latin typeface="+mn-lt"/>
              </a:rPr>
              <a:t>Asset Based approach</a:t>
            </a:r>
          </a:p>
          <a:p>
            <a:pPr marL="285750" indent="-285750">
              <a:buFont typeface="Arial" panose="020B0604020202020204" pitchFamily="34" charset="0"/>
              <a:buChar char="•"/>
            </a:pPr>
            <a:r>
              <a:rPr lang="en-US" sz="1800" dirty="0">
                <a:latin typeface="+mn-lt"/>
              </a:rPr>
              <a:t>Money on money interest approach as Bank does not buy an asset to resell</a:t>
            </a:r>
          </a:p>
          <a:p>
            <a:pPr marL="285750" indent="-285750">
              <a:buFont typeface="Arial" panose="020B0604020202020204" pitchFamily="34" charset="0"/>
              <a:buChar char="•"/>
            </a:pPr>
            <a:r>
              <a:rPr lang="en-US" sz="1800" dirty="0">
                <a:latin typeface="+mn-lt"/>
              </a:rPr>
              <a:t>Installment has an interest component</a:t>
            </a:r>
          </a:p>
          <a:p>
            <a:pPr marL="285750" indent="-285750">
              <a:buFont typeface="Arial" panose="020B0604020202020204" pitchFamily="34" charset="0"/>
              <a:buChar char="•"/>
            </a:pPr>
            <a:r>
              <a:rPr lang="en-US" sz="1800" dirty="0">
                <a:latin typeface="+mn-lt"/>
              </a:rPr>
              <a:t>Return on money is interest (on money) as no asset resale will happen</a:t>
            </a:r>
          </a:p>
          <a:p>
            <a:pPr marL="285750" indent="-285750">
              <a:buFont typeface="Arial" panose="020B0604020202020204" pitchFamily="34" charset="0"/>
              <a:buChar char="•"/>
            </a:pPr>
            <a:r>
              <a:rPr lang="en-US" sz="1800" dirty="0">
                <a:latin typeface="+mn-lt"/>
              </a:rPr>
              <a:t>This is clearly not an asset-backed approach to financing</a:t>
            </a:r>
          </a:p>
        </p:txBody>
      </p:sp>
      <p:cxnSp>
        <p:nvCxnSpPr>
          <p:cNvPr id="25" name="Straight Arrow Connector 24">
            <a:extLst>
              <a:ext uri="{FF2B5EF4-FFF2-40B4-BE49-F238E27FC236}">
                <a16:creationId xmlns:a16="http://schemas.microsoft.com/office/drawing/2014/main" id="{D7D6D130-4527-4C28-BAB2-69EB9F17D8AB}"/>
              </a:ext>
            </a:extLst>
          </p:cNvPr>
          <p:cNvCxnSpPr/>
          <p:nvPr/>
        </p:nvCxnSpPr>
        <p:spPr>
          <a:xfrm>
            <a:off x="2982298" y="3880465"/>
            <a:ext cx="206050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6" name="Text Placeholder 5">
            <a:extLst>
              <a:ext uri="{FF2B5EF4-FFF2-40B4-BE49-F238E27FC236}">
                <a16:creationId xmlns:a16="http://schemas.microsoft.com/office/drawing/2014/main" id="{19F39355-9100-4BF8-BC36-2AADD246C78F}"/>
              </a:ext>
            </a:extLst>
          </p:cNvPr>
          <p:cNvSpPr txBox="1">
            <a:spLocks/>
          </p:cNvSpPr>
          <p:nvPr/>
        </p:nvSpPr>
        <p:spPr>
          <a:xfrm>
            <a:off x="3084963" y="1972191"/>
            <a:ext cx="2094316" cy="757830"/>
          </a:xfrm>
          <a:prstGeom prst="rect">
            <a:avLst/>
          </a:prstGeom>
          <a:solidFill>
            <a:srgbClr val="2CEC5E"/>
          </a:solidFill>
        </p:spPr>
        <p:style>
          <a:lnRef idx="1">
            <a:schemeClr val="accent1"/>
          </a:lnRef>
          <a:fillRef idx="3">
            <a:schemeClr val="accent1"/>
          </a:fillRef>
          <a:effectRef idx="2">
            <a:schemeClr val="accent1"/>
          </a:effectRef>
          <a:fontRef idx="minor">
            <a:schemeClr val="lt1"/>
          </a:fontRef>
        </p:style>
        <p:txBody>
          <a:bodyPr rtlCol="0" anchor="ctr"/>
          <a:lstStyle>
            <a:lvl1pPr marL="469900" indent="-469900" algn="l" rtl="0" eaLnBrk="0" fontAlgn="base" hangingPunct="0">
              <a:spcBef>
                <a:spcPct val="20000"/>
              </a:spcBef>
              <a:spcAft>
                <a:spcPct val="0"/>
              </a:spcAft>
              <a:buClr>
                <a:schemeClr val="tx1"/>
              </a:buClr>
              <a:buFont typeface="Wingdings" pitchFamily="2" charset="2"/>
              <a:buChar char="§"/>
              <a:defRPr sz="2200">
                <a:solidFill>
                  <a:schemeClr val="lt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lt1"/>
                </a:solidFill>
                <a:latin typeface="+mn-lt"/>
                <a:ea typeface="+mn-ea"/>
                <a:cs typeface="+mn-cs"/>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lt1"/>
                </a:solidFill>
                <a:latin typeface="+mn-lt"/>
                <a:ea typeface="+mn-ea"/>
                <a:cs typeface="+mn-cs"/>
              </a:defRPr>
            </a:lvl3pPr>
            <a:lvl4pPr marL="1693863" indent="-387350" algn="l" rtl="0" eaLnBrk="0" fontAlgn="base" hangingPunct="0">
              <a:spcBef>
                <a:spcPct val="20000"/>
              </a:spcBef>
              <a:spcAft>
                <a:spcPct val="0"/>
              </a:spcAft>
              <a:buClr>
                <a:schemeClr val="tx1"/>
              </a:buClr>
              <a:buFont typeface="Wingdings" pitchFamily="2" charset="2"/>
              <a:buChar char="§"/>
              <a:defRPr sz="1600">
                <a:solidFill>
                  <a:schemeClr val="lt1"/>
                </a:solidFill>
                <a:latin typeface="+mn-lt"/>
                <a:ea typeface="+mn-ea"/>
                <a:cs typeface="+mn-cs"/>
              </a:defRPr>
            </a:lvl4pPr>
            <a:lvl5pPr marL="2093913" indent="-398463" algn="l" rtl="0" eaLnBrk="0" fontAlgn="base" hangingPunct="0">
              <a:spcBef>
                <a:spcPct val="25000"/>
              </a:spcBef>
              <a:spcAft>
                <a:spcPct val="0"/>
              </a:spcAft>
              <a:buClr>
                <a:schemeClr val="tx1"/>
              </a:buClr>
              <a:buFont typeface="Wingdings" pitchFamily="2" charset="2"/>
              <a:buChar char="§"/>
              <a:defRPr sz="1400">
                <a:solidFill>
                  <a:schemeClr val="lt1"/>
                </a:solidFill>
                <a:latin typeface="+mn-lt"/>
                <a:ea typeface="+mn-ea"/>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lt1"/>
                </a:solidFill>
                <a:latin typeface="+mn-lt"/>
                <a:ea typeface="+mn-ea"/>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lt1"/>
                </a:solidFill>
                <a:latin typeface="+mn-lt"/>
                <a:ea typeface="+mn-ea"/>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lt1"/>
                </a:solidFill>
                <a:latin typeface="+mn-lt"/>
                <a:ea typeface="+mn-ea"/>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lt1"/>
                </a:solidFill>
                <a:latin typeface="+mn-lt"/>
                <a:ea typeface="+mn-ea"/>
                <a:cs typeface="+mn-cs"/>
              </a:defRPr>
            </a:lvl9pPr>
          </a:lstStyle>
          <a:p>
            <a:pPr marL="0" indent="0" algn="ctr">
              <a:buNone/>
            </a:pPr>
            <a:r>
              <a:rPr lang="en-US" kern="0" dirty="0">
                <a:solidFill>
                  <a:schemeClr val="bg1"/>
                </a:solidFill>
              </a:rPr>
              <a:t>Automobile Loan</a:t>
            </a:r>
          </a:p>
        </p:txBody>
      </p:sp>
    </p:spTree>
    <p:extLst>
      <p:ext uri="{BB962C8B-B14F-4D97-AF65-F5344CB8AC3E}">
        <p14:creationId xmlns:p14="http://schemas.microsoft.com/office/powerpoint/2010/main" val="10829132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latin typeface="+mn-lt"/>
              </a:rPr>
              <a:t>Background</a:t>
            </a:r>
          </a:p>
        </p:txBody>
      </p:sp>
      <p:sp>
        <p:nvSpPr>
          <p:cNvPr id="6" name="Content Placeholder 2">
            <a:extLst>
              <a:ext uri="{FF2B5EF4-FFF2-40B4-BE49-F238E27FC236}">
                <a16:creationId xmlns:a16="http://schemas.microsoft.com/office/drawing/2014/main" id="{CF26C379-02F0-439D-B2CC-910F7DE8F056}"/>
              </a:ext>
            </a:extLst>
          </p:cNvPr>
          <p:cNvSpPr txBox="1">
            <a:spLocks/>
          </p:cNvSpPr>
          <p:nvPr/>
        </p:nvSpPr>
        <p:spPr bwMode="auto">
          <a:xfrm>
            <a:off x="248540" y="898931"/>
            <a:ext cx="8180388" cy="39256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Example of difference</a:t>
            </a:r>
          </a:p>
        </p:txBody>
      </p:sp>
      <p:sp>
        <p:nvSpPr>
          <p:cNvPr id="14" name="Text Placeholder 5">
            <a:extLst>
              <a:ext uri="{FF2B5EF4-FFF2-40B4-BE49-F238E27FC236}">
                <a16:creationId xmlns:a16="http://schemas.microsoft.com/office/drawing/2014/main" id="{DE025CFA-67B7-4735-BAC2-51092E6C0F56}"/>
              </a:ext>
            </a:extLst>
          </p:cNvPr>
          <p:cNvSpPr txBox="1">
            <a:spLocks/>
          </p:cNvSpPr>
          <p:nvPr/>
        </p:nvSpPr>
        <p:spPr bwMode="auto">
          <a:xfrm>
            <a:off x="1491553" y="1291500"/>
            <a:ext cx="6937375" cy="41433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lvl1pPr marL="469900" indent="-469900" algn="l" rtl="0" eaLnBrk="0" fontAlgn="base" hangingPunct="0">
              <a:spcBef>
                <a:spcPct val="20000"/>
              </a:spcBef>
              <a:spcAft>
                <a:spcPct val="0"/>
              </a:spcAft>
              <a:buClr>
                <a:schemeClr val="tx1"/>
              </a:buClr>
              <a:buFont typeface="Wingdings" pitchFamily="2" charset="2"/>
              <a:buChar char="§"/>
              <a:defRPr sz="22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16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14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a:buNone/>
            </a:pPr>
            <a:r>
              <a:rPr lang="en-US" altLang="en-US" kern="0" dirty="0">
                <a:cs typeface="Arial" panose="020B0604020202020204" pitchFamily="34" charset="0"/>
              </a:rPr>
              <a:t>Murabaha (Automobile Financing) </a:t>
            </a:r>
          </a:p>
        </p:txBody>
      </p:sp>
      <p:sp>
        <p:nvSpPr>
          <p:cNvPr id="15" name="TextBox 14">
            <a:extLst>
              <a:ext uri="{FF2B5EF4-FFF2-40B4-BE49-F238E27FC236}">
                <a16:creationId xmlns:a16="http://schemas.microsoft.com/office/drawing/2014/main" id="{6A670ABA-A6B4-42A5-9BBB-EC24098DD0ED}"/>
              </a:ext>
            </a:extLst>
          </p:cNvPr>
          <p:cNvSpPr txBox="1"/>
          <p:nvPr/>
        </p:nvSpPr>
        <p:spPr>
          <a:xfrm>
            <a:off x="819947" y="4930917"/>
            <a:ext cx="7547213" cy="2139047"/>
          </a:xfrm>
          <a:prstGeom prst="rect">
            <a:avLst/>
          </a:prstGeom>
          <a:noFill/>
        </p:spPr>
        <p:txBody>
          <a:bodyPr wrap="square" rtlCol="0">
            <a:spAutoFit/>
          </a:bodyPr>
          <a:lstStyle/>
          <a:p>
            <a:r>
              <a:rPr lang="en-US" sz="2200" dirty="0">
                <a:latin typeface="+mn-lt"/>
              </a:rPr>
              <a:t>Cost-Plus approach:</a:t>
            </a:r>
          </a:p>
          <a:p>
            <a:pPr marL="360363" lvl="1" indent="-342900">
              <a:buFont typeface="Arial" panose="020B0604020202020204" pitchFamily="34" charset="0"/>
              <a:buChar char="•"/>
            </a:pPr>
            <a:r>
              <a:rPr lang="en-GB" altLang="en-US" sz="1600" dirty="0">
                <a:latin typeface="+mn-lt"/>
              </a:rPr>
              <a:t>Terms are fixed from the outset of the agreement (in particular </a:t>
            </a:r>
            <a:r>
              <a:rPr lang="en-GB" altLang="en-US" sz="1600" u="sng" dirty="0">
                <a:latin typeface="+mn-lt"/>
              </a:rPr>
              <a:t>value</a:t>
            </a:r>
            <a:r>
              <a:rPr lang="en-GB" altLang="en-US" sz="1600" dirty="0">
                <a:latin typeface="+mn-lt"/>
              </a:rPr>
              <a:t> of payment)</a:t>
            </a:r>
          </a:p>
          <a:p>
            <a:pPr marL="360363" lvl="1" indent="-342900">
              <a:buFont typeface="Arial" panose="020B0604020202020204" pitchFamily="34" charset="0"/>
              <a:buChar char="•"/>
            </a:pPr>
            <a:r>
              <a:rPr lang="en-GB" altLang="en-US" sz="1600" dirty="0">
                <a:latin typeface="+mn-lt"/>
              </a:rPr>
              <a:t>In the event of early termination, no discount applied for early settlement</a:t>
            </a:r>
          </a:p>
          <a:p>
            <a:pPr marL="360363" lvl="1" indent="-342900">
              <a:buFont typeface="Arial" panose="020B0604020202020204" pitchFamily="34" charset="0"/>
              <a:buChar char="•"/>
            </a:pPr>
            <a:r>
              <a:rPr lang="en-GB" altLang="en-US" sz="1600" dirty="0">
                <a:latin typeface="+mn-lt"/>
              </a:rPr>
              <a:t>Rebate on the deferred sale price permitted, but at the discretion of the financier</a:t>
            </a:r>
          </a:p>
          <a:p>
            <a:pPr marL="285750" indent="-285750">
              <a:buFont typeface="Arial" panose="020B0604020202020204" pitchFamily="34" charset="0"/>
              <a:buChar char="•"/>
            </a:pPr>
            <a:endParaRPr lang="en-US" sz="1500" b="1" dirty="0">
              <a:latin typeface="+mn-lt"/>
            </a:endParaRPr>
          </a:p>
        </p:txBody>
      </p:sp>
      <p:sp>
        <p:nvSpPr>
          <p:cNvPr id="17" name="Text Box 3">
            <a:extLst>
              <a:ext uri="{FF2B5EF4-FFF2-40B4-BE49-F238E27FC236}">
                <a16:creationId xmlns:a16="http://schemas.microsoft.com/office/drawing/2014/main" id="{677E2029-2D95-47D0-8534-A1002F5D89C1}"/>
              </a:ext>
            </a:extLst>
          </p:cNvPr>
          <p:cNvSpPr txBox="1">
            <a:spLocks noChangeArrowheads="1"/>
          </p:cNvSpPr>
          <p:nvPr/>
        </p:nvSpPr>
        <p:spPr bwMode="auto">
          <a:xfrm>
            <a:off x="821628" y="4299812"/>
            <a:ext cx="2087562" cy="587441"/>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08000" rIns="0" bIns="10800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GB" altLang="en-US" dirty="0">
                <a:latin typeface="+mn-lt"/>
              </a:rPr>
              <a:t>Market</a:t>
            </a:r>
          </a:p>
        </p:txBody>
      </p:sp>
      <p:sp>
        <p:nvSpPr>
          <p:cNvPr id="18" name="Line 4">
            <a:extLst>
              <a:ext uri="{FF2B5EF4-FFF2-40B4-BE49-F238E27FC236}">
                <a16:creationId xmlns:a16="http://schemas.microsoft.com/office/drawing/2014/main" id="{07492EEF-F459-47D4-BA2E-286CF792D364}"/>
              </a:ext>
            </a:extLst>
          </p:cNvPr>
          <p:cNvSpPr>
            <a:spLocks noChangeShapeType="1"/>
          </p:cNvSpPr>
          <p:nvPr/>
        </p:nvSpPr>
        <p:spPr bwMode="auto">
          <a:xfrm>
            <a:off x="1685228" y="3147287"/>
            <a:ext cx="0" cy="1150938"/>
          </a:xfrm>
          <a:prstGeom prst="line">
            <a:avLst/>
          </a:prstGeom>
          <a:noFill/>
          <a:ln w="12700">
            <a:solidFill>
              <a:srgbClr val="D52B1E"/>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endParaRPr lang="en-US" dirty="0">
              <a:latin typeface="+mn-lt"/>
            </a:endParaRPr>
          </a:p>
        </p:txBody>
      </p:sp>
      <p:sp>
        <p:nvSpPr>
          <p:cNvPr id="19" name="Text Box 5">
            <a:extLst>
              <a:ext uri="{FF2B5EF4-FFF2-40B4-BE49-F238E27FC236}">
                <a16:creationId xmlns:a16="http://schemas.microsoft.com/office/drawing/2014/main" id="{A3C6110D-19E7-4961-9427-E1C697BA7F12}"/>
              </a:ext>
            </a:extLst>
          </p:cNvPr>
          <p:cNvSpPr txBox="1">
            <a:spLocks noChangeArrowheads="1"/>
          </p:cNvSpPr>
          <p:nvPr/>
        </p:nvSpPr>
        <p:spPr bwMode="auto">
          <a:xfrm>
            <a:off x="821628" y="2355125"/>
            <a:ext cx="2087562" cy="785316"/>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08000" rIns="0" bIns="10800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GB" altLang="en-US" sz="1800" dirty="0">
                <a:latin typeface="+mn-lt"/>
              </a:rPr>
              <a:t>Bank</a:t>
            </a:r>
          </a:p>
          <a:p>
            <a:pPr algn="ctr">
              <a:lnSpc>
                <a:spcPct val="50000"/>
              </a:lnSpc>
              <a:spcBef>
                <a:spcPct val="50000"/>
              </a:spcBef>
            </a:pPr>
            <a:r>
              <a:rPr lang="en-GB" altLang="en-US" sz="1800" dirty="0">
                <a:latin typeface="+mn-lt"/>
              </a:rPr>
              <a:t>(Financier)</a:t>
            </a:r>
          </a:p>
        </p:txBody>
      </p:sp>
      <p:sp>
        <p:nvSpPr>
          <p:cNvPr id="20" name="Line 6">
            <a:extLst>
              <a:ext uri="{FF2B5EF4-FFF2-40B4-BE49-F238E27FC236}">
                <a16:creationId xmlns:a16="http://schemas.microsoft.com/office/drawing/2014/main" id="{ED5FA140-7037-4A71-B0A5-D51688FB8101}"/>
              </a:ext>
            </a:extLst>
          </p:cNvPr>
          <p:cNvSpPr>
            <a:spLocks noChangeShapeType="1"/>
          </p:cNvSpPr>
          <p:nvPr/>
        </p:nvSpPr>
        <p:spPr bwMode="auto">
          <a:xfrm>
            <a:off x="1901128" y="3147287"/>
            <a:ext cx="0" cy="1150938"/>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endParaRPr lang="en-US" dirty="0">
              <a:latin typeface="+mn-lt"/>
            </a:endParaRPr>
          </a:p>
        </p:txBody>
      </p:sp>
      <p:sp>
        <p:nvSpPr>
          <p:cNvPr id="27" name="Text Box 7">
            <a:extLst>
              <a:ext uri="{FF2B5EF4-FFF2-40B4-BE49-F238E27FC236}">
                <a16:creationId xmlns:a16="http://schemas.microsoft.com/office/drawing/2014/main" id="{D065CCC9-4BA3-4B10-A76C-5A8567344D3B}"/>
              </a:ext>
            </a:extLst>
          </p:cNvPr>
          <p:cNvSpPr txBox="1">
            <a:spLocks noChangeArrowheads="1"/>
          </p:cNvSpPr>
          <p:nvPr/>
        </p:nvSpPr>
        <p:spPr bwMode="auto">
          <a:xfrm>
            <a:off x="5501578" y="2040800"/>
            <a:ext cx="2087562" cy="1079884"/>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08000" rIns="0" bIns="10800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GB" altLang="en-US" sz="1800" dirty="0">
                <a:latin typeface="+mn-lt"/>
              </a:rPr>
              <a:t>Client</a:t>
            </a:r>
            <a:r>
              <a:rPr lang="en-GB" altLang="en-US" dirty="0">
                <a:latin typeface="+mn-lt"/>
              </a:rPr>
              <a:t> </a:t>
            </a:r>
            <a:r>
              <a:rPr lang="en-GB" altLang="en-US" sz="1600" dirty="0">
                <a:latin typeface="+mn-lt"/>
              </a:rPr>
              <a:t>(Borrower ???) Recorded at $11,000</a:t>
            </a:r>
          </a:p>
        </p:txBody>
      </p:sp>
      <p:sp>
        <p:nvSpPr>
          <p:cNvPr id="28" name="Line 8">
            <a:extLst>
              <a:ext uri="{FF2B5EF4-FFF2-40B4-BE49-F238E27FC236}">
                <a16:creationId xmlns:a16="http://schemas.microsoft.com/office/drawing/2014/main" id="{6ED5C69A-7D21-47BB-ACC0-EFC545BF31B8}"/>
              </a:ext>
            </a:extLst>
          </p:cNvPr>
          <p:cNvSpPr>
            <a:spLocks noChangeShapeType="1"/>
          </p:cNvSpPr>
          <p:nvPr/>
        </p:nvSpPr>
        <p:spPr bwMode="auto">
          <a:xfrm>
            <a:off x="2909190" y="2642462"/>
            <a:ext cx="2592388"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endParaRPr lang="en-US" dirty="0">
              <a:latin typeface="+mn-lt"/>
            </a:endParaRPr>
          </a:p>
        </p:txBody>
      </p:sp>
      <p:sp>
        <p:nvSpPr>
          <p:cNvPr id="29" name="Line 9">
            <a:extLst>
              <a:ext uri="{FF2B5EF4-FFF2-40B4-BE49-F238E27FC236}">
                <a16:creationId xmlns:a16="http://schemas.microsoft.com/office/drawing/2014/main" id="{B3D167E7-AAAD-477C-91BA-A868E651B19C}"/>
              </a:ext>
            </a:extLst>
          </p:cNvPr>
          <p:cNvSpPr>
            <a:spLocks noChangeShapeType="1"/>
          </p:cNvSpPr>
          <p:nvPr/>
        </p:nvSpPr>
        <p:spPr bwMode="auto">
          <a:xfrm>
            <a:off x="2909190" y="2858362"/>
            <a:ext cx="2592388" cy="0"/>
          </a:xfrm>
          <a:prstGeom prst="line">
            <a:avLst/>
          </a:prstGeom>
          <a:noFill/>
          <a:ln w="12700">
            <a:solidFill>
              <a:srgbClr val="D52B1E"/>
            </a:solidFill>
            <a:prstDash val="lgDash"/>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endParaRPr lang="en-US" dirty="0">
              <a:latin typeface="+mn-lt"/>
            </a:endParaRPr>
          </a:p>
        </p:txBody>
      </p:sp>
      <p:sp>
        <p:nvSpPr>
          <p:cNvPr id="30" name="Text Box 10">
            <a:extLst>
              <a:ext uri="{FF2B5EF4-FFF2-40B4-BE49-F238E27FC236}">
                <a16:creationId xmlns:a16="http://schemas.microsoft.com/office/drawing/2014/main" id="{6918767F-1D7D-4F0C-81BC-B0D1CE002297}"/>
              </a:ext>
            </a:extLst>
          </p:cNvPr>
          <p:cNvSpPr txBox="1">
            <a:spLocks noChangeArrowheads="1"/>
          </p:cNvSpPr>
          <p:nvPr/>
        </p:nvSpPr>
        <p:spPr bwMode="auto">
          <a:xfrm>
            <a:off x="5574603" y="4299812"/>
            <a:ext cx="2087562" cy="587441"/>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08000" rIns="0" bIns="10800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GB" altLang="en-US" dirty="0">
                <a:latin typeface="+mn-lt"/>
              </a:rPr>
              <a:t>Market</a:t>
            </a:r>
          </a:p>
        </p:txBody>
      </p:sp>
      <p:sp>
        <p:nvSpPr>
          <p:cNvPr id="31" name="Text Box 11">
            <a:extLst>
              <a:ext uri="{FF2B5EF4-FFF2-40B4-BE49-F238E27FC236}">
                <a16:creationId xmlns:a16="http://schemas.microsoft.com/office/drawing/2014/main" id="{B4C9618E-9B07-41F8-9D4C-96C969D4958F}"/>
              </a:ext>
            </a:extLst>
          </p:cNvPr>
          <p:cNvSpPr txBox="1">
            <a:spLocks noChangeArrowheads="1"/>
          </p:cNvSpPr>
          <p:nvPr/>
        </p:nvSpPr>
        <p:spPr bwMode="auto">
          <a:xfrm>
            <a:off x="635746" y="3363187"/>
            <a:ext cx="85580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33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en-GB" altLang="en-US" sz="1200" dirty="0">
                <a:latin typeface="+mn-lt"/>
              </a:rPr>
              <a:t>1. $10000 Cost Price (spot)</a:t>
            </a:r>
          </a:p>
        </p:txBody>
      </p:sp>
      <p:sp>
        <p:nvSpPr>
          <p:cNvPr id="32" name="Text Box 12">
            <a:extLst>
              <a:ext uri="{FF2B5EF4-FFF2-40B4-BE49-F238E27FC236}">
                <a16:creationId xmlns:a16="http://schemas.microsoft.com/office/drawing/2014/main" id="{1A70D34F-11FE-4FA3-863C-62D2CFCBF8F5}"/>
              </a:ext>
            </a:extLst>
          </p:cNvPr>
          <p:cNvSpPr txBox="1">
            <a:spLocks noChangeArrowheads="1"/>
          </p:cNvSpPr>
          <p:nvPr/>
        </p:nvSpPr>
        <p:spPr bwMode="auto">
          <a:xfrm>
            <a:off x="1974153" y="3363187"/>
            <a:ext cx="100806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33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1200" dirty="0">
                <a:latin typeface="+mn-lt"/>
              </a:rPr>
              <a:t>2. Assets (spot)</a:t>
            </a:r>
          </a:p>
        </p:txBody>
      </p:sp>
      <p:sp>
        <p:nvSpPr>
          <p:cNvPr id="33" name="Text Box 13">
            <a:extLst>
              <a:ext uri="{FF2B5EF4-FFF2-40B4-BE49-F238E27FC236}">
                <a16:creationId xmlns:a16="http://schemas.microsoft.com/office/drawing/2014/main" id="{E31B2E84-6561-4203-A6E2-7A2F478E163D}"/>
              </a:ext>
            </a:extLst>
          </p:cNvPr>
          <p:cNvSpPr txBox="1">
            <a:spLocks noChangeArrowheads="1"/>
          </p:cNvSpPr>
          <p:nvPr/>
        </p:nvSpPr>
        <p:spPr bwMode="auto">
          <a:xfrm>
            <a:off x="3629915" y="2355125"/>
            <a:ext cx="122555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33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1200" dirty="0">
                <a:latin typeface="+mn-lt"/>
              </a:rPr>
              <a:t>3. Assets (spot)</a:t>
            </a:r>
          </a:p>
        </p:txBody>
      </p:sp>
      <p:sp>
        <p:nvSpPr>
          <p:cNvPr id="34" name="Text Box 14">
            <a:extLst>
              <a:ext uri="{FF2B5EF4-FFF2-40B4-BE49-F238E27FC236}">
                <a16:creationId xmlns:a16="http://schemas.microsoft.com/office/drawing/2014/main" id="{D5696FAE-E930-4357-85B0-829665DEE0F6}"/>
              </a:ext>
            </a:extLst>
          </p:cNvPr>
          <p:cNvSpPr txBox="1">
            <a:spLocks noChangeArrowheads="1"/>
          </p:cNvSpPr>
          <p:nvPr/>
        </p:nvSpPr>
        <p:spPr bwMode="auto">
          <a:xfrm>
            <a:off x="3485453" y="3002825"/>
            <a:ext cx="1512887"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33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GB" altLang="en-US" sz="1200" dirty="0">
                <a:latin typeface="+mn-lt"/>
              </a:rPr>
              <a:t>4. $11000 Sale Price (deferred payment sold at retail + $1000 agreed margin)</a:t>
            </a:r>
          </a:p>
        </p:txBody>
      </p:sp>
      <p:sp>
        <p:nvSpPr>
          <p:cNvPr id="35" name="Line 15">
            <a:extLst>
              <a:ext uri="{FF2B5EF4-FFF2-40B4-BE49-F238E27FC236}">
                <a16:creationId xmlns:a16="http://schemas.microsoft.com/office/drawing/2014/main" id="{E2A8733B-D0D2-445C-A82D-61DA33A47C92}"/>
              </a:ext>
            </a:extLst>
          </p:cNvPr>
          <p:cNvSpPr>
            <a:spLocks noChangeShapeType="1"/>
          </p:cNvSpPr>
          <p:nvPr/>
        </p:nvSpPr>
        <p:spPr bwMode="auto">
          <a:xfrm>
            <a:off x="6654103" y="3147287"/>
            <a:ext cx="0" cy="1150938"/>
          </a:xfrm>
          <a:prstGeom prst="line">
            <a:avLst/>
          </a:prstGeom>
          <a:noFill/>
          <a:ln w="12700">
            <a:solidFill>
              <a:srgbClr val="D52B1E"/>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endParaRPr lang="en-US" dirty="0">
              <a:latin typeface="+mn-lt"/>
            </a:endParaRPr>
          </a:p>
        </p:txBody>
      </p:sp>
      <p:sp>
        <p:nvSpPr>
          <p:cNvPr id="36" name="Line 16">
            <a:extLst>
              <a:ext uri="{FF2B5EF4-FFF2-40B4-BE49-F238E27FC236}">
                <a16:creationId xmlns:a16="http://schemas.microsoft.com/office/drawing/2014/main" id="{80C6A5AB-B94F-4A9A-877C-7C89D66EFD9E}"/>
              </a:ext>
            </a:extLst>
          </p:cNvPr>
          <p:cNvSpPr>
            <a:spLocks noChangeShapeType="1"/>
          </p:cNvSpPr>
          <p:nvPr/>
        </p:nvSpPr>
        <p:spPr bwMode="auto">
          <a:xfrm>
            <a:off x="6438203" y="3147287"/>
            <a:ext cx="0" cy="1150938"/>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endParaRPr lang="en-US" dirty="0">
              <a:latin typeface="+mn-lt"/>
            </a:endParaRPr>
          </a:p>
        </p:txBody>
      </p:sp>
      <p:sp>
        <p:nvSpPr>
          <p:cNvPr id="37" name="Text Box 17">
            <a:extLst>
              <a:ext uri="{FF2B5EF4-FFF2-40B4-BE49-F238E27FC236}">
                <a16:creationId xmlns:a16="http://schemas.microsoft.com/office/drawing/2014/main" id="{6C5FAC94-F731-4DBE-BB38-499B5719B5A5}"/>
              </a:ext>
            </a:extLst>
          </p:cNvPr>
          <p:cNvSpPr txBox="1">
            <a:spLocks noChangeArrowheads="1"/>
          </p:cNvSpPr>
          <p:nvPr/>
        </p:nvSpPr>
        <p:spPr bwMode="auto">
          <a:xfrm>
            <a:off x="5646040" y="3467962"/>
            <a:ext cx="7207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33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en-GB" altLang="en-US" sz="1200" dirty="0">
                <a:latin typeface="+mn-lt"/>
              </a:rPr>
              <a:t>5. Assets (spot)</a:t>
            </a:r>
          </a:p>
        </p:txBody>
      </p:sp>
      <p:sp>
        <p:nvSpPr>
          <p:cNvPr id="38" name="Text Box 18">
            <a:extLst>
              <a:ext uri="{FF2B5EF4-FFF2-40B4-BE49-F238E27FC236}">
                <a16:creationId xmlns:a16="http://schemas.microsoft.com/office/drawing/2014/main" id="{30ECE365-50A5-474C-AFA3-7FFABA7A9D9A}"/>
              </a:ext>
            </a:extLst>
          </p:cNvPr>
          <p:cNvSpPr txBox="1">
            <a:spLocks noChangeArrowheads="1"/>
          </p:cNvSpPr>
          <p:nvPr/>
        </p:nvSpPr>
        <p:spPr bwMode="auto">
          <a:xfrm>
            <a:off x="6774753" y="3253650"/>
            <a:ext cx="719137"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33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1200" dirty="0">
                <a:latin typeface="+mn-lt"/>
              </a:rPr>
              <a:t>6. $10000 Cost Price (spot)</a:t>
            </a:r>
          </a:p>
        </p:txBody>
      </p:sp>
    </p:spTree>
    <p:extLst>
      <p:ext uri="{BB962C8B-B14F-4D97-AF65-F5344CB8AC3E}">
        <p14:creationId xmlns:p14="http://schemas.microsoft.com/office/powerpoint/2010/main" val="270584470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Background</a:t>
            </a:r>
          </a:p>
        </p:txBody>
      </p:sp>
      <p:sp>
        <p:nvSpPr>
          <p:cNvPr id="5123" name="Content Placeholder 2"/>
          <p:cNvSpPr>
            <a:spLocks noGrp="1"/>
          </p:cNvSpPr>
          <p:nvPr>
            <p:ph idx="4294967295"/>
          </p:nvPr>
        </p:nvSpPr>
        <p:spPr>
          <a:xfrm>
            <a:off x="102637" y="970378"/>
            <a:ext cx="9041363" cy="5505067"/>
          </a:xfrm>
        </p:spPr>
        <p:txBody>
          <a:bodyPr/>
          <a:lstStyle/>
          <a:p>
            <a:pPr marL="465138" indent="-465138" eaLnBrk="1" hangingPunct="1">
              <a:defRPr/>
            </a:pPr>
            <a:r>
              <a:rPr lang="en-US" altLang="en-US" dirty="0"/>
              <a:t>Issues on the implementation of the 2008 SNA recommendations for Islamic finance were raised during several meetings in the Arab region organized by ESCWA</a:t>
            </a:r>
          </a:p>
          <a:p>
            <a:pPr marL="465138" indent="-465138" eaLnBrk="1" hangingPunct="1">
              <a:defRPr/>
            </a:pPr>
            <a:r>
              <a:rPr lang="en-US" altLang="en-US" dirty="0"/>
              <a:t>The Advisory Expert Group (AEG) on National Accounts discussed this issue at its 10</a:t>
            </a:r>
            <a:r>
              <a:rPr lang="en-US" altLang="en-US" baseline="30000" dirty="0"/>
              <a:t>th</a:t>
            </a:r>
            <a:r>
              <a:rPr lang="en-US" altLang="en-US" dirty="0"/>
              <a:t> meeting and </a:t>
            </a:r>
          </a:p>
          <a:p>
            <a:pPr marL="903288" lvl="1" indent="-465138" eaLnBrk="1" hangingPunct="1">
              <a:defRPr/>
            </a:pPr>
            <a:r>
              <a:rPr lang="en-US" altLang="en-US" dirty="0"/>
              <a:t>Noted the differences in business arrangements between Islamic finance and conventional finance</a:t>
            </a:r>
          </a:p>
          <a:p>
            <a:pPr marL="903288" lvl="1" indent="-465138" eaLnBrk="1" hangingPunct="1">
              <a:defRPr/>
            </a:pPr>
            <a:r>
              <a:rPr lang="en-US" altLang="en-US" dirty="0"/>
              <a:t>Recognized the system importance of Islamic finance for some economies and their relative rapid growth</a:t>
            </a:r>
          </a:p>
          <a:p>
            <a:pPr marL="903288" lvl="1" indent="-465138" eaLnBrk="1" hangingPunct="1">
              <a:defRPr/>
            </a:pPr>
            <a:r>
              <a:rPr lang="en-US" altLang="en-US" dirty="0"/>
              <a:t>Agreed that further research on the statistical implications of Islamic finance in the national accounts is required and that practical guidance on the treatment of Islamic finance transactions needs to be developed</a:t>
            </a:r>
          </a:p>
          <a:p>
            <a:pPr marL="465138" indent="-465138" eaLnBrk="1" hangingPunct="1">
              <a:defRPr/>
            </a:pPr>
            <a:r>
              <a:rPr lang="en-US" altLang="en-US" dirty="0"/>
              <a:t>A task force was thus created with the aim to address the statistical treatment of Islamic finance in the national accounts</a:t>
            </a:r>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6</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05076207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What has been done</a:t>
            </a:r>
          </a:p>
        </p:txBody>
      </p:sp>
      <p:sp>
        <p:nvSpPr>
          <p:cNvPr id="5123" name="Content Placeholder 2"/>
          <p:cNvSpPr>
            <a:spLocks noGrp="1"/>
          </p:cNvSpPr>
          <p:nvPr>
            <p:ph idx="4294967295"/>
          </p:nvPr>
        </p:nvSpPr>
        <p:spPr>
          <a:xfrm>
            <a:off x="102637" y="970378"/>
            <a:ext cx="9041363" cy="5505067"/>
          </a:xfrm>
        </p:spPr>
        <p:txBody>
          <a:bodyPr/>
          <a:lstStyle/>
          <a:p>
            <a:pPr marL="465138" indent="-465138" eaLnBrk="1" hangingPunct="1">
              <a:defRPr/>
            </a:pPr>
            <a:r>
              <a:rPr lang="en-US" altLang="en-US" dirty="0"/>
              <a:t>A WebEx meeting among key stakeholders to identify key areas of work was organized in June 2017</a:t>
            </a:r>
          </a:p>
          <a:p>
            <a:pPr marL="465138" indent="-465138" eaLnBrk="1" hangingPunct="1">
              <a:defRPr/>
            </a:pPr>
            <a:r>
              <a:rPr lang="en-US" altLang="en-US" dirty="0"/>
              <a:t>Islamic finance website to consolidate relevant materials and provide updates on the work done has been set up (see </a:t>
            </a:r>
            <a:r>
              <a:rPr lang="en-US" altLang="en-US" dirty="0">
                <a:hlinkClick r:id="rId3"/>
              </a:rPr>
              <a:t>https://unstats.un.org/unsd/nationalaccount/ud-IF.asp</a:t>
            </a:r>
            <a:r>
              <a:rPr lang="en-US" altLang="en-US" dirty="0"/>
              <a:t>)</a:t>
            </a:r>
          </a:p>
          <a:p>
            <a:pPr marL="465138" indent="-465138" eaLnBrk="1" hangingPunct="1">
              <a:defRPr/>
            </a:pPr>
            <a:r>
              <a:rPr lang="en-US" altLang="en-US" dirty="0"/>
              <a:t>A Workshop on Islamic Finance in the National Accounts was organized in Beirut, Lebanon, from 24-26 October 2017</a:t>
            </a:r>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7</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82532307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sz="2200" dirty="0"/>
              <a:t>Discussions at Beirut workshop</a:t>
            </a:r>
          </a:p>
        </p:txBody>
      </p:sp>
      <p:sp>
        <p:nvSpPr>
          <p:cNvPr id="5123" name="Content Placeholder 2"/>
          <p:cNvSpPr>
            <a:spLocks noGrp="1"/>
          </p:cNvSpPr>
          <p:nvPr>
            <p:ph idx="4294967295"/>
          </p:nvPr>
        </p:nvSpPr>
        <p:spPr>
          <a:xfrm>
            <a:off x="263006" y="1034169"/>
            <a:ext cx="9041363" cy="5505067"/>
          </a:xfrm>
        </p:spPr>
        <p:txBody>
          <a:bodyPr/>
          <a:lstStyle/>
          <a:p>
            <a:pPr marL="465138" indent="-465138" eaLnBrk="1" hangingPunct="1">
              <a:defRPr/>
            </a:pPr>
            <a:r>
              <a:rPr lang="en-US" altLang="en-US" dirty="0"/>
              <a:t>Workshop saw </a:t>
            </a:r>
          </a:p>
          <a:p>
            <a:pPr marL="903288" lvl="1" indent="-465138" eaLnBrk="1" hangingPunct="1">
              <a:defRPr/>
            </a:pPr>
            <a:r>
              <a:rPr lang="en-US" altLang="en-US" dirty="0"/>
              <a:t>Presentations and draft recommendations on</a:t>
            </a:r>
          </a:p>
          <a:p>
            <a:pPr marL="1300163" lvl="2" indent="-465138" eaLnBrk="1" hangingPunct="1">
              <a:defRPr/>
            </a:pPr>
            <a:r>
              <a:rPr lang="en-US" altLang="en-US" dirty="0"/>
              <a:t>Use of income statements and balance sheets of Islamic banks for compiling national accounts</a:t>
            </a:r>
          </a:p>
          <a:p>
            <a:pPr marL="1300163" lvl="2" indent="-465138" eaLnBrk="1" hangingPunct="1">
              <a:defRPr/>
            </a:pPr>
            <a:r>
              <a:rPr lang="en-US" altLang="en-US" dirty="0"/>
              <a:t>Sectorization of Islamic financial corporations</a:t>
            </a:r>
          </a:p>
          <a:p>
            <a:pPr marL="1300163" lvl="2" indent="-465138" eaLnBrk="1" hangingPunct="1">
              <a:defRPr/>
            </a:pPr>
            <a:r>
              <a:rPr lang="en-US" altLang="en-US" dirty="0"/>
              <a:t>Classification of Islamic financial instruments</a:t>
            </a:r>
          </a:p>
          <a:p>
            <a:pPr marL="1300163" lvl="2" indent="-465138" eaLnBrk="1" hangingPunct="1">
              <a:defRPr/>
            </a:pPr>
            <a:r>
              <a:rPr lang="en-US" altLang="en-US" dirty="0"/>
              <a:t>Classification of corresponding property income associated with Islamic financial instruments</a:t>
            </a:r>
          </a:p>
          <a:p>
            <a:pPr marL="1300163" lvl="2" indent="-465138" eaLnBrk="1" hangingPunct="1">
              <a:defRPr/>
            </a:pPr>
            <a:r>
              <a:rPr lang="en-US" altLang="en-US" dirty="0"/>
              <a:t>Calculation of output and value added of Islamic financial services</a:t>
            </a:r>
          </a:p>
          <a:p>
            <a:pPr marL="1300163" lvl="2" indent="-465138" eaLnBrk="1" hangingPunct="1">
              <a:defRPr/>
            </a:pPr>
            <a:r>
              <a:rPr lang="en-US" altLang="en-US" dirty="0"/>
              <a:t>International initiatives to collect data on Islamic finance</a:t>
            </a:r>
          </a:p>
          <a:p>
            <a:pPr marL="1300163" lvl="2" indent="-465138" eaLnBrk="1" hangingPunct="1">
              <a:defRPr/>
            </a:pPr>
            <a:r>
              <a:rPr lang="en-US" altLang="en-US" dirty="0"/>
              <a:t>Country practices in compiling Islamic finance statistics,  challenges involved and solutions to overcome these challenges</a:t>
            </a:r>
          </a:p>
          <a:p>
            <a:pPr marL="465138" indent="-465138" eaLnBrk="1" hangingPunct="1">
              <a:defRPr/>
            </a:pPr>
            <a:r>
              <a:rPr lang="en-US" altLang="en-US" dirty="0"/>
              <a:t>Workshop resulted in a number of key conclusions and recommendations</a:t>
            </a:r>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8</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96953113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idx="4294967295"/>
          </p:nvPr>
        </p:nvSpPr>
        <p:spPr>
          <a:xfrm>
            <a:off x="1180094" y="-345237"/>
            <a:ext cx="8038550" cy="1132411"/>
          </a:xfrm>
        </p:spPr>
        <p:txBody>
          <a:bodyPr/>
          <a:lstStyle/>
          <a:p>
            <a:pPr eaLnBrk="1" hangingPunct="1"/>
            <a:r>
              <a:rPr lang="en-US" altLang="en-US" dirty="0"/>
              <a:t>Key conclusions</a:t>
            </a:r>
            <a:endParaRPr lang="en-US" altLang="en-US" sz="2200" dirty="0"/>
          </a:p>
        </p:txBody>
      </p:sp>
      <p:sp>
        <p:nvSpPr>
          <p:cNvPr id="5123" name="Content Placeholder 2"/>
          <p:cNvSpPr>
            <a:spLocks noGrp="1"/>
          </p:cNvSpPr>
          <p:nvPr>
            <p:ph idx="4294967295"/>
          </p:nvPr>
        </p:nvSpPr>
        <p:spPr>
          <a:xfrm>
            <a:off x="248540" y="1574347"/>
            <a:ext cx="8619235" cy="4963697"/>
          </a:xfrm>
        </p:spPr>
        <p:txBody>
          <a:bodyPr/>
          <a:lstStyle/>
          <a:p>
            <a:pPr marL="465138" indent="-465138" eaLnBrk="1" hangingPunct="1">
              <a:defRPr/>
            </a:pPr>
            <a:r>
              <a:rPr lang="en-US" altLang="en-US" dirty="0"/>
              <a:t>The 2008 SNA provides the overarching integrating framework to measure the activities of Islamic finance</a:t>
            </a:r>
          </a:p>
          <a:p>
            <a:pPr marL="465138" indent="-465138" eaLnBrk="1" hangingPunct="1">
              <a:defRPr/>
            </a:pPr>
            <a:r>
              <a:rPr lang="en-US" altLang="en-US" dirty="0"/>
              <a:t>The accompanying international classification schemes such as ISIC Rev. 4 and CPC Ver. 2.1 are meant to provide general guidance and recommendations</a:t>
            </a:r>
          </a:p>
          <a:p>
            <a:pPr marL="465138" indent="-465138" eaLnBrk="1" hangingPunct="1">
              <a:defRPr/>
            </a:pPr>
            <a:r>
              <a:rPr lang="en-US" altLang="en-US" dirty="0"/>
              <a:t>Thus, they should not be amended to specifically accommodate the various elements of Islamic finance</a:t>
            </a:r>
          </a:p>
          <a:p>
            <a:pPr marL="465138" indent="-465138" eaLnBrk="1" hangingPunct="1">
              <a:defRPr/>
            </a:pPr>
            <a:r>
              <a:rPr lang="en-US" altLang="en-US" dirty="0"/>
              <a:t>Rather, compiling agencies can consider disaggregating the relevant categories in international classification schemes to the relevant Islamic finance sub-categories in the national reporting of data</a:t>
            </a:r>
          </a:p>
          <a:p>
            <a:pPr marL="465138" indent="-465138" eaLnBrk="1" hangingPunct="1">
              <a:defRPr/>
            </a:pPr>
            <a:endParaRPr lang="en-US" altLang="en-US" dirty="0"/>
          </a:p>
          <a:p>
            <a:pPr marL="465138" indent="-465138" eaLnBrk="1" hangingPunct="1">
              <a:defRPr/>
            </a:pPr>
            <a:endParaRPr lang="en-US" altLang="en-US" dirty="0"/>
          </a:p>
          <a:p>
            <a:pPr marL="438150" lvl="1" indent="0" eaLnBrk="1" hangingPunct="1">
              <a:buNone/>
              <a:defRPr/>
            </a:pPr>
            <a:endParaRPr lang="en-US" altLang="en-US" dirty="0"/>
          </a:p>
          <a:p>
            <a:pPr marL="465138" indent="-465138" eaLnBrk="1" hangingPunct="1">
              <a:defRPr/>
            </a:pPr>
            <a:endParaRPr lang="en-US" altLang="en-US" dirty="0"/>
          </a:p>
          <a:p>
            <a:pPr marL="1689101" lvl="3" indent="-465138" eaLnBrk="1" hangingPunct="1">
              <a:defRPr/>
            </a:pPr>
            <a:endParaRPr lang="en-US" altLang="en-US" dirty="0">
              <a:solidFill>
                <a:schemeClr val="bg1"/>
              </a:solidFill>
            </a:endParaRPr>
          </a:p>
          <a:p>
            <a:pPr marL="1689101" lvl="3" indent="-465138" eaLnBrk="1" hangingPunct="1">
              <a:defRPr/>
            </a:pPr>
            <a:endParaRPr lang="en-US" altLang="en-US" dirty="0">
              <a:solidFill>
                <a:schemeClr val="bg1"/>
              </a:solidFill>
            </a:endParaRPr>
          </a:p>
          <a:p>
            <a:pPr marL="903288" lvl="1" indent="-465138" eaLnBrk="1" hangingPunct="1">
              <a:defRPr/>
            </a:pPr>
            <a:endParaRPr lang="en-US" altLang="en-US" dirty="0"/>
          </a:p>
          <a:p>
            <a:pPr marL="438150" lvl="1" indent="0" eaLnBrk="1" hangingPunct="1">
              <a:buNone/>
              <a:defRPr/>
            </a:pPr>
            <a:endParaRPr lang="en-US" altLang="en-US" dirty="0"/>
          </a:p>
        </p:txBody>
      </p:sp>
      <p:sp>
        <p:nvSpPr>
          <p:cNvPr id="4100" name="Slide Number Placeholder 1"/>
          <p:cNvSpPr>
            <a:spLocks noGrp="1"/>
          </p:cNvSpPr>
          <p:nvPr>
            <p:ph type="sldNum" sz="quarter" idx="10"/>
          </p:nvPr>
        </p:nvSpPr>
        <p:spPr bwMode="auto">
          <a:noFill/>
          <a:ln>
            <a:miter lim="800000"/>
            <a:headEnd/>
            <a:tailEnd/>
          </a:ln>
        </p:spPr>
        <p:txBody>
          <a:bodyPr/>
          <a:lstStyle/>
          <a:p>
            <a:fld id="{F4E650B2-4627-4457-9162-F641FEA45D6C}" type="slidenum">
              <a:rPr lang="en-US" altLang="en-US" smtClean="0"/>
              <a:pPr/>
              <a:t>9</a:t>
            </a:fld>
            <a:endParaRPr lang="en-US" altLang="en-US" dirty="0"/>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Content Placeholder 2"/>
          <p:cNvSpPr txBox="1">
            <a:spLocks/>
          </p:cNvSpPr>
          <p:nvPr/>
        </p:nvSpPr>
        <p:spPr bwMode="auto">
          <a:xfrm>
            <a:off x="248540" y="898931"/>
            <a:ext cx="8180388" cy="563659"/>
          </a:xfrm>
          <a:prstGeom prst="rect">
            <a:avLst/>
          </a:prstGeom>
          <a:noFill/>
          <a:ln>
            <a:noFill/>
          </a:ln>
          <a:extLst/>
        </p:spPr>
        <p:txBody>
          <a:bodyPr/>
          <a:lstStyle>
            <a:lvl1pPr marL="469900" indent="-46990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ea typeface="+mn-ea"/>
                <a:cs typeface="+mn-cs"/>
              </a:defRPr>
            </a:lvl1pPr>
            <a:lvl2pPr marL="908050" indent="-436563" algn="l" rtl="0" eaLnBrk="0" fontAlgn="base" hangingPunct="0">
              <a:spcBef>
                <a:spcPct val="20000"/>
              </a:spcBef>
              <a:spcAft>
                <a:spcPct val="0"/>
              </a:spcAft>
              <a:buClr>
                <a:srgbClr val="FF0101"/>
              </a:buClr>
              <a:buFont typeface="Arial" charset="0"/>
              <a:buChar char="•"/>
              <a:defRPr sz="2000">
                <a:solidFill>
                  <a:schemeClr val="tx1"/>
                </a:solidFill>
                <a:latin typeface="+mn-lt"/>
              </a:defRPr>
            </a:lvl2pPr>
            <a:lvl3pPr marL="1304925" indent="-395288" algn="l" rtl="0" eaLnBrk="0" fontAlgn="base" hangingPunct="0">
              <a:spcBef>
                <a:spcPct val="20000"/>
              </a:spcBef>
              <a:spcAft>
                <a:spcPct val="0"/>
              </a:spcAft>
              <a:buClr>
                <a:schemeClr val="tx1"/>
              </a:buClr>
              <a:buSzPct val="40000"/>
              <a:buFont typeface="Wingdings" pitchFamily="2" charset="2"/>
              <a:buChar char="q"/>
              <a:defRPr>
                <a:solidFill>
                  <a:schemeClr val="tx1"/>
                </a:solidFill>
                <a:latin typeface="+mn-lt"/>
              </a:defRPr>
            </a:lvl3pPr>
            <a:lvl4pPr marL="1693863" indent="-387350" algn="l" rtl="0" eaLnBrk="0" fontAlgn="base" hangingPunct="0">
              <a:spcBef>
                <a:spcPct val="20000"/>
              </a:spcBef>
              <a:spcAft>
                <a:spcPct val="0"/>
              </a:spcAft>
              <a:buClr>
                <a:schemeClr val="tx1"/>
              </a:buClr>
              <a:buFont typeface="Wingdings" pitchFamily="2" charset="2"/>
              <a:buChar char="§"/>
              <a:defRPr sz="2000">
                <a:solidFill>
                  <a:schemeClr val="tx1"/>
                </a:solidFill>
                <a:latin typeface="+mn-lt"/>
              </a:defRPr>
            </a:lvl4pPr>
            <a:lvl5pPr marL="2093913" indent="-398463" algn="l" rtl="0" eaLnBrk="0" fontAlgn="base" hangingPunct="0">
              <a:spcBef>
                <a:spcPct val="25000"/>
              </a:spcBef>
              <a:spcAft>
                <a:spcPct val="0"/>
              </a:spcAft>
              <a:buClr>
                <a:schemeClr val="tx1"/>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0" indent="0" eaLnBrk="1" hangingPunct="1">
              <a:buNone/>
              <a:defRPr/>
            </a:pPr>
            <a:r>
              <a:rPr lang="en-US" altLang="en-US" sz="2200" b="1" kern="0" dirty="0"/>
              <a:t>Relevance of the 2008 SNA framework</a:t>
            </a:r>
          </a:p>
        </p:txBody>
      </p:sp>
    </p:spTree>
    <p:extLst>
      <p:ext uri="{BB962C8B-B14F-4D97-AF65-F5344CB8AC3E}">
        <p14:creationId xmlns:p14="http://schemas.microsoft.com/office/powerpoint/2010/main" val="2931530765"/>
      </p:ext>
    </p:extLst>
  </p:cSld>
  <p:clrMapOvr>
    <a:masterClrMapping/>
  </p:clrMapOvr>
  <p:transition/>
</p:sld>
</file>

<file path=ppt/theme/theme1.xml><?xml version="1.0" encoding="utf-8"?>
<a:theme xmlns:a="http://schemas.openxmlformats.org/drawingml/2006/main" name="CensusDbJan">
  <a:themeElements>
    <a:clrScheme name="CensusDbJan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CensusDbJa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ensusDbJan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CensusDbJan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CensusDbJan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CensusDbJan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CensusDbJan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ensusDbJan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CensusDbJan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CensusDbJan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CensusDbJan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11321</TotalTime>
  <Words>1871</Words>
  <Application>Microsoft Office PowerPoint</Application>
  <PresentationFormat>On-screen Show (4:3)</PresentationFormat>
  <Paragraphs>297</Paragraphs>
  <Slides>25</Slides>
  <Notes>25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 Unicode MS</vt:lpstr>
      <vt:lpstr>Arial</vt:lpstr>
      <vt:lpstr>Century Gothic</vt:lpstr>
      <vt:lpstr>Tahoma</vt:lpstr>
      <vt:lpstr>Times New Roman</vt:lpstr>
      <vt:lpstr>Verdana</vt:lpstr>
      <vt:lpstr>Wingdings</vt:lpstr>
      <vt:lpstr>CensusDbJan</vt:lpstr>
      <vt:lpstr>PowerPoint Presentation</vt:lpstr>
      <vt:lpstr>Outline of presentation</vt:lpstr>
      <vt:lpstr>Background</vt:lpstr>
      <vt:lpstr>Background</vt:lpstr>
      <vt:lpstr>Background</vt:lpstr>
      <vt:lpstr>Background</vt:lpstr>
      <vt:lpstr>What has been done</vt:lpstr>
      <vt:lpstr>Discussions at Beirut workshop</vt:lpstr>
      <vt:lpstr>Key conclusions</vt:lpstr>
      <vt:lpstr>Key conclusions</vt:lpstr>
      <vt:lpstr>Key conclusions</vt:lpstr>
      <vt:lpstr>Key conclusions</vt:lpstr>
      <vt:lpstr>Key conclusions</vt:lpstr>
      <vt:lpstr>Key conclusions</vt:lpstr>
      <vt:lpstr>Key conclusions</vt:lpstr>
      <vt:lpstr>Key conclusions</vt:lpstr>
      <vt:lpstr>Key conclusions</vt:lpstr>
      <vt:lpstr>Key conclusions</vt:lpstr>
      <vt:lpstr>Key recommendations</vt:lpstr>
      <vt:lpstr>Key recommendations</vt:lpstr>
      <vt:lpstr>Key recommendations</vt:lpstr>
      <vt:lpstr>Key recommendations</vt:lpstr>
      <vt:lpstr>Looking ahead</vt:lpstr>
      <vt:lpstr>Questions for the AEG</vt:lpstr>
      <vt:lpstr>PowerPoint Presentation</vt:lpstr>
    </vt:vector>
  </TitlesOfParts>
  <Company>UNSD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Benchmarking</dc:title>
  <dc:subject>Workshop on Manufacturing statistics, Santiago, Chile, March 2011</dc:subject>
  <dc:creator>Ralf Becker</dc:creator>
  <cp:lastModifiedBy>Benson Sim</cp:lastModifiedBy>
  <cp:revision>1011</cp:revision>
  <cp:lastPrinted>2015-05-12T19:31:00Z</cp:lastPrinted>
  <dcterms:created xsi:type="dcterms:W3CDTF">2003-09-08T09:07:59Z</dcterms:created>
  <dcterms:modified xsi:type="dcterms:W3CDTF">2017-11-29T16:38:03Z</dcterms:modified>
</cp:coreProperties>
</file>