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</p:sldMasterIdLst>
  <p:notesMasterIdLst>
    <p:notesMasterId r:id="rId15"/>
  </p:notesMasterIdLst>
  <p:handoutMasterIdLst>
    <p:handoutMasterId r:id="rId16"/>
  </p:handoutMasterIdLst>
  <p:sldIdLst>
    <p:sldId id="261" r:id="rId3"/>
    <p:sldId id="262" r:id="rId4"/>
    <p:sldId id="311" r:id="rId5"/>
    <p:sldId id="301" r:id="rId6"/>
    <p:sldId id="312" r:id="rId7"/>
    <p:sldId id="303" r:id="rId8"/>
    <p:sldId id="295" r:id="rId9"/>
    <p:sldId id="313" r:id="rId10"/>
    <p:sldId id="310" r:id="rId11"/>
    <p:sldId id="308" r:id="rId12"/>
    <p:sldId id="309" r:id="rId13"/>
    <p:sldId id="314" r:id="rId14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1618" autoAdjust="0"/>
    <p:restoredTop sz="83086" autoAdjust="0"/>
  </p:normalViewPr>
  <p:slideViewPr>
    <p:cSldViewPr showGuides="1">
      <p:cViewPr varScale="1">
        <p:scale>
          <a:sx n="97" d="100"/>
          <a:sy n="97" d="100"/>
        </p:scale>
        <p:origin x="-20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850" y="-7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3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4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4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5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8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5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40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463619-65F9-45C4-AF25-8FF1A9A2EF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C20B03C-2B2D-49C5-9359-8B93D4E4380B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8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D85B-8A10-4208-862B-12E9D062E5E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8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32A7-8E25-4C9A-B665-8C8F8103BC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9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338FA-73D5-4450-99AE-F28FA7B974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9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E4EB7-E1A4-4554-B8A6-930D2139859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E120C-284E-4412-B49D-4F290DB6CA2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87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DFF-ADF8-4FF5-B4B1-0913320C88B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24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C9DF-F0CE-4AE3-8D42-1F1652486D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4744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5494E-7961-46EB-ACB2-A1E6CAFADA2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7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92ED-CB9F-4386-B2B9-E0AC811C32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8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CC389-5558-4442-B670-83B35446E00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604CB51-946B-4D64-8AF4-B29358F70027}" type="slidenum">
              <a:rPr lang="en-GB" altLang="en-US" b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GB" altLang="en-US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4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699792" y="1641475"/>
            <a:ext cx="5975896" cy="2089150"/>
          </a:xfrm>
        </p:spPr>
        <p:txBody>
          <a:bodyPr/>
          <a:lstStyle/>
          <a:p>
            <a:r>
              <a:rPr lang="en-GB" sz="3200" dirty="0" smtClean="0"/>
              <a:t>Price </a:t>
            </a:r>
            <a:r>
              <a:rPr lang="en-GB" sz="3200" dirty="0"/>
              <a:t>and volume </a:t>
            </a:r>
            <a:r>
              <a:rPr lang="en-GB" sz="3200" dirty="0" smtClean="0"/>
              <a:t>measures in times of digitalisation</a:t>
            </a:r>
            <a:endParaRPr lang="en-GB" sz="32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4725689"/>
            <a:ext cx="5904656" cy="1871663"/>
          </a:xfrm>
        </p:spPr>
        <p:txBody>
          <a:bodyPr/>
          <a:lstStyle/>
          <a:p>
            <a:r>
              <a:rPr lang="en-GB" sz="2400" dirty="0" smtClean="0"/>
              <a:t>SNA Advisory Expert Group</a:t>
            </a:r>
            <a:endParaRPr lang="en-GB" sz="2400" dirty="0"/>
          </a:p>
          <a:p>
            <a:r>
              <a:rPr lang="en-GB" sz="2400" dirty="0" smtClean="0"/>
              <a:t>5-7 December 2017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</p:spPr>
        <p:txBody>
          <a:bodyPr/>
          <a:lstStyle/>
          <a:p>
            <a:r>
              <a:rPr lang="en-GB" dirty="0" smtClean="0"/>
              <a:t>E-platforms: </a:t>
            </a:r>
            <a:r>
              <a:rPr lang="en-GB" dirty="0" smtClean="0"/>
              <a:t>Uber,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452"/>
            <a:ext cx="8363272" cy="3633788"/>
          </a:xfrm>
        </p:spPr>
        <p:txBody>
          <a:bodyPr/>
          <a:lstStyle/>
          <a:p>
            <a:pPr lvl="0"/>
            <a:r>
              <a:rPr lang="en-GB" dirty="0" smtClean="0"/>
              <a:t>Tentative </a:t>
            </a:r>
            <a:r>
              <a:rPr lang="en-GB" dirty="0" smtClean="0"/>
              <a:t>conclusions:</a:t>
            </a:r>
          </a:p>
          <a:p>
            <a:pPr lvl="1"/>
            <a:r>
              <a:rPr lang="en-GB" dirty="0" smtClean="0"/>
              <a:t>Third option most in line with NACE and with deflation methods for consumption and output</a:t>
            </a:r>
          </a:p>
          <a:p>
            <a:pPr lvl="1"/>
            <a:r>
              <a:rPr lang="en-GB" dirty="0" smtClean="0"/>
              <a:t>Include </a:t>
            </a:r>
            <a:r>
              <a:rPr lang="en-GB" dirty="0" smtClean="0"/>
              <a:t>Uber in taxi CPIs</a:t>
            </a:r>
          </a:p>
          <a:p>
            <a:pPr lvl="1"/>
            <a:r>
              <a:rPr lang="en-GB" dirty="0" smtClean="0"/>
              <a:t>Include Uber in PPIs for reservation services (follow fee 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Substitution 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/>
          <a:lstStyle/>
          <a:p>
            <a:r>
              <a:rPr lang="en-GB" baseline="0" dirty="0" smtClean="0"/>
              <a:t>E.g.:</a:t>
            </a:r>
            <a:r>
              <a:rPr lang="en-GB" dirty="0" smtClean="0"/>
              <a:t> how to include Uber in CPI?</a:t>
            </a:r>
          </a:p>
          <a:p>
            <a:pPr lvl="1"/>
            <a:r>
              <a:rPr lang="en-GB" dirty="0" smtClean="0"/>
              <a:t>Direct comparison with taxi services -&gt; price declines</a:t>
            </a:r>
          </a:p>
          <a:p>
            <a:pPr lvl="1"/>
            <a:r>
              <a:rPr lang="en-GB" dirty="0" smtClean="0"/>
              <a:t>No comparison with taxi services -&gt; volume declines</a:t>
            </a:r>
          </a:p>
          <a:p>
            <a:r>
              <a:rPr lang="en-GB" baseline="0" dirty="0" smtClean="0"/>
              <a:t>Similar</a:t>
            </a:r>
            <a:r>
              <a:rPr lang="en-GB" dirty="0" smtClean="0"/>
              <a:t> issue to "outlet substitution bias", e.g. for e-commerce</a:t>
            </a:r>
          </a:p>
          <a:p>
            <a:r>
              <a:rPr lang="en-GB" baseline="0" dirty="0" smtClean="0"/>
              <a:t>Digitalisation</a:t>
            </a:r>
            <a:r>
              <a:rPr lang="en-GB" dirty="0" smtClean="0"/>
              <a:t> has put this back on agenda</a:t>
            </a:r>
          </a:p>
          <a:p>
            <a:r>
              <a:rPr lang="en-GB" dirty="0" smtClean="0"/>
              <a:t>A standard assumption in price statistics: higher price = higher quality. But new digital products are often cheaper and better (?).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0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AEG is requested to provide </a:t>
            </a:r>
            <a:r>
              <a:rPr lang="en-GB" dirty="0" smtClean="0"/>
              <a:t>their views on</a:t>
            </a:r>
          </a:p>
          <a:p>
            <a:pPr lvl="1"/>
            <a:r>
              <a:rPr lang="en-GB" dirty="0" smtClean="0"/>
              <a:t>Price and volume measurement of digital services</a:t>
            </a:r>
          </a:p>
          <a:p>
            <a:pPr lvl="1"/>
            <a:r>
              <a:rPr lang="en-GB" dirty="0" smtClean="0"/>
              <a:t>Treatment of e-platforms</a:t>
            </a:r>
          </a:p>
          <a:p>
            <a:pPr lvl="1"/>
            <a:r>
              <a:rPr lang="en-GB" dirty="0" smtClean="0"/>
              <a:t>Substitution bias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29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r>
              <a:rPr lang="en-GB" sz="3000" b="1" dirty="0" smtClean="0">
                <a:solidFill>
                  <a:srgbClr val="0F5494"/>
                </a:solidFill>
                <a:effectLst/>
                <a:latin typeface="+mj-lt"/>
                <a:ea typeface="+mj-ea"/>
                <a:cs typeface="+mj-cs"/>
              </a:rPr>
              <a:t>Eurostat TF on Price and Volume Measures for Service</a:t>
            </a:r>
            <a:r>
              <a:rPr lang="en-GB" sz="3000" b="1" baseline="0" dirty="0" smtClean="0">
                <a:solidFill>
                  <a:srgbClr val="0F5494"/>
                </a:solidFill>
                <a:effectLst/>
                <a:latin typeface="+mj-lt"/>
                <a:ea typeface="+mj-ea"/>
                <a:cs typeface="+mj-cs"/>
              </a:rPr>
              <a:t> Activities</a:t>
            </a:r>
            <a:endParaRPr lang="en-GB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… in the middle of its work</a:t>
            </a:r>
          </a:p>
          <a:p>
            <a:pPr>
              <a:buFontTx/>
              <a:buChar char="•"/>
            </a:pPr>
            <a:r>
              <a:rPr lang="en-GB" dirty="0" smtClean="0"/>
              <a:t>Final report foreseen in June next year</a:t>
            </a:r>
          </a:p>
          <a:p>
            <a:pPr lvl="1">
              <a:buFontTx/>
              <a:buChar char="•"/>
            </a:pPr>
            <a:r>
              <a:rPr lang="en-GB" dirty="0" smtClean="0"/>
              <a:t>Recommendations</a:t>
            </a:r>
            <a:r>
              <a:rPr lang="en-GB" baseline="0" dirty="0" smtClean="0"/>
              <a:t> and best practices for P&amp;V measures</a:t>
            </a:r>
            <a:endParaRPr lang="en-GB" dirty="0"/>
          </a:p>
          <a:p>
            <a:pPr>
              <a:buFontTx/>
              <a:buChar char="•"/>
            </a:pPr>
            <a:r>
              <a:rPr lang="en-GB" baseline="0" dirty="0" smtClean="0"/>
              <a:t>Members: </a:t>
            </a:r>
          </a:p>
          <a:p>
            <a:pPr lvl="1">
              <a:buFontTx/>
              <a:buChar char="•"/>
            </a:pPr>
            <a:r>
              <a:rPr lang="en-GB" baseline="0" dirty="0" smtClean="0"/>
              <a:t>CZ, DE, DK, FI, NL, NO, RO, SE, SI, UK, ECB and OECD</a:t>
            </a:r>
          </a:p>
          <a:p>
            <a:pPr lvl="1">
              <a:buFontTx/>
              <a:buChar char="•"/>
            </a:pPr>
            <a:endParaRPr lang="en-GB" baseline="0" dirty="0" smtClean="0"/>
          </a:p>
          <a:p>
            <a:pPr lvl="0">
              <a:buFontTx/>
              <a:buChar char="•"/>
            </a:pPr>
            <a:r>
              <a:rPr lang="en-GB" baseline="0" dirty="0" smtClean="0"/>
              <a:t>Digitalisation is one very important aspect!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to be discussed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services</a:t>
            </a:r>
          </a:p>
          <a:p>
            <a:pPr lvl="1"/>
            <a:r>
              <a:rPr lang="en-GB" dirty="0" smtClean="0"/>
              <a:t>Streaming</a:t>
            </a:r>
          </a:p>
          <a:p>
            <a:pPr lvl="1"/>
            <a:r>
              <a:rPr lang="en-GB" dirty="0" smtClean="0"/>
              <a:t>Cloud computing</a:t>
            </a:r>
          </a:p>
          <a:p>
            <a:pPr lvl="1"/>
            <a:r>
              <a:rPr lang="en-GB" dirty="0" smtClean="0"/>
              <a:t>Bundling</a:t>
            </a:r>
          </a:p>
          <a:p>
            <a:r>
              <a:rPr lang="en-GB" dirty="0" smtClean="0"/>
              <a:t>E-platforms: example of Uber</a:t>
            </a:r>
          </a:p>
          <a:p>
            <a:r>
              <a:rPr lang="en-GB" dirty="0" smtClean="0"/>
              <a:t>Substitution bias</a:t>
            </a:r>
          </a:p>
        </p:txBody>
      </p:sp>
    </p:spTree>
    <p:extLst>
      <p:ext uri="{BB962C8B-B14F-4D97-AF65-F5344CB8AC3E}">
        <p14:creationId xmlns:p14="http://schemas.microsoft.com/office/powerpoint/2010/main" val="253709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124744"/>
            <a:ext cx="8229600" cy="936625"/>
          </a:xfr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 smtClean="0">
                <a:solidFill>
                  <a:srgbClr val="0F5494"/>
                </a:solidFill>
                <a:effectLst/>
                <a:latin typeface="+mj-lt"/>
                <a:ea typeface="+mj-ea"/>
                <a:cs typeface="+mj-cs"/>
              </a:rPr>
              <a:t>Streaming</a:t>
            </a:r>
            <a:endParaRPr lang="en-GB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/>
              <a:t>M</a:t>
            </a:r>
            <a:r>
              <a:rPr lang="en-GB" dirty="0" smtClean="0"/>
              <a:t>ost </a:t>
            </a:r>
            <a:r>
              <a:rPr lang="en-GB" dirty="0"/>
              <a:t>relevant for motion picture, video, television programmes, music, audio content, and </a:t>
            </a:r>
            <a:r>
              <a:rPr lang="en-GB" dirty="0" smtClean="0"/>
              <a:t>software</a:t>
            </a:r>
          </a:p>
          <a:p>
            <a:pPr>
              <a:buFontTx/>
              <a:buChar char="•"/>
            </a:pPr>
            <a:r>
              <a:rPr lang="en-GB" dirty="0"/>
              <a:t>R</a:t>
            </a:r>
            <a:r>
              <a:rPr lang="en-GB" dirty="0" smtClean="0"/>
              <a:t>elevant </a:t>
            </a:r>
            <a:r>
              <a:rPr lang="en-GB" dirty="0" smtClean="0"/>
              <a:t>feature: provider </a:t>
            </a:r>
            <a:r>
              <a:rPr lang="en-GB" dirty="0"/>
              <a:t>acquires </a:t>
            </a:r>
            <a:r>
              <a:rPr lang="en-GB" dirty="0" smtClean="0"/>
              <a:t>for </a:t>
            </a:r>
            <a:r>
              <a:rPr lang="en-GB" dirty="0"/>
              <a:t>specific content (information products) </a:t>
            </a:r>
            <a:r>
              <a:rPr lang="en-GB" dirty="0" smtClean="0"/>
              <a:t>the </a:t>
            </a:r>
            <a:r>
              <a:rPr lang="en-GB" dirty="0"/>
              <a:t>reproduction and distribution rights for this </a:t>
            </a:r>
            <a:r>
              <a:rPr lang="en-GB" dirty="0" smtClean="0"/>
              <a:t>content</a:t>
            </a:r>
          </a:p>
          <a:p>
            <a:pPr>
              <a:buFontTx/>
              <a:buChar char="•"/>
            </a:pPr>
            <a:r>
              <a:rPr lang="en-GB" dirty="0" smtClean="0"/>
              <a:t>The </a:t>
            </a:r>
            <a:r>
              <a:rPr lang="en-GB" dirty="0" smtClean="0"/>
              <a:t>customer </a:t>
            </a:r>
            <a:r>
              <a:rPr lang="en-GB" dirty="0"/>
              <a:t>acquires the right to use this content in a specific </a:t>
            </a:r>
            <a:r>
              <a:rPr lang="en-GB" dirty="0" smtClean="0"/>
              <a:t>way/for specified </a:t>
            </a:r>
            <a:r>
              <a:rPr lang="en-GB" dirty="0"/>
              <a:t>time </a:t>
            </a:r>
            <a:r>
              <a:rPr lang="en-GB" dirty="0" smtClean="0"/>
              <a:t>span</a:t>
            </a:r>
          </a:p>
          <a:p>
            <a:pPr>
              <a:buFontTx/>
              <a:buChar char="•"/>
            </a:pPr>
            <a:r>
              <a:rPr lang="en-GB" dirty="0" smtClean="0"/>
              <a:t>Examples: Spotify (audio), Netflix (motion picture/video)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41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124744"/>
            <a:ext cx="8229600" cy="936625"/>
          </a:xfr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 smtClean="0">
                <a:solidFill>
                  <a:srgbClr val="0F5494"/>
                </a:solidFill>
                <a:effectLst/>
                <a:latin typeface="+mj-lt"/>
                <a:ea typeface="+mj-ea"/>
                <a:cs typeface="+mj-cs"/>
              </a:rPr>
              <a:t>Streaming, cont.</a:t>
            </a:r>
            <a:endParaRPr lang="en-GB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Streaming services already in many CPIs, but not in PPIs </a:t>
            </a:r>
          </a:p>
          <a:p>
            <a:pPr>
              <a:buFontTx/>
              <a:buChar char="•"/>
            </a:pPr>
            <a:r>
              <a:rPr lang="en-GB" dirty="0"/>
              <a:t>New COICOP to introduce separate </a:t>
            </a:r>
            <a:r>
              <a:rPr lang="en-GB" dirty="0" smtClean="0"/>
              <a:t>sub-class for "subscription to audio-visual content, streaming services and rentals of audio-visual content" (excludes online games)</a:t>
            </a:r>
            <a:endParaRPr lang="en-GB" dirty="0"/>
          </a:p>
          <a:p>
            <a:pPr>
              <a:buFontTx/>
              <a:buChar char="•"/>
            </a:pPr>
            <a:r>
              <a:rPr lang="en-GB" dirty="0" smtClean="0"/>
              <a:t>I</a:t>
            </a:r>
            <a:r>
              <a:rPr lang="en-GB" dirty="0" smtClean="0"/>
              <a:t>s the change in the offer of media content a quality change?</a:t>
            </a:r>
          </a:p>
          <a:p>
            <a:pPr>
              <a:buFontTx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598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 smtClean="0">
                <a:solidFill>
                  <a:srgbClr val="0F5494"/>
                </a:solidFill>
                <a:effectLst/>
                <a:latin typeface="+mj-lt"/>
                <a:ea typeface="+mj-ea"/>
                <a:cs typeface="+mj-cs"/>
              </a:rPr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0" dirty="0" smtClean="0"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rPr>
              <a:t>Users can be private households or corporations</a:t>
            </a:r>
          </a:p>
          <a:p>
            <a:r>
              <a:rPr lang="en-GB" sz="2400" i="0" dirty="0" smtClean="0"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rPr>
              <a:t>Services: digital storage space, computer processing power or specific software applications</a:t>
            </a:r>
          </a:p>
          <a:p>
            <a:r>
              <a:rPr lang="en-GB" dirty="0" smtClean="0"/>
              <a:t>No known available price indices yet</a:t>
            </a:r>
          </a:p>
          <a:p>
            <a:r>
              <a:rPr lang="en-GB" dirty="0" smtClean="0"/>
              <a:t>S</a:t>
            </a:r>
            <a:r>
              <a:rPr lang="en-GB" sz="2400" i="0" dirty="0" smtClean="0"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rPr>
              <a:t>upplier </a:t>
            </a:r>
            <a:r>
              <a:rPr lang="en-GB" sz="2400" i="0" dirty="0" smtClean="0"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rPr>
              <a:t>and user of the cloud service can </a:t>
            </a:r>
            <a:r>
              <a:rPr lang="en-GB" sz="2400" i="0" dirty="0" smtClean="0"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rPr>
              <a:t>be </a:t>
            </a:r>
            <a:r>
              <a:rPr lang="en-GB" sz="2400" i="0" dirty="0" smtClean="0"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rPr>
              <a:t>located in different </a:t>
            </a:r>
            <a:r>
              <a:rPr lang="en-GB" sz="2400" i="0" dirty="0" smtClean="0"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</a:p>
          <a:p>
            <a:r>
              <a:rPr lang="en-GB" dirty="0" smtClean="0"/>
              <a:t>In new COICOP: "Internet access provision services and net storage services" (excludes online software)</a:t>
            </a:r>
            <a:endParaRPr lang="en-GB" sz="2400" i="0" dirty="0" smtClean="0">
              <a:solidFill>
                <a:srgbClr val="0F5494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239"/>
            <a:ext cx="8229600" cy="936625"/>
          </a:xfrm>
        </p:spPr>
        <p:txBody>
          <a:bodyPr/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 smtClean="0">
                <a:solidFill>
                  <a:srgbClr val="0F5494"/>
                </a:solidFill>
                <a:effectLst/>
                <a:latin typeface="+mj-lt"/>
                <a:ea typeface="+mj-ea"/>
                <a:cs typeface="+mj-cs"/>
              </a:rPr>
              <a:t>Bundling of information and 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5492"/>
            <a:ext cx="8229600" cy="3633788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GB" sz="2400" i="0" dirty="0" smtClean="0"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rPr>
              <a:t>undles get more and more common, very dynamic market, bundles change constantly</a:t>
            </a:r>
          </a:p>
          <a:p>
            <a:r>
              <a:rPr lang="en-GB" dirty="0" smtClean="0"/>
              <a:t>CPIs </a:t>
            </a:r>
            <a:r>
              <a:rPr lang="en-GB" dirty="0"/>
              <a:t>are </a:t>
            </a:r>
            <a:r>
              <a:rPr lang="en-GB" dirty="0" smtClean="0"/>
              <a:t>available </a:t>
            </a:r>
            <a:r>
              <a:rPr lang="en-GB" dirty="0" smtClean="0"/>
              <a:t>(HICP recommendation </a:t>
            </a:r>
            <a:r>
              <a:rPr lang="en-GB" dirty="0" smtClean="0"/>
              <a:t>for bundles), follow </a:t>
            </a:r>
            <a:r>
              <a:rPr lang="en-GB" dirty="0"/>
              <a:t>standard contract (call plan) for </a:t>
            </a:r>
            <a:r>
              <a:rPr lang="en-GB" dirty="0" smtClean="0"/>
              <a:t>bundles</a:t>
            </a:r>
          </a:p>
          <a:p>
            <a:r>
              <a:rPr lang="en-GB" dirty="0" smtClean="0"/>
              <a:t>Eurostat Handbook: create special product groups for bundles -&gt; practice in HICP and to be introduced in new COICOP</a:t>
            </a:r>
          </a:p>
          <a:p>
            <a:r>
              <a:rPr lang="en-GB" dirty="0" smtClean="0"/>
              <a:t>Quality change</a:t>
            </a:r>
            <a:endParaRPr lang="en-GB" dirty="0"/>
          </a:p>
          <a:p>
            <a:endParaRPr lang="en-GB" sz="2400" i="0" dirty="0" smtClean="0">
              <a:solidFill>
                <a:srgbClr val="0F5494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9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E-platforms: example of Uber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altLang="en-US" dirty="0" smtClean="0"/>
              <a:t>Different perspectives:</a:t>
            </a:r>
          </a:p>
          <a:p>
            <a:pPr lvl="1">
              <a:buClrTx/>
            </a:pPr>
            <a:r>
              <a:rPr lang="en-US" altLang="en-US" dirty="0" smtClean="0"/>
              <a:t>Company: technology platform</a:t>
            </a:r>
          </a:p>
          <a:p>
            <a:pPr lvl="1">
              <a:buClrTx/>
            </a:pPr>
            <a:r>
              <a:rPr lang="en-US" altLang="en-US" dirty="0" smtClean="0"/>
              <a:t>Driver: employer or job provider</a:t>
            </a:r>
          </a:p>
          <a:p>
            <a:pPr lvl="1">
              <a:buClrTx/>
            </a:pPr>
            <a:r>
              <a:rPr lang="en-US" altLang="en-US" dirty="0" smtClean="0"/>
              <a:t>Consumer: taxi service</a:t>
            </a:r>
          </a:p>
          <a:p>
            <a:pPr>
              <a:buClrTx/>
            </a:pPr>
            <a:r>
              <a:rPr lang="en-US" altLang="en-US" dirty="0" smtClean="0"/>
              <a:t>Economically speaking: </a:t>
            </a:r>
            <a:r>
              <a:rPr lang="en-US" altLang="en-US" b="1" i="0" dirty="0" smtClean="0"/>
              <a:t>intermediation services</a:t>
            </a:r>
          </a:p>
          <a:p>
            <a:pPr marL="457200" lvl="1" indent="0">
              <a:buClrTx/>
              <a:buNone/>
            </a:pPr>
            <a:r>
              <a:rPr lang="en-US" altLang="en-US" dirty="0" smtClean="0"/>
              <a:t>-&gt; NACE 79.90: Other reservation services and related activities</a:t>
            </a:r>
          </a:p>
          <a:p>
            <a:pPr>
              <a:buClrTx/>
            </a:pPr>
            <a:r>
              <a:rPr lang="en-US" altLang="en-US" dirty="0" smtClean="0"/>
              <a:t>Only applicable to Dutch unit?</a:t>
            </a:r>
          </a:p>
          <a:p>
            <a:pPr marL="457200" lvl="1" indent="0">
              <a:buClr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6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08720"/>
            <a:ext cx="8229600" cy="936625"/>
          </a:xfrm>
        </p:spPr>
        <p:txBody>
          <a:bodyPr/>
          <a:lstStyle/>
          <a:p>
            <a:r>
              <a:rPr lang="en-GB" dirty="0" smtClean="0"/>
              <a:t>E-platforms: </a:t>
            </a:r>
            <a:r>
              <a:rPr lang="en-GB" dirty="0" smtClean="0"/>
              <a:t>Uber,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363272" cy="3633788"/>
          </a:xfrm>
        </p:spPr>
        <p:txBody>
          <a:bodyPr/>
          <a:lstStyle/>
          <a:p>
            <a:r>
              <a:rPr lang="en-GB" dirty="0" smtClean="0"/>
              <a:t>Different recording options: 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axi </a:t>
            </a:r>
            <a:r>
              <a:rPr lang="en-GB" dirty="0"/>
              <a:t>company with self-employed </a:t>
            </a:r>
            <a:r>
              <a:rPr lang="en-GB" dirty="0" smtClean="0"/>
              <a:t>drivers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axi </a:t>
            </a:r>
            <a:r>
              <a:rPr lang="en-GB" dirty="0"/>
              <a:t>company with </a:t>
            </a:r>
            <a:r>
              <a:rPr lang="en-GB" dirty="0" smtClean="0"/>
              <a:t>employees</a:t>
            </a:r>
          </a:p>
          <a:p>
            <a:pPr lvl="1"/>
            <a:r>
              <a:rPr lang="en-GB" dirty="0"/>
              <a:t>Uber provides intermediation services to the taxi driver</a:t>
            </a:r>
          </a:p>
          <a:p>
            <a:pPr lvl="1"/>
            <a:r>
              <a:rPr lang="en-GB" dirty="0"/>
              <a:t>Uber provides intermediation services to households</a:t>
            </a:r>
          </a:p>
          <a:p>
            <a:pPr lvl="1"/>
            <a:r>
              <a:rPr lang="en-GB" dirty="0"/>
              <a:t>Split the transaction </a:t>
            </a:r>
            <a:r>
              <a:rPr lang="en-GB" dirty="0" smtClean="0"/>
              <a:t>in taxi service and intermediation service</a:t>
            </a:r>
          </a:p>
          <a:p>
            <a:pPr lvl="1"/>
            <a:r>
              <a:rPr lang="en-GB" dirty="0"/>
              <a:t>Uber as </a:t>
            </a:r>
            <a:r>
              <a:rPr lang="en-GB" dirty="0" smtClean="0"/>
              <a:t>intermediation service </a:t>
            </a:r>
            <a:r>
              <a:rPr lang="en-GB" dirty="0"/>
              <a:t>producing taxi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Also: Uber as retailer/</a:t>
            </a:r>
            <a:r>
              <a:rPr lang="en-GB" dirty="0" err="1" smtClean="0"/>
              <a:t>merchanter</a:t>
            </a:r>
            <a:r>
              <a:rPr lang="en-GB" dirty="0" smtClean="0"/>
              <a:t> of taxi services?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2277</TotalTime>
  <Words>578</Words>
  <Application>Microsoft Office PowerPoint</Application>
  <PresentationFormat>On-screen Show (4:3)</PresentationFormat>
  <Paragraphs>85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Estat_blue_EN</vt:lpstr>
      <vt:lpstr>blank</vt:lpstr>
      <vt:lpstr>Price and volume measures in times of digitalisation</vt:lpstr>
      <vt:lpstr>Eurostat TF on Price and Volume Measures for Service Activities</vt:lpstr>
      <vt:lpstr>Issues to be discussed</vt:lpstr>
      <vt:lpstr>Streaming</vt:lpstr>
      <vt:lpstr>Streaming, cont.</vt:lpstr>
      <vt:lpstr>Cloud Computing</vt:lpstr>
      <vt:lpstr>Bundling of information and communication services</vt:lpstr>
      <vt:lpstr>E-platforms: example of Uber</vt:lpstr>
      <vt:lpstr>E-platforms: Uber, cont.</vt:lpstr>
      <vt:lpstr>E-platforms: Uber, cont.</vt:lpstr>
      <vt:lpstr>Substitution bias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 Report by the Task Force on Price and Volume Measures for Services</dc:title>
  <dc:creator>DOLLT Andreas (ESTAT)</dc:creator>
  <cp:lastModifiedBy>KONIJN Paul (ESTAT)</cp:lastModifiedBy>
  <cp:revision>107</cp:revision>
  <dcterms:created xsi:type="dcterms:W3CDTF">2017-10-20T08:42:02Z</dcterms:created>
  <dcterms:modified xsi:type="dcterms:W3CDTF">2017-11-29T15:19:32Z</dcterms:modified>
</cp:coreProperties>
</file>