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63" r:id="rId8"/>
    <p:sldId id="268" r:id="rId9"/>
    <p:sldId id="267" r:id="rId10"/>
    <p:sldId id="265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9A2"/>
    <a:srgbClr val="BAB3DE"/>
    <a:srgbClr val="D8B4DE"/>
    <a:srgbClr val="0000FF"/>
    <a:srgbClr val="B1D7BA"/>
    <a:srgbClr val="00CC99"/>
    <a:srgbClr val="9FCDA2"/>
    <a:srgbClr val="88C28C"/>
    <a:srgbClr val="3399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3138" autoAdjust="0"/>
  </p:normalViewPr>
  <p:slideViewPr>
    <p:cSldViewPr>
      <p:cViewPr varScale="1">
        <p:scale>
          <a:sx n="92" d="100"/>
          <a:sy n="92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131" y="-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065" y="0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4B4C25F1-ACCC-4813-96BC-CCA46C50A0BE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534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65" y="8842534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3E5E6412-C602-4F2F-A821-7A453F2F7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2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r">
              <a:defRPr sz="1200"/>
            </a:lvl1pPr>
          </a:lstStyle>
          <a:p>
            <a:fld id="{0B6FE31F-108A-4BC9-A67D-A6174873204B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3" tIns="46661" rIns="93323" bIns="46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3" tIns="46661" rIns="93323" bIns="46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r">
              <a:defRPr sz="1200"/>
            </a:lvl1pPr>
          </a:lstStyle>
          <a:p>
            <a:fld id="{9AF10C07-DDCE-418F-8717-68748C140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4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Wickens\AppData\Local\Microsoft\Windows\Temporary Internet Files\Content.Outlook\SAIB4VOD\STA_Pattern_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5181600" cy="25146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4724400"/>
            <a:ext cx="81534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subtext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62000" y="6400800"/>
            <a:ext cx="777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Reproductions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material,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parts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should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refer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IMF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Statistics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Department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8913813" cy="1524000"/>
          </a:xfrm>
          <a:solidFill>
            <a:srgbClr val="BAB9A2"/>
          </a:solidFill>
        </p:spPr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195400" y="609600"/>
            <a:ext cx="720000" cy="720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781800" y="228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Real Sector Division</a:t>
            </a:r>
            <a:b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IMF Statistics Department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solidFill>
            <a:srgbClr val="BAB9A2"/>
          </a:solidFill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6270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  <a:solidFill>
            <a:srgbClr val="BAB9A2"/>
          </a:solidFill>
        </p:spPr>
        <p:txBody>
          <a:bodyPr vert="eaVert" lIns="274320" tIns="685800" bIns="685800"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13813" cy="1066800"/>
          </a:xfrm>
          <a:solidFill>
            <a:srgbClr val="BAB9A2"/>
          </a:solidFill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924800" cy="4724400"/>
          </a:xfrm>
        </p:spPr>
        <p:txBody>
          <a:bodyPr/>
          <a:lstStyle>
            <a:lvl1pPr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/>
            </a:lvl1pPr>
            <a:lvl2pPr>
              <a:lnSpc>
                <a:spcPts val="2200"/>
              </a:lnSpc>
              <a:buClr>
                <a:schemeClr val="tx1">
                  <a:lumMod val="75000"/>
                  <a:lumOff val="25000"/>
                </a:schemeClr>
              </a:buClr>
              <a:buSzPct val="140000"/>
              <a:buFont typeface="Arial" pitchFamily="34" charset="0"/>
              <a:buChar char="•"/>
              <a:defRPr/>
            </a:lvl2pPr>
            <a:lvl3pPr>
              <a:lnSpc>
                <a:spcPts val="2000"/>
              </a:lnSpc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Char char="v"/>
              <a:defRPr/>
            </a:lvl3pPr>
            <a:lvl4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13813" cy="1066800"/>
          </a:xfrm>
          <a:solidFill>
            <a:srgbClr val="BAB9A2"/>
          </a:solidFill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759200" cy="4572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981200"/>
            <a:ext cx="3759200" cy="4572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3813" cy="990600"/>
          </a:xfrm>
          <a:solidFill>
            <a:srgbClr val="BAB9A2"/>
          </a:solidFill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  <a:solidFill>
            <a:srgbClr val="BAB9A2"/>
          </a:solidFill>
        </p:spPr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  <a:solidFill>
            <a:srgbClr val="BAB9A2"/>
          </a:solidFill>
        </p:spPr>
        <p:txBody>
          <a:bodyPr/>
          <a:lstStyle/>
          <a:p>
            <a:r>
              <a:rPr lang="pt-PT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solidFill>
            <a:srgbClr val="BAB9A2"/>
          </a:solidFill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solidFill>
            <a:srgbClr val="BAB9A2"/>
          </a:solidFill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7032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Wickens\AppData\Local\Microsoft\Windows\Temporary Internet Files\Content.Outlook\SAIB4VOD\STA_Pattern_50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371600" cy="838199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9248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532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38200"/>
            <a:ext cx="8913813" cy="99060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990600" y="6705600"/>
            <a:ext cx="7923213" cy="15240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81800" y="228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Real Sector Division</a:t>
            </a:r>
            <a:b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IMF Statistics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7" r:id="rId4"/>
    <p:sldLayoutId id="2147483668" r:id="rId5"/>
    <p:sldLayoutId id="2147483661" r:id="rId6"/>
    <p:sldLayoutId id="2147483663" r:id="rId7"/>
    <p:sldLayoutId id="2147483671" r:id="rId8"/>
    <p:sldLayoutId id="2147483672" r:id="rId9"/>
    <p:sldLayoutId id="2147483673" r:id="rId10"/>
    <p:sldLayoutId id="2147483675" r:id="rId11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500"/>
        </a:lnSpc>
        <a:spcBef>
          <a:spcPts val="900"/>
        </a:spcBef>
        <a:buClr>
          <a:schemeClr val="tx1">
            <a:lumMod val="75000"/>
            <a:lumOff val="25000"/>
          </a:schemeClr>
        </a:buClr>
        <a:buSzPct val="120000"/>
        <a:buFont typeface="Wingdings" pitchFamily="2" charset="2"/>
        <a:buChar char="§"/>
        <a:defRPr sz="25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85800" indent="-336550" algn="l" defTabSz="914400" rtl="0" eaLnBrk="1" latinLnBrk="0" hangingPunct="1">
        <a:lnSpc>
          <a:spcPts val="22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35000"/>
        <a:buFont typeface="Arial" pitchFamily="34" charset="0"/>
        <a:buChar char="•"/>
        <a:defRPr sz="2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35050" indent="-349250" algn="l" defTabSz="914400" rtl="0" eaLnBrk="1" latinLnBrk="0" hangingPunct="1">
        <a:lnSpc>
          <a:spcPts val="2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67000"/>
        <a:buFont typeface="Wingdings" pitchFamily="2" charset="2"/>
        <a:buChar char="v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336550" algn="l" defTabSz="914400" rtl="0" eaLnBrk="1" latinLnBrk="0" hangingPunct="1">
        <a:lnSpc>
          <a:spcPts val="1800"/>
        </a:lnSpc>
        <a:spcBef>
          <a:spcPts val="4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1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720850" indent="-349250" algn="l" defTabSz="914400" rtl="0" eaLnBrk="1" latinLnBrk="0" hangingPunct="1">
        <a:lnSpc>
          <a:spcPts val="1800"/>
        </a:lnSpc>
        <a:spcBef>
          <a:spcPts val="4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700" i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00400"/>
            <a:ext cx="8915400" cy="152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/>
              <a:t>Globalization</a:t>
            </a:r>
            <a:br>
              <a:rPr lang="en-US" sz="2800" dirty="0"/>
            </a:br>
            <a:r>
              <a:rPr lang="en-US" sz="2800" dirty="0"/>
              <a:t>3.5 Technological Innovations in Financial Services</a:t>
            </a:r>
            <a:endParaRPr lang="en-US" sz="280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62000" y="4724400"/>
            <a:ext cx="8153400" cy="152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12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35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4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Eleventh Meeting of the Advisory Expert Group on National Accounts</a:t>
            </a:r>
            <a:br>
              <a:rPr lang="en-US" dirty="0"/>
            </a:br>
            <a:r>
              <a:rPr lang="en-US" dirty="0"/>
              <a:t>New York</a:t>
            </a:r>
          </a:p>
          <a:p>
            <a:pPr>
              <a:lnSpc>
                <a:spcPct val="100000"/>
              </a:lnSpc>
            </a:pPr>
            <a:r>
              <a:rPr lang="en-US" dirty="0"/>
              <a:t>5-7 December 2017 </a:t>
            </a:r>
          </a:p>
          <a:p>
            <a:pPr>
              <a:lnSpc>
                <a:spcPct val="100000"/>
              </a:lnSpc>
            </a:pPr>
            <a:r>
              <a:rPr lang="en-US" dirty="0"/>
              <a:t>Margarida Martins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Trade is heavily dependent on financial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752600"/>
            <a:ext cx="3960813" cy="48006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/>
              <a:t>Trade finance ‘oils the wheels of trade’- </a:t>
            </a:r>
            <a:r>
              <a:rPr lang="en-US" sz="1800" dirty="0"/>
              <a:t>underpins around 90 percent of world trade (WTO 2016)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/>
              <a:t>Data are thin, but the market is huge</a:t>
            </a:r>
            <a:r>
              <a:rPr lang="en-US" sz="1800" dirty="0"/>
              <a:t>: roughly $17 trillion in trade finance flows in 2015, with estimated $6 trillion  outstanding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Long perceived as safe – but during the stress and disruptions of the 2008 GFC, the crunch of the trade finance market  </a:t>
            </a:r>
            <a:r>
              <a:rPr lang="en-US" sz="1800" b="1" dirty="0"/>
              <a:t>posed systemic risks to world trade and GVCs, </a:t>
            </a:r>
            <a:r>
              <a:rPr lang="en-US" sz="1800" dirty="0"/>
              <a:t>exacerbating the collapse in trade volumes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b="1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lvl="0" indent="0">
              <a:lnSpc>
                <a:spcPct val="110000"/>
              </a:lnSpc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57400"/>
            <a:ext cx="497109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6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120" y="729897"/>
            <a:ext cx="4479934" cy="1066800"/>
          </a:xfrm>
        </p:spPr>
        <p:txBody>
          <a:bodyPr/>
          <a:lstStyle/>
          <a:p>
            <a:r>
              <a:rPr lang="en-US" sz="2400" dirty="0"/>
              <a:t>The crisis showed vulnerabilities in the GVC markets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59964" y="22859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" y="1859605"/>
            <a:ext cx="2438611" cy="4724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" y="3129393"/>
            <a:ext cx="8915400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GFC affected the cost, volumes, and modalities of trade finance and led to adverse feedback loops between the financial system and the real economy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(IMF 2009)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SMEs account for some 95 percent of all companies (WB)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integrating in long- and wide-growing networks of upstream and downstream supply chains around the world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SMEs beyond the boundary of FDI relationships are most vulnerable to unmet demand for liquidity,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because traditional trade financing is costly and often not accessible 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Disruptions to trade financing are highly damaging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with ripple effects throughout the entire value chain 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 2009/2010, the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G-20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committed $250 billion to support trade finance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0" y="0"/>
            <a:ext cx="2706400" cy="2789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201" y="989837"/>
            <a:ext cx="1792486" cy="1543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399" y="2427131"/>
            <a:ext cx="1685657" cy="417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667" y="2026294"/>
            <a:ext cx="682871" cy="286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43" y="2271094"/>
            <a:ext cx="545109" cy="9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2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85800"/>
            <a:ext cx="4495800" cy="1066800"/>
          </a:xfrm>
        </p:spPr>
        <p:txBody>
          <a:bodyPr/>
          <a:lstStyle/>
          <a:p>
            <a:r>
              <a:rPr lang="en-US" sz="2400" dirty="0"/>
              <a:t>Structural changes to the trade finance market (1/2)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31" y="685800"/>
            <a:ext cx="5569131" cy="26760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11" y="3429000"/>
            <a:ext cx="8915400" cy="248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Modern-day GVCs have largely phased out bank-intermediated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Letters of credit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(L/Cs) and moved to inter-firm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open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account trading,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often supplemented by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third-party financing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of suppliers 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However, structural difficulties for SMEs to obtain trade finance --  in combination with the GFC --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exposed an incomplete trade finance market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with demand exceeding supply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 estimated US$1.6 trillion shortfall in trade finance has built up globally since the peak of the 2009 financial crisis (UN) </a:t>
            </a:r>
          </a:p>
        </p:txBody>
      </p:sp>
    </p:spTree>
    <p:extLst>
      <p:ext uri="{BB962C8B-B14F-4D97-AF65-F5344CB8AC3E}">
        <p14:creationId xmlns:p14="http://schemas.microsoft.com/office/powerpoint/2010/main" val="283664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85800"/>
            <a:ext cx="4495800" cy="1066800"/>
          </a:xfrm>
        </p:spPr>
        <p:txBody>
          <a:bodyPr/>
          <a:lstStyle/>
          <a:p>
            <a:r>
              <a:rPr lang="en-US" sz="2400" dirty="0"/>
              <a:t>Structural changes to the trade finance market (2/2)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" y="76200"/>
            <a:ext cx="5569131" cy="27932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786719"/>
            <a:ext cx="8915400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sz="17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New forms of trade financing have emerged and new players entered the market 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sz="175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Supply Chain Financing (SCF) </a:t>
            </a:r>
            <a:r>
              <a:rPr lang="en-US" sz="17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 a growing business where an integrated technology platform makes it possible to extend payment terms to buyers while accelerating payment to suppliers. </a:t>
            </a:r>
            <a:r>
              <a:rPr lang="en-US" sz="175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largest company inside a supply chain uses its superior financial credit rating to help its lower-rated suppliers obtain access to financing at more favorable market rates than they would get otherwise</a:t>
            </a:r>
            <a:r>
              <a:rPr lang="en-US" sz="17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sz="175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FinTechs</a:t>
            </a:r>
            <a:r>
              <a:rPr lang="en-US" sz="17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(financial technology) are innovative nonbank institutions that use big data and leading-edge cloud-based technology to perform banking activities 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sz="17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Market dynamics are still evolving: </a:t>
            </a:r>
            <a:r>
              <a:rPr lang="en-US" sz="17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global FinTech industry is growing rapidly, partly through integration with banks, or focusing on the “long-tail” non-listed SMEs</a:t>
            </a:r>
          </a:p>
        </p:txBody>
      </p:sp>
    </p:spTree>
    <p:extLst>
      <p:ext uri="{BB962C8B-B14F-4D97-AF65-F5344CB8AC3E}">
        <p14:creationId xmlns:p14="http://schemas.microsoft.com/office/powerpoint/2010/main" val="88423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81" y="609600"/>
            <a:ext cx="8913813" cy="10668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Data may be thin, but the trade finance market is huge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994" y="1752600"/>
            <a:ext cx="4389500" cy="40237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3898125"/>
            <a:ext cx="5298988" cy="298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sz="1750" dirty="0">
                <a:latin typeface="Calibri" pitchFamily="34" charset="0"/>
                <a:cs typeface="Calibri" pitchFamily="34" charset="0"/>
              </a:rPr>
              <a:t>Currently, </a:t>
            </a:r>
            <a:r>
              <a:rPr lang="en-US" sz="1750" b="1" dirty="0">
                <a:latin typeface="Calibri" pitchFamily="34" charset="0"/>
                <a:cs typeface="Calibri" pitchFamily="34" charset="0"/>
              </a:rPr>
              <a:t>there is no single comprehensive source </a:t>
            </a:r>
            <a:r>
              <a:rPr lang="en-US" sz="1750" dirty="0">
                <a:latin typeface="Calibri" pitchFamily="34" charset="0"/>
                <a:cs typeface="Calibri" pitchFamily="34" charset="0"/>
              </a:rPr>
              <a:t>for measuring the magnitude, composition, and dynamics of the trade finance market, nor the role that newly developed financial institutions play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r>
              <a:rPr lang="en-US" sz="1750" dirty="0">
                <a:latin typeface="Calibri" pitchFamily="34" charset="0"/>
                <a:cs typeface="Calibri" pitchFamily="34" charset="0"/>
              </a:rPr>
              <a:t>Policymakers need a tool to assess these developments and receive early warnings of possible liquidity crunches harming global trade and GDP growth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prstClr val="black">
                  <a:lumMod val="75000"/>
                  <a:lumOff val="25000"/>
                </a:prstClr>
              </a:buClr>
              <a:buSzPct val="120000"/>
            </a:pPr>
            <a:endParaRPr lang="en-US" sz="175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7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39389"/>
            <a:ext cx="3918679" cy="22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8925"/>
      </p:ext>
    </p:extLst>
  </p:cSld>
  <p:clrMapOvr>
    <a:masterClrMapping/>
  </p:clrMapOvr>
</p:sld>
</file>

<file path=ppt/theme/theme1.xml><?xml version="1.0" encoding="utf-8"?>
<a:theme xmlns:a="http://schemas.openxmlformats.org/drawingml/2006/main" name="STA_NEW_brand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25ccb09-3e8b-484d-ac1f-f095216710a7" ContentTypeId="0x010100004051DBB1F74988811B5A3CCD41AD5E" PreviousValue="tru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SAuthor xmlns="d6aed6fa-2026-4520-beb0-211d75a325c0" xsi:nil="true"/>
    <MMSCountriesTaxHTField0 xmlns="d6aed6fa-2026-4520-beb0-211d75a325c0">
      <Terms xmlns="http://schemas.microsoft.com/office/infopath/2007/PartnerControls"/>
    </MMSCountriesTaxHTField0>
    <MMSTopicsTaxHTField0 xmlns="d6aed6fa-2026-4520-beb0-211d75a325c0">
      <Terms xmlns="http://schemas.microsoft.com/office/infopath/2007/PartnerControls"/>
    </MMSTopicsTaxHTField0>
    <TaxCatchAll xmlns="eeb0e057-f6f3-4ccc-94ab-253765c34222"/>
    <MMSClassificationTaxHTField0 xmlns="d6aed6fa-2026-4520-beb0-211d75a32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 Official Use Only</TermName>
          <TermId xmlns="http://schemas.microsoft.com/office/infopath/2007/PartnerControls">ceebc80d-5bab-57db-aa4c-a446741f09ad</TermId>
        </TermInfo>
      </Terms>
    </MMSClassificationTaxHTField0>
    <MMSDepartmentsTaxHTField1 xmlns="d6aed6fa-2026-4520-beb0-211d75a32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</TermName>
          <TermId xmlns="http://schemas.microsoft.com/office/infopath/2007/PartnerControls">7b3d1844-d7af-4b54-b0a3-e8b52b3791bc</TermId>
        </TermInfo>
      </Terms>
    </MMSDepartmentsTaxHTField1>
    <MMSDocumentTypesTaxHTField0 xmlns="d6aed6fa-2026-4520-beb0-211d75a325c0">
      <Terms xmlns="http://schemas.microsoft.com/office/infopath/2007/PartnerControls"/>
    </MMSDocumentTypesTaxHTField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 Basic Document" ma:contentTypeID="0x010100004051DBB1F74988811B5A3CCD41AD5E00B0718663D3B14466BB7828D11E87E1AE000EC7782E8E60BE4AAC237455190FCC87" ma:contentTypeVersion="4" ma:contentTypeDescription="IMF Department Specific Content Type inherited from IMF Basic Document" ma:contentTypeScope="" ma:versionID="dcbdbd0fe15f2a8dd3fa4e552405deea">
  <xsd:schema xmlns:xsd="http://www.w3.org/2001/XMLSchema" xmlns:xs="http://www.w3.org/2001/XMLSchema" xmlns:p="http://schemas.microsoft.com/office/2006/metadata/properties" xmlns:ns2="eeb0e057-f6f3-4ccc-94ab-253765c34222" xmlns:ns3="d6aed6fa-2026-4520-beb0-211d75a325c0" targetNamespace="http://schemas.microsoft.com/office/2006/metadata/properties" ma:root="true" ma:fieldsID="552f5ee93d4ba98a3df5cd196c35b5f9" ns2:_="" ns3:_="">
    <xsd:import namespace="eeb0e057-f6f3-4ccc-94ab-253765c34222"/>
    <xsd:import namespace="d6aed6fa-2026-4520-beb0-211d75a325c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MSDepartmentsTaxHTField1" minOccurs="0"/>
                <xsd:element ref="ns3:MMSAuthor" minOccurs="0"/>
                <xsd:element ref="ns3:MMSClassificationTaxHTField0" minOccurs="0"/>
                <xsd:element ref="ns3:MMSCountriesTaxHTField0" minOccurs="0"/>
                <xsd:element ref="ns3:MMSTopicsTaxHTField0" minOccurs="0"/>
                <xsd:element ref="ns3:MMSDocumentTyp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0e057-f6f3-4ccc-94ab-253765c342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65f43651-6b65-43ba-9a3d-9c3b0918aca4}" ma:internalName="TaxCatchAll" ma:showField="CatchAllData" ma:web="eeb0e057-f6f3-4ccc-94ab-253765c34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65f43651-6b65-43ba-9a3d-9c3b0918aca4}" ma:internalName="TaxCatchAllLabel" ma:readOnly="true" ma:showField="CatchAllDataLabel" ma:web="eeb0e057-f6f3-4ccc-94ab-253765c34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d6fa-2026-4520-beb0-211d75a325c0" elementFormDefault="qualified">
    <xsd:import namespace="http://schemas.microsoft.com/office/2006/documentManagement/types"/>
    <xsd:import namespace="http://schemas.microsoft.com/office/infopath/2007/PartnerControls"/>
    <xsd:element name="MMSDepartmentsTaxHTField1" ma:index="10" ma:taxonomy="true" ma:internalName="MMSDepartmentsTaxHTField1" ma:taxonomyFieldName="MMSDepartments" ma:displayName="Dept/Div" ma:readOnly="false" ma:fieldId="{3a14c077-48e0-4b48-9c6c-1728a2cf4c3a}" ma:sspId="125ccb09-3e8b-484d-ac1f-f095216710a7" ma:termSetId="1444ddf8-bdfd-49a0-9253-4030224de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Author" ma:index="12" nillable="true" ma:displayName="Author" ma:internalName="MMSAuthor">
      <xsd:simpleType>
        <xsd:restriction base="dms:Text"/>
      </xsd:simpleType>
    </xsd:element>
    <xsd:element name="MMSClassificationTaxHTField0" ma:index="13" ma:taxonomy="true" ma:internalName="MMSClassificationTaxHTField0" ma:taxonomyFieldName="MMSClassification" ma:displayName="Classification" ma:readOnly="false" ma:default="1;#For Official Use Only|ceebc80d-5bab-57db-aa4c-a446741f09ad" ma:fieldId="{a5adf473-7b33-45f6-81bd-39a9bec8d228}" ma:sspId="125ccb09-3e8b-484d-ac1f-f095216710a7" ma:termSetId="27552853-c12f-5a25-87c9-9029b93e56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CountriesTaxHTField0" ma:index="15" nillable="true" ma:taxonomy="true" ma:internalName="MMSCountriesTaxHTField0" ma:taxonomyFieldName="MMSCountries" ma:displayName="Country" ma:fieldId="{06be8099-daa0-409f-96d5-64485632a426}" ma:taxonomyMulti="true" ma:sspId="125ccb09-3e8b-484d-ac1f-f095216710a7" ma:termSetId="2f36e0d4-7525-5e13-9045-8953e89b7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TopicsTaxHTField0" ma:index="17" nillable="true" ma:taxonomy="true" ma:internalName="MMSTopicsTaxHTField0" ma:taxonomyFieldName="MMSTopics" ma:displayName="Topic" ma:fieldId="{ec50dec6-1715-4267-8263-3237defd8797}" ma:taxonomyMulti="true" ma:sspId="125ccb09-3e8b-484d-ac1f-f095216710a7" ma:termSetId="0951a601-67c7-5766-9f3a-d9259e141b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DocumentTypesTaxHTField0" ma:index="19" nillable="true" ma:taxonomy="true" ma:internalName="MMSDocumentTypesTaxHTField0" ma:taxonomyFieldName="MMSDocumentTypes" ma:displayName="Document Type/Series" ma:fieldId="{2d37fbbe-312d-4bd9-9cc8-109d93185265}" ma:sspId="125ccb09-3e8b-484d-ac1f-f095216710a7" ma:termSetId="33892a56-65a9-5eaf-879e-697509130b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017545-A057-4CC2-87C5-FF1222AB80A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475A663-2280-4BEE-BF67-3785992871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5DF7B-1129-4B62-AA85-CA258707486A}">
  <ds:schemaRefs>
    <ds:schemaRef ds:uri="http://purl.org/dc/elements/1.1/"/>
    <ds:schemaRef ds:uri="eeb0e057-f6f3-4ccc-94ab-253765c34222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6aed6fa-2026-4520-beb0-211d75a325c0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6029CEF-4332-4F8D-AB5A-44006FC6A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0e057-f6f3-4ccc-94ab-253765c34222"/>
    <ds:schemaRef ds:uri="d6aed6fa-2026-4520-beb0-211d75a32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STA_NEW_brand.potx</Template>
  <TotalTime>10299</TotalTime>
  <Words>512</Words>
  <Application>Microsoft Office PowerPoint</Application>
  <PresentationFormat>On-screen Show (4:3)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Wingdings 2</vt:lpstr>
      <vt:lpstr>STA_NEW_brand</vt:lpstr>
      <vt:lpstr>Globalization 3.5 Technological Innovations in Financial Services</vt:lpstr>
      <vt:lpstr>Trade is heavily dependent on financial support</vt:lpstr>
      <vt:lpstr>The crisis showed vulnerabilities in the GVC markets  </vt:lpstr>
      <vt:lpstr>Structural changes to the trade finance market (1/2)</vt:lpstr>
      <vt:lpstr>Structural changes to the trade finance market (2/2)</vt:lpstr>
      <vt:lpstr> Data may be thin, but the trade finance market is huge 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 PowerPoint Presentation - BP</dc:title>
  <dc:creator>kzieschang</dc:creator>
  <cp:lastModifiedBy>Stanger, Michael</cp:lastModifiedBy>
  <cp:revision>527</cp:revision>
  <cp:lastPrinted>2017-12-01T17:10:45Z</cp:lastPrinted>
  <dcterms:created xsi:type="dcterms:W3CDTF">2012-07-24T21:16:01Z</dcterms:created>
  <dcterms:modified xsi:type="dcterms:W3CDTF">2017-12-01T17:24:55Z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0x010100004051DBB1F74988811B5A3CCD41AD5E00B0718663D3B14466BB7828D11E87E1AE000EC7782E8E60BE4AAC237455190FCC87</vt:lpwstr>
  </property>
  <property fmtid="{D5CDD505-2E9C-101B-9397-08002B2CF9AE}" pid="4" name="MMSClassification">
    <vt:lpwstr>1</vt:lpwstr>
  </property>
  <property fmtid="{D5CDD505-2E9C-101B-9397-08002B2CF9AE}" pid="5" name="MMSTopics">
    <vt:lpwstr/>
  </property>
  <property fmtid="{D5CDD505-2E9C-101B-9397-08002B2CF9AE}" pid="6" name="MMSDepartments">
    <vt:lpwstr>13</vt:lpwstr>
  </property>
  <property fmtid="{D5CDD505-2E9C-101B-9397-08002B2CF9AE}" pid="7" name="MMSCountries">
    <vt:lpwstr/>
  </property>
</Properties>
</file>