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notesSlides/notesSlide28.xml" ContentType="application/vnd.openxmlformats-officedocument.presentationml.notesSlide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9" r:id="rId2"/>
    <p:sldId id="277" r:id="rId3"/>
    <p:sldId id="278" r:id="rId4"/>
    <p:sldId id="279" r:id="rId5"/>
    <p:sldId id="280" r:id="rId6"/>
    <p:sldId id="344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341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50" r:id="rId27"/>
    <p:sldId id="347" r:id="rId28"/>
    <p:sldId id="349" r:id="rId29"/>
    <p:sldId id="351" r:id="rId30"/>
    <p:sldId id="300" r:id="rId31"/>
    <p:sldId id="301" r:id="rId32"/>
    <p:sldId id="345" r:id="rId33"/>
    <p:sldId id="303" r:id="rId34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4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BOP\Public\Common\Bop_Share\Results_All\National_Release_Data\Q12016\Presentation_data_Q12016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BOP\Public\Common\Bop_Share\Results_All\National_Release_Data\Q12016\Presentation_data_Q12016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dmfile05\natacc\Public\Common\Quarterly%20Publication\2017%20Quarters\Q1%202017\Graphs_NIE2016_Q12017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dmfile05\natacc\Public\Common\Quarterly%20Publication\2017%20Quarters\Q1%202017\Graphs_NIE2016_Q12017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dmfile05\natacc\Public\Common\Quarterly%20Publication\2017%20Quarters\Q1%202017\Graphs_NIE2016_Q12017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95845267418346"/>
          <c:y val="5.9346847033580015E-2"/>
          <c:w val="0.85826868378671561"/>
          <c:h val="0.83486639958744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Current!$T$1</c:f>
              <c:strCache>
                <c:ptCount val="1"/>
                <c:pt idx="0">
                  <c:v>Gross stock at end of year </c:v>
                </c:pt>
              </c:strCache>
            </c:strRef>
          </c:tx>
          <c:invertIfNegative val="0"/>
          <c:cat>
            <c:strRef>
              <c:f>Current!$M$2:$M$8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Current!$T$2:$T$8</c:f>
              <c:numCache>
                <c:formatCode>_-* #,##0.0_-;\-* #,##0.0_-;_-* "-"??_-;_-@_-</c:formatCode>
                <c:ptCount val="7"/>
                <c:pt idx="0">
                  <c:v>614987.1</c:v>
                </c:pt>
                <c:pt idx="1">
                  <c:v>628644</c:v>
                </c:pt>
                <c:pt idx="2">
                  <c:v>665195</c:v>
                </c:pt>
                <c:pt idx="3">
                  <c:v>699331.7</c:v>
                </c:pt>
                <c:pt idx="4">
                  <c:v>764265.1</c:v>
                </c:pt>
                <c:pt idx="5">
                  <c:v>1062453.1000000001</c:v>
                </c:pt>
                <c:pt idx="6">
                  <c:v>1167380.8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F9-4AE5-9529-EE4FC3E6C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83328"/>
        <c:axId val="31684864"/>
      </c:barChart>
      <c:catAx>
        <c:axId val="3168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31684864"/>
        <c:crosses val="autoZero"/>
        <c:auto val="1"/>
        <c:lblAlgn val="ctr"/>
        <c:lblOffset val="100"/>
        <c:noMultiLvlLbl val="0"/>
      </c:catAx>
      <c:valAx>
        <c:axId val="3168486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31683328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 sz="1800"/>
                  </a:pPr>
                  <a:r>
                    <a:rPr lang="en-IE" sz="1800" dirty="0"/>
                    <a:t>€billion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Gross Operating Surplus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1319118477576563"/>
          <c:y val="0.25647432221051764"/>
          <c:w val="0.34365018470169972"/>
          <c:h val="0.53978982595473124"/>
        </c:manualLayout>
      </c:layout>
      <c:pieChart>
        <c:varyColors val="1"/>
        <c:ser>
          <c:idx val="0"/>
          <c:order val="0"/>
          <c:tx>
            <c:strRef>
              <c:f>LCU!$G$1</c:f>
              <c:strCache>
                <c:ptCount val="1"/>
                <c:pt idx="0">
                  <c:v>B2g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LCU!$F$10:$G$10</c:f>
              <c:strCache>
                <c:ptCount val="2"/>
                <c:pt idx="0">
                  <c:v>Other</c:v>
                </c:pt>
                <c:pt idx="1">
                  <c:v>Large MNE</c:v>
                </c:pt>
              </c:strCache>
            </c:strRef>
          </c:cat>
          <c:val>
            <c:numRef>
              <c:f>LCU!$F$6:$G$6</c:f>
              <c:numCache>
                <c:formatCode>_-* #,##0_-;\-* #,##0_-;_-* "-"??_-;_-@_-</c:formatCode>
                <c:ptCount val="2"/>
                <c:pt idx="0">
                  <c:v>57044.373961598423</c:v>
                </c:pt>
                <c:pt idx="1">
                  <c:v>78379.0573725305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0-4DBD-B8B0-AD9D1339D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 rtl="0"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Compensation of Employees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0003736958519756"/>
          <c:y val="0.31780215111233884"/>
          <c:w val="0.39190847481592955"/>
          <c:h val="0.46605332140272704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LCU!$D$10:$E$10</c:f>
              <c:strCache>
                <c:ptCount val="2"/>
                <c:pt idx="0">
                  <c:v>Other</c:v>
                </c:pt>
                <c:pt idx="1">
                  <c:v>Large MNE</c:v>
                </c:pt>
              </c:strCache>
            </c:strRef>
          </c:cat>
          <c:val>
            <c:numRef>
              <c:f>LCU!$D$14:$E$14</c:f>
              <c:numCache>
                <c:formatCode>_-* #,##0.0_-;\-* #,##0.0_-;_-* "-"??_-;_-@_-</c:formatCode>
                <c:ptCount val="2"/>
                <c:pt idx="0">
                  <c:v>47.980610423242261</c:v>
                </c:pt>
                <c:pt idx="1">
                  <c:v>4.3141569999999962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25-4FEB-9BFC-6F1E6EAA1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</c:plotArea>
    <c:legend>
      <c:legendPos val="b"/>
      <c:layout/>
      <c:overlay val="0"/>
      <c:txPr>
        <a:bodyPr/>
        <a:lstStyle/>
        <a:p>
          <a:pPr rtl="0"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Taxes on Income and Wealth</a:t>
            </a:r>
          </a:p>
        </c:rich>
      </c:tx>
      <c:layout>
        <c:manualLayout>
          <c:xMode val="edge"/>
          <c:yMode val="edge"/>
          <c:x val="0.18835650205683746"/>
          <c:y val="2.57046118667903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604252005724633"/>
          <c:y val="0.30640801380680371"/>
          <c:w val="0.45120720480358906"/>
          <c:h val="0.48502360039138503"/>
        </c:manualLayout>
      </c:layout>
      <c:pieChart>
        <c:varyColors val="1"/>
        <c:ser>
          <c:idx val="0"/>
          <c:order val="0"/>
          <c:explosion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LCU!$E$34:$F$34</c:f>
              <c:strCache>
                <c:ptCount val="2"/>
                <c:pt idx="0">
                  <c:v>Other</c:v>
                </c:pt>
                <c:pt idx="1">
                  <c:v>Large MNE</c:v>
                </c:pt>
              </c:strCache>
            </c:strRef>
          </c:cat>
          <c:val>
            <c:numRef>
              <c:f>LCU!$E$38:$F$38</c:f>
              <c:numCache>
                <c:formatCode>0.00</c:formatCode>
                <c:ptCount val="2"/>
                <c:pt idx="0">
                  <c:v>3.5541885492694938</c:v>
                </c:pt>
                <c:pt idx="1">
                  <c:v>2.585379917286553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FB-4FD3-AE32-49F9229BD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24757884785202949"/>
          <c:y val="0.85552827025719302"/>
          <c:w val="0.53575853018372699"/>
          <c:h val="0.101732328530219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07075678040247"/>
          <c:y val="5.8414655571704603E-2"/>
          <c:w val="0.85920702099737534"/>
          <c:h val="0.550074897541266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S14Data!$F$182</c:f>
              <c:strCache>
                <c:ptCount val="1"/>
                <c:pt idx="0">
                  <c:v>COE</c:v>
                </c:pt>
              </c:strCache>
            </c:strRef>
          </c:tx>
          <c:invertIfNegative val="0"/>
          <c:cat>
            <c:numRef>
              <c:f>S14Data!$E$190:$E$195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S14Data!$F$190:$F$195</c:f>
              <c:numCache>
                <c:formatCode>0.0%</c:formatCode>
                <c:ptCount val="6"/>
                <c:pt idx="0">
                  <c:v>1.11745683694046E-2</c:v>
                </c:pt>
                <c:pt idx="1">
                  <c:v>-3.57099397018113E-3</c:v>
                </c:pt>
                <c:pt idx="2">
                  <c:v>1.468425976609E-2</c:v>
                </c:pt>
                <c:pt idx="3">
                  <c:v>2.82219992873621E-2</c:v>
                </c:pt>
                <c:pt idx="4">
                  <c:v>4.07986559172763E-2</c:v>
                </c:pt>
                <c:pt idx="5">
                  <c:v>4.4793018708465297E-2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74-4E83-B3BC-0CA85F9D060C}"/>
            </c:ext>
          </c:extLst>
        </c:ser>
        <c:ser>
          <c:idx val="1"/>
          <c:order val="1"/>
          <c:tx>
            <c:strRef>
              <c:f>S14Data!$G$182</c:f>
              <c:strCache>
                <c:ptCount val="1"/>
                <c:pt idx="0">
                  <c:v>Net property inc , adj in pension entitlements and other curr transfers</c:v>
                </c:pt>
              </c:strCache>
            </c:strRef>
          </c:tx>
          <c:invertIfNegative val="0"/>
          <c:cat>
            <c:numRef>
              <c:f>S14Data!$E$190:$E$195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S14Data!$G$190:$G$195</c:f>
              <c:numCache>
                <c:formatCode>0.0%</c:formatCode>
                <c:ptCount val="6"/>
                <c:pt idx="0">
                  <c:v>-1.39110323261953E-2</c:v>
                </c:pt>
                <c:pt idx="1">
                  <c:v>3.7540606324585203E-2</c:v>
                </c:pt>
                <c:pt idx="2">
                  <c:v>-2.0541505989358998E-3</c:v>
                </c:pt>
                <c:pt idx="3">
                  <c:v>4.7910814029827704E-3</c:v>
                </c:pt>
                <c:pt idx="4">
                  <c:v>-4.7606090877381498E-4</c:v>
                </c:pt>
                <c:pt idx="5">
                  <c:v>-5.1776941947467197E-4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74-4E83-B3BC-0CA85F9D060C}"/>
            </c:ext>
          </c:extLst>
        </c:ser>
        <c:ser>
          <c:idx val="3"/>
          <c:order val="3"/>
          <c:tx>
            <c:strRef>
              <c:f>S14Data!$I$182</c:f>
              <c:strCache>
                <c:ptCount val="1"/>
                <c:pt idx="0">
                  <c:v>Self-Employed inc</c:v>
                </c:pt>
              </c:strCache>
            </c:strRef>
          </c:tx>
          <c:invertIfNegative val="0"/>
          <c:cat>
            <c:numRef>
              <c:f>S14Data!$E$190:$E$195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S14Data!$I$190:$I$195</c:f>
              <c:numCache>
                <c:formatCode>0.0%</c:formatCode>
                <c:ptCount val="6"/>
                <c:pt idx="0">
                  <c:v>-8.7652435917604209E-3</c:v>
                </c:pt>
                <c:pt idx="1">
                  <c:v>1.2797749388053601E-3</c:v>
                </c:pt>
                <c:pt idx="2">
                  <c:v>2.1896234719086401E-3</c:v>
                </c:pt>
                <c:pt idx="3">
                  <c:v>1.47905595045007E-2</c:v>
                </c:pt>
                <c:pt idx="4">
                  <c:v>1.3651841644093899E-2</c:v>
                </c:pt>
                <c:pt idx="5">
                  <c:v>1.2630245397738301E-2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74-4E83-B3BC-0CA85F9D060C}"/>
            </c:ext>
          </c:extLst>
        </c:ser>
        <c:ser>
          <c:idx val="4"/>
          <c:order val="4"/>
          <c:tx>
            <c:strRef>
              <c:f>S14Data!$J$182</c:f>
              <c:strCache>
                <c:ptCount val="1"/>
                <c:pt idx="0">
                  <c:v>Net Soc benefits</c:v>
                </c:pt>
              </c:strCache>
            </c:strRef>
          </c:tx>
          <c:invertIfNegative val="0"/>
          <c:cat>
            <c:numRef>
              <c:f>S14Data!$E$190:$E$195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S14Data!$J$190:$J$195</c:f>
              <c:numCache>
                <c:formatCode>0.0%</c:formatCode>
                <c:ptCount val="6"/>
                <c:pt idx="0">
                  <c:v>-7.0834862170252302E-3</c:v>
                </c:pt>
                <c:pt idx="1">
                  <c:v>1.3121808733420901E-2</c:v>
                </c:pt>
                <c:pt idx="2">
                  <c:v>-1.37931999894395E-2</c:v>
                </c:pt>
                <c:pt idx="3">
                  <c:v>-1.75592040385107E-2</c:v>
                </c:pt>
                <c:pt idx="4">
                  <c:v>-8.1196905632906508E-3</c:v>
                </c:pt>
                <c:pt idx="5">
                  <c:v>-1.04354450402273E-2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574-4E83-B3BC-0CA85F9D060C}"/>
            </c:ext>
          </c:extLst>
        </c:ser>
        <c:ser>
          <c:idx val="5"/>
          <c:order val="5"/>
          <c:tx>
            <c:strRef>
              <c:f>S14Data!$K$182</c:f>
              <c:strCache>
                <c:ptCount val="1"/>
                <c:pt idx="0">
                  <c:v>Current taxes</c:v>
                </c:pt>
              </c:strCache>
            </c:strRef>
          </c:tx>
          <c:invertIfNegative val="0"/>
          <c:cat>
            <c:numRef>
              <c:f>S14Data!$E$190:$E$195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S14Data!$K$190:$K$195</c:f>
              <c:numCache>
                <c:formatCode>0.0%</c:formatCode>
                <c:ptCount val="6"/>
                <c:pt idx="0">
                  <c:v>-1.75842160741119E-2</c:v>
                </c:pt>
                <c:pt idx="1">
                  <c:v>-1.4155977643771699E-2</c:v>
                </c:pt>
                <c:pt idx="2">
                  <c:v>-3.8401279170279601E-3</c:v>
                </c:pt>
                <c:pt idx="3">
                  <c:v>-1.8324427951212099E-2</c:v>
                </c:pt>
                <c:pt idx="4">
                  <c:v>-7.4391652564719099E-3</c:v>
                </c:pt>
                <c:pt idx="5">
                  <c:v>-7.1689735501643398E-3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74-4E83-B3BC-0CA85F9D0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228096"/>
        <c:axId val="160229632"/>
      </c:barChart>
      <c:lineChart>
        <c:grouping val="standard"/>
        <c:varyColors val="0"/>
        <c:ser>
          <c:idx val="2"/>
          <c:order val="2"/>
          <c:tx>
            <c:strRef>
              <c:f>S14Data!$H$182</c:f>
              <c:strCache>
                <c:ptCount val="1"/>
                <c:pt idx="0">
                  <c:v>Actual GDI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S14Data!$E$190:$E$195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S14Data!$H$190:$H$195</c:f>
              <c:numCache>
                <c:formatCode>0%</c:formatCode>
                <c:ptCount val="6"/>
                <c:pt idx="0">
                  <c:v>-3.5113334229264298E-2</c:v>
                </c:pt>
                <c:pt idx="1">
                  <c:v>3.5632437591261099E-2</c:v>
                </c:pt>
                <c:pt idx="2">
                  <c:v>-2.80819758946838E-3</c:v>
                </c:pt>
                <c:pt idx="3">
                  <c:v>1.1979722805669101E-2</c:v>
                </c:pt>
                <c:pt idx="4">
                  <c:v>3.9646957353883898E-2</c:v>
                </c:pt>
                <c:pt idx="5">
                  <c:v>4.0792783289910102E-2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574-4E83-B3BC-0CA85F9D0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228096"/>
        <c:axId val="160229632"/>
      </c:lineChart>
      <c:catAx>
        <c:axId val="16022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0229632"/>
        <c:crosses val="autoZero"/>
        <c:auto val="1"/>
        <c:lblAlgn val="ctr"/>
        <c:lblOffset val="100"/>
        <c:noMultiLvlLbl val="0"/>
      </c:catAx>
      <c:valAx>
        <c:axId val="16022963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0228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4076224846894134E-2"/>
          <c:y val="0.73122979420057388"/>
          <c:w val="0.85864162292213475"/>
          <c:h val="0.24789587519189479"/>
        </c:manualLayout>
      </c:layout>
      <c:overlay val="1"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95845267418346"/>
          <c:y val="5.9346847033580015E-2"/>
          <c:w val="0.85826868378671561"/>
          <c:h val="0.83486639958744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Current!$T$1</c:f>
              <c:strCache>
                <c:ptCount val="1"/>
                <c:pt idx="0">
                  <c:v>Gross stock at end of year </c:v>
                </c:pt>
              </c:strCache>
            </c:strRef>
          </c:tx>
          <c:invertIfNegative val="0"/>
          <c:cat>
            <c:strRef>
              <c:f>Current!$M$2:$M$8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Current!$T$2:$T$8</c:f>
              <c:numCache>
                <c:formatCode>_-* #,##0.0_-;\-* #,##0.0_-;_-* "-"??_-;_-@_-</c:formatCode>
                <c:ptCount val="7"/>
                <c:pt idx="0">
                  <c:v>614987.1</c:v>
                </c:pt>
                <c:pt idx="1">
                  <c:v>628644</c:v>
                </c:pt>
                <c:pt idx="2">
                  <c:v>665195</c:v>
                </c:pt>
                <c:pt idx="3">
                  <c:v>699331.7</c:v>
                </c:pt>
                <c:pt idx="4">
                  <c:v>764265.1</c:v>
                </c:pt>
                <c:pt idx="5">
                  <c:v>764265.1</c:v>
                </c:pt>
                <c:pt idx="6">
                  <c:v>780000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F9-4AE5-9529-EE4FC3E6C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101056"/>
        <c:axId val="160384512"/>
      </c:barChart>
      <c:catAx>
        <c:axId val="13310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60384512"/>
        <c:crosses val="autoZero"/>
        <c:auto val="1"/>
        <c:lblAlgn val="ctr"/>
        <c:lblOffset val="100"/>
        <c:noMultiLvlLbl val="0"/>
      </c:catAx>
      <c:valAx>
        <c:axId val="16038451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133101056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 sz="1800"/>
                  </a:pPr>
                  <a:r>
                    <a:rPr lang="en-IE" sz="1800" dirty="0"/>
                    <a:t>€billion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en-IE">
                <a:solidFill>
                  <a:srgbClr val="FF0000"/>
                </a:solidFill>
              </a:rPr>
              <a:t>Revisions to Irelands Net</a:t>
            </a:r>
            <a:r>
              <a:rPr lang="en-IE" baseline="0">
                <a:solidFill>
                  <a:srgbClr val="FF0000"/>
                </a:solidFill>
              </a:rPr>
              <a:t> International Investment Position</a:t>
            </a:r>
            <a:endParaRPr lang="en-IE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0767783903808745E-2"/>
          <c:y val="1.2793542316644382E-2"/>
          <c:w val="0.87025206551439793"/>
          <c:h val="0.80099110252727845"/>
        </c:manualLayout>
      </c:layout>
      <c:lineChart>
        <c:grouping val="standard"/>
        <c:varyColors val="0"/>
        <c:ser>
          <c:idx val="0"/>
          <c:order val="0"/>
          <c:tx>
            <c:strRef>
              <c:f>'Revisions Data for slides'!$A$10</c:f>
              <c:strCache>
                <c:ptCount val="1"/>
                <c:pt idx="0">
                  <c:v>Net IIP, March 2016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'Revisions Data for slides'!$B$3:$Q$3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'Revisions Data for slides'!$B$10:$Q$10</c:f>
              <c:numCache>
                <c:formatCode>#,##0</c:formatCode>
                <c:ptCount val="16"/>
                <c:pt idx="0">
                  <c:v>-8896</c:v>
                </c:pt>
                <c:pt idx="1">
                  <c:v>-20159</c:v>
                </c:pt>
                <c:pt idx="2">
                  <c:v>-28488.881334999998</c:v>
                </c:pt>
                <c:pt idx="3">
                  <c:v>-34240.952508000002</c:v>
                </c:pt>
                <c:pt idx="4">
                  <c:v>-34763.006936999998</c:v>
                </c:pt>
                <c:pt idx="5">
                  <c:v>-64692.051611999996</c:v>
                </c:pt>
                <c:pt idx="6">
                  <c:v>-36315.755563999999</c:v>
                </c:pt>
                <c:pt idx="7">
                  <c:v>-49708.372693999998</c:v>
                </c:pt>
                <c:pt idx="8">
                  <c:v>-163893.63428</c:v>
                </c:pt>
                <c:pt idx="9">
                  <c:v>-180325.47541499999</c:v>
                </c:pt>
                <c:pt idx="10">
                  <c:v>-171529.12838899999</c:v>
                </c:pt>
                <c:pt idx="11">
                  <c:v>-218622.03303799999</c:v>
                </c:pt>
                <c:pt idx="12">
                  <c:v>-226402</c:v>
                </c:pt>
                <c:pt idx="13">
                  <c:v>-222379</c:v>
                </c:pt>
                <c:pt idx="14">
                  <c:v>-312430</c:v>
                </c:pt>
                <c:pt idx="15">
                  <c:v>-312430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'Revisions Data for slides'!$A$11</c:f>
              <c:strCache>
                <c:ptCount val="1"/>
                <c:pt idx="0">
                  <c:v>Net IIP, July 2016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'Revisions Data for slides'!$B$3:$Q$3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'Revisions Data for slides'!$B$11:$Q$11</c:f>
              <c:numCache>
                <c:formatCode>#,##0</c:formatCode>
                <c:ptCount val="16"/>
                <c:pt idx="0">
                  <c:v>-8896</c:v>
                </c:pt>
                <c:pt idx="1">
                  <c:v>-20159</c:v>
                </c:pt>
                <c:pt idx="2">
                  <c:v>-28488.881334999998</c:v>
                </c:pt>
                <c:pt idx="3">
                  <c:v>-34240.952508000002</c:v>
                </c:pt>
                <c:pt idx="4">
                  <c:v>-34763.006936999998</c:v>
                </c:pt>
                <c:pt idx="5">
                  <c:v>-78687.062879999983</c:v>
                </c:pt>
                <c:pt idx="6">
                  <c:v>-47655.534844000009</c:v>
                </c:pt>
                <c:pt idx="7">
                  <c:v>-61891.982962000009</c:v>
                </c:pt>
                <c:pt idx="8">
                  <c:v>-178967.52368299995</c:v>
                </c:pt>
                <c:pt idx="9">
                  <c:v>-196732.17253599997</c:v>
                </c:pt>
                <c:pt idx="10" formatCode="General">
                  <c:v>-190409.18458099995</c:v>
                </c:pt>
                <c:pt idx="11" formatCode="General">
                  <c:v>-237975.93126599991</c:v>
                </c:pt>
                <c:pt idx="12">
                  <c:v>-240525</c:v>
                </c:pt>
                <c:pt idx="13">
                  <c:v>-236548</c:v>
                </c:pt>
                <c:pt idx="14">
                  <c:v>-312430</c:v>
                </c:pt>
                <c:pt idx="15">
                  <c:v>-531259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913280"/>
        <c:axId val="133398528"/>
      </c:lineChart>
      <c:catAx>
        <c:axId val="769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en-US"/>
          </a:p>
        </c:txPr>
        <c:crossAx val="133398528"/>
        <c:crosses val="autoZero"/>
        <c:auto val="1"/>
        <c:lblAlgn val="ctr"/>
        <c:lblOffset val="100"/>
        <c:noMultiLvlLbl val="0"/>
      </c:catAx>
      <c:valAx>
        <c:axId val="13339852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en-IE" sz="1600" dirty="0" smtClean="0">
                    <a:solidFill>
                      <a:srgbClr val="FF0000"/>
                    </a:solidFill>
                  </a:rPr>
                  <a:t>€</a:t>
                </a:r>
                <a:r>
                  <a:rPr lang="en-IE" sz="1600" dirty="0" err="1" smtClean="0">
                    <a:solidFill>
                      <a:srgbClr val="FF0000"/>
                    </a:solidFill>
                  </a:rPr>
                  <a:t>bn</a:t>
                </a:r>
                <a:endParaRPr lang="en-IE" sz="1600" dirty="0">
                  <a:solidFill>
                    <a:srgbClr val="FF0000"/>
                  </a:solidFill>
                </a:endParaRP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bg1"/>
            </a:solidFill>
          </a:ln>
        </c:spPr>
        <c:crossAx val="76913280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legend>
      <c:legendPos val="b"/>
      <c:layout/>
      <c:overlay val="0"/>
      <c:txPr>
        <a:bodyPr/>
        <a:lstStyle/>
        <a:p>
          <a:pPr>
            <a:defRPr sz="1600">
              <a:solidFill>
                <a:srgbClr val="FF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IE" sz="2400"/>
              <a:t>GNP and NNP </a:t>
            </a:r>
          </a:p>
        </c:rich>
      </c:tx>
      <c:layout>
        <c:manualLayout>
          <c:xMode val="edge"/>
          <c:yMode val="edge"/>
          <c:x val="0.742142136153913"/>
          <c:y val="1.449610621650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60433100025922"/>
          <c:y val="0.107561108126494"/>
          <c:w val="0.83959756786283002"/>
          <c:h val="0.64528865133706603"/>
        </c:manualLayout>
      </c:layout>
      <c:lineChart>
        <c:grouping val="standard"/>
        <c:varyColors val="0"/>
        <c:ser>
          <c:idx val="5"/>
          <c:order val="0"/>
          <c:tx>
            <c:v>NNP Total Economy</c:v>
          </c:tx>
          <c:spPr>
            <a:ln w="3810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'GDP, NDP, GNP, NNP'!$A$62:$A$84</c:f>
              <c:strCache>
                <c:ptCount val="23"/>
                <c:pt idx="0">
                  <c:v>2011-Q1</c:v>
                </c:pt>
                <c:pt idx="1">
                  <c:v>2011-Q2</c:v>
                </c:pt>
                <c:pt idx="2">
                  <c:v>2011-Q3</c:v>
                </c:pt>
                <c:pt idx="3">
                  <c:v>2011-Q4</c:v>
                </c:pt>
                <c:pt idx="4">
                  <c:v>2012-Q1</c:v>
                </c:pt>
                <c:pt idx="5">
                  <c:v>2012-Q2</c:v>
                </c:pt>
                <c:pt idx="6">
                  <c:v>2012-Q3</c:v>
                </c:pt>
                <c:pt idx="7">
                  <c:v>2012-Q4</c:v>
                </c:pt>
                <c:pt idx="8">
                  <c:v>2013-Q1</c:v>
                </c:pt>
                <c:pt idx="9">
                  <c:v>2013-Q2</c:v>
                </c:pt>
                <c:pt idx="10">
                  <c:v>2013-Q3</c:v>
                </c:pt>
                <c:pt idx="11">
                  <c:v>2013-Q4</c:v>
                </c:pt>
                <c:pt idx="12">
                  <c:v>2014-Q1</c:v>
                </c:pt>
                <c:pt idx="13">
                  <c:v>2014-Q2</c:v>
                </c:pt>
                <c:pt idx="14">
                  <c:v>2014-Q3</c:v>
                </c:pt>
                <c:pt idx="15">
                  <c:v>2014-Q4</c:v>
                </c:pt>
                <c:pt idx="16">
                  <c:v>2015-Q1</c:v>
                </c:pt>
                <c:pt idx="17">
                  <c:v>2015-Q2</c:v>
                </c:pt>
                <c:pt idx="18">
                  <c:v>2015-Q3</c:v>
                </c:pt>
                <c:pt idx="19">
                  <c:v>2015-Q4</c:v>
                </c:pt>
                <c:pt idx="20">
                  <c:v>2016-Q1</c:v>
                </c:pt>
                <c:pt idx="21">
                  <c:v>2016-Q2</c:v>
                </c:pt>
                <c:pt idx="22">
                  <c:v>2016-Q3</c:v>
                </c:pt>
              </c:strCache>
            </c:strRef>
          </c:cat>
          <c:val>
            <c:numRef>
              <c:f>'GDP, NDP, GNP, NNP'!$B$89:$B$111</c:f>
              <c:numCache>
                <c:formatCode>#,##0.00</c:formatCode>
                <c:ptCount val="23"/>
                <c:pt idx="0">
                  <c:v>27157.546642855261</c:v>
                </c:pt>
                <c:pt idx="1">
                  <c:v>28538.616228202369</c:v>
                </c:pt>
                <c:pt idx="2">
                  <c:v>29333.063611148438</c:v>
                </c:pt>
                <c:pt idx="3">
                  <c:v>28903.877109182729</c:v>
                </c:pt>
                <c:pt idx="4">
                  <c:v>26935.078901587</c:v>
                </c:pt>
                <c:pt idx="5">
                  <c:v>29580.085470628379</c:v>
                </c:pt>
                <c:pt idx="6">
                  <c:v>29341.010591215461</c:v>
                </c:pt>
                <c:pt idx="7">
                  <c:v>29350.29355303448</c:v>
                </c:pt>
                <c:pt idx="8">
                  <c:v>28858.989013486062</c:v>
                </c:pt>
                <c:pt idx="9">
                  <c:v>29228.12073254136</c:v>
                </c:pt>
                <c:pt idx="10">
                  <c:v>33289.018003440018</c:v>
                </c:pt>
                <c:pt idx="11">
                  <c:v>32069.83493294186</c:v>
                </c:pt>
                <c:pt idx="12">
                  <c:v>29946.815175761869</c:v>
                </c:pt>
                <c:pt idx="13">
                  <c:v>31035.248644214858</c:v>
                </c:pt>
                <c:pt idx="14">
                  <c:v>35634.317768526373</c:v>
                </c:pt>
                <c:pt idx="15">
                  <c:v>35938.916491873933</c:v>
                </c:pt>
                <c:pt idx="16">
                  <c:v>31510.508575646989</c:v>
                </c:pt>
                <c:pt idx="17">
                  <c:v>36068.050163192282</c:v>
                </c:pt>
                <c:pt idx="18">
                  <c:v>34548.755012977643</c:v>
                </c:pt>
                <c:pt idx="19">
                  <c:v>38958.061304429291</c:v>
                </c:pt>
                <c:pt idx="20">
                  <c:v>37434.989762499768</c:v>
                </c:pt>
                <c:pt idx="21">
                  <c:v>35436.701822990297</c:v>
                </c:pt>
                <c:pt idx="22">
                  <c:v>39864.438114093653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2A-49AB-82D7-74DBEEA592F1}"/>
            </c:ext>
          </c:extLst>
        </c:ser>
        <c:ser>
          <c:idx val="6"/>
          <c:order val="1"/>
          <c:tx>
            <c:v>GNP Total Economy</c:v>
          </c:tx>
          <c:spPr>
            <a:ln w="38100">
              <a:solidFill>
                <a:schemeClr val="bg2"/>
              </a:solidFill>
            </a:ln>
          </c:spPr>
          <c:marker>
            <c:symbol val="none"/>
          </c:marker>
          <c:cat>
            <c:strRef>
              <c:f>'GDP, NDP, GNP, NNP'!$A$62:$A$84</c:f>
              <c:strCache>
                <c:ptCount val="23"/>
                <c:pt idx="0">
                  <c:v>2011-Q1</c:v>
                </c:pt>
                <c:pt idx="1">
                  <c:v>2011-Q2</c:v>
                </c:pt>
                <c:pt idx="2">
                  <c:v>2011-Q3</c:v>
                </c:pt>
                <c:pt idx="3">
                  <c:v>2011-Q4</c:v>
                </c:pt>
                <c:pt idx="4">
                  <c:v>2012-Q1</c:v>
                </c:pt>
                <c:pt idx="5">
                  <c:v>2012-Q2</c:v>
                </c:pt>
                <c:pt idx="6">
                  <c:v>2012-Q3</c:v>
                </c:pt>
                <c:pt idx="7">
                  <c:v>2012-Q4</c:v>
                </c:pt>
                <c:pt idx="8">
                  <c:v>2013-Q1</c:v>
                </c:pt>
                <c:pt idx="9">
                  <c:v>2013-Q2</c:v>
                </c:pt>
                <c:pt idx="10">
                  <c:v>2013-Q3</c:v>
                </c:pt>
                <c:pt idx="11">
                  <c:v>2013-Q4</c:v>
                </c:pt>
                <c:pt idx="12">
                  <c:v>2014-Q1</c:v>
                </c:pt>
                <c:pt idx="13">
                  <c:v>2014-Q2</c:v>
                </c:pt>
                <c:pt idx="14">
                  <c:v>2014-Q3</c:v>
                </c:pt>
                <c:pt idx="15">
                  <c:v>2014-Q4</c:v>
                </c:pt>
                <c:pt idx="16">
                  <c:v>2015-Q1</c:v>
                </c:pt>
                <c:pt idx="17">
                  <c:v>2015-Q2</c:v>
                </c:pt>
                <c:pt idx="18">
                  <c:v>2015-Q3</c:v>
                </c:pt>
                <c:pt idx="19">
                  <c:v>2015-Q4</c:v>
                </c:pt>
                <c:pt idx="20">
                  <c:v>2016-Q1</c:v>
                </c:pt>
                <c:pt idx="21">
                  <c:v>2016-Q2</c:v>
                </c:pt>
                <c:pt idx="22">
                  <c:v>2016-Q3</c:v>
                </c:pt>
              </c:strCache>
            </c:strRef>
          </c:cat>
          <c:val>
            <c:numRef>
              <c:f>'GDP, NDP, GNP, NNP'!$B$62:$B$84</c:f>
              <c:numCache>
                <c:formatCode>General</c:formatCode>
                <c:ptCount val="23"/>
                <c:pt idx="0">
                  <c:v>33403.422813958212</c:v>
                </c:pt>
                <c:pt idx="1">
                  <c:v>34851.578822317002</c:v>
                </c:pt>
                <c:pt idx="2">
                  <c:v>35695.120242399971</c:v>
                </c:pt>
                <c:pt idx="3">
                  <c:v>35331.648266030883</c:v>
                </c:pt>
                <c:pt idx="4">
                  <c:v>33564.626519061938</c:v>
                </c:pt>
                <c:pt idx="5">
                  <c:v>36312.842135490471</c:v>
                </c:pt>
                <c:pt idx="6">
                  <c:v>36127.805891465723</c:v>
                </c:pt>
                <c:pt idx="7">
                  <c:v>36194.895097783083</c:v>
                </c:pt>
                <c:pt idx="8">
                  <c:v>35877.569324206423</c:v>
                </c:pt>
                <c:pt idx="9">
                  <c:v>36306.567544549544</c:v>
                </c:pt>
                <c:pt idx="10">
                  <c:v>40431.969188915828</c:v>
                </c:pt>
                <c:pt idx="11">
                  <c:v>39281.739654868688</c:v>
                </c:pt>
                <c:pt idx="12">
                  <c:v>37555.356248844</c:v>
                </c:pt>
                <c:pt idx="13">
                  <c:v>38716.381398245881</c:v>
                </c:pt>
                <c:pt idx="14">
                  <c:v>43391.185560344071</c:v>
                </c:pt>
                <c:pt idx="15">
                  <c:v>43783.513467127443</c:v>
                </c:pt>
                <c:pt idx="16">
                  <c:v>46868.228255365539</c:v>
                </c:pt>
                <c:pt idx="17">
                  <c:v>51447.019724371159</c:v>
                </c:pt>
                <c:pt idx="18">
                  <c:v>49948.401132671221</c:v>
                </c:pt>
                <c:pt idx="19">
                  <c:v>54379.794410943308</c:v>
                </c:pt>
                <c:pt idx="20">
                  <c:v>52948.104993452929</c:v>
                </c:pt>
                <c:pt idx="21">
                  <c:v>51014.633928569267</c:v>
                </c:pt>
                <c:pt idx="22">
                  <c:v>55540.438114093653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D2A-49AB-82D7-74DBEEA59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015872"/>
        <c:axId val="160017408"/>
      </c:lineChart>
      <c:catAx>
        <c:axId val="16001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160017408"/>
        <c:crosses val="autoZero"/>
        <c:auto val="1"/>
        <c:lblAlgn val="ctr"/>
        <c:lblOffset val="100"/>
        <c:noMultiLvlLbl val="0"/>
      </c:catAx>
      <c:valAx>
        <c:axId val="160017408"/>
        <c:scaling>
          <c:orientation val="minMax"/>
          <c:min val="200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IE" sz="1400" dirty="0"/>
                  <a:t>€million</a:t>
                </a:r>
              </a:p>
            </c:rich>
          </c:tx>
          <c:layout>
            <c:manualLayout>
              <c:xMode val="edge"/>
              <c:yMode val="edge"/>
              <c:x val="1.1524298226123024E-2"/>
              <c:y val="9.7078825335997668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160015872"/>
        <c:crosses val="autoZero"/>
        <c:crossBetween val="midCat"/>
      </c:valAx>
      <c:spPr>
        <a:noFill/>
        <a:ln w="25396">
          <a:noFill/>
        </a:ln>
      </c:spPr>
    </c:plotArea>
    <c:legend>
      <c:legendPos val="b"/>
      <c:layout>
        <c:manualLayout>
          <c:xMode val="edge"/>
          <c:yMode val="edge"/>
          <c:x val="0.16948639135062901"/>
          <c:y val="0.90307184285459896"/>
          <c:w val="0.69218377445241097"/>
          <c:h val="8.0191724500695102E-2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81260625570081"/>
          <c:y val="3.6168049229097998E-2"/>
          <c:w val="0.87380452125300745"/>
          <c:h val="0.700948158537940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Current!$O$1</c:f>
              <c:strCache>
                <c:ptCount val="1"/>
                <c:pt idx="0">
                  <c:v>Price change</c:v>
                </c:pt>
              </c:strCache>
            </c:strRef>
          </c:tx>
          <c:invertIfNegative val="0"/>
          <c:cat>
            <c:strRef>
              <c:f>Current!$M$2:$M$8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Current!$O$2:$O$8</c:f>
              <c:numCache>
                <c:formatCode>_-* #,##0.0_-;\-* #,##0.0_-;_-* "-"??_-;_-@_-</c:formatCode>
                <c:ptCount val="7"/>
                <c:pt idx="0">
                  <c:v>-28630.69999999995</c:v>
                </c:pt>
                <c:pt idx="1">
                  <c:v>-3533.699999999953</c:v>
                </c:pt>
                <c:pt idx="2">
                  <c:v>15163.5</c:v>
                </c:pt>
                <c:pt idx="3">
                  <c:v>13828.80000000005</c:v>
                </c:pt>
                <c:pt idx="4">
                  <c:v>25749.70000000007</c:v>
                </c:pt>
                <c:pt idx="5">
                  <c:v>24898.80000000005</c:v>
                </c:pt>
                <c:pt idx="6">
                  <c:v>35440.5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41-44E4-89FF-F28548E159AF}"/>
            </c:ext>
          </c:extLst>
        </c:ser>
        <c:ser>
          <c:idx val="1"/>
          <c:order val="1"/>
          <c:tx>
            <c:strRef>
              <c:f>Current!$P$1</c:f>
              <c:strCache>
                <c:ptCount val="1"/>
                <c:pt idx="0">
                  <c:v>GFCF</c:v>
                </c:pt>
              </c:strCache>
            </c:strRef>
          </c:tx>
          <c:invertIfNegative val="0"/>
          <c:cat>
            <c:strRef>
              <c:f>Current!$M$2:$M$8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Current!$P$2:$P$8</c:f>
              <c:numCache>
                <c:formatCode>_-* #,##0.0_-;\-* #,##0.0_-;_-* "-"??_-;_-@_-</c:formatCode>
                <c:ptCount val="7"/>
                <c:pt idx="0">
                  <c:v>29427.196199999991</c:v>
                </c:pt>
                <c:pt idx="1">
                  <c:v>28832.619699999988</c:v>
                </c:pt>
                <c:pt idx="2">
                  <c:v>34535.172400000003</c:v>
                </c:pt>
                <c:pt idx="3">
                  <c:v>33606.891000000003</c:v>
                </c:pt>
                <c:pt idx="4">
                  <c:v>40420.683100000002</c:v>
                </c:pt>
                <c:pt idx="5">
                  <c:v>53287.566099999996</c:v>
                </c:pt>
                <c:pt idx="6">
                  <c:v>87696.72050000001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41-44E4-89FF-F28548E159AF}"/>
            </c:ext>
          </c:extLst>
        </c:ser>
        <c:ser>
          <c:idx val="2"/>
          <c:order val="2"/>
          <c:tx>
            <c:strRef>
              <c:f>Current!$Q$1</c:f>
              <c:strCache>
                <c:ptCount val="1"/>
                <c:pt idx="0">
                  <c:v>Volume changes</c:v>
                </c:pt>
              </c:strCache>
            </c:strRef>
          </c:tx>
          <c:invertIfNegative val="0"/>
          <c:cat>
            <c:strRef>
              <c:f>Current!$M$2:$M$8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Current!$Q$2:$Q$8</c:f>
              <c:numCache>
                <c:formatCode>_-* #,##0.0_-;\-* #,##0.0_-;_-* "-"??_-;_-@_-</c:formatCode>
                <c:ptCount val="7"/>
                <c:pt idx="0">
                  <c:v>3507.6038000000081</c:v>
                </c:pt>
                <c:pt idx="1">
                  <c:v>1383.780300000006</c:v>
                </c:pt>
                <c:pt idx="2">
                  <c:v>1183.8275999999969</c:v>
                </c:pt>
                <c:pt idx="3">
                  <c:v>2755.1089999999958</c:v>
                </c:pt>
                <c:pt idx="4">
                  <c:v>15768.51689999999</c:v>
                </c:pt>
                <c:pt idx="5">
                  <c:v>238478.53390000001</c:v>
                </c:pt>
                <c:pt idx="6">
                  <c:v>2523.7794999999892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41-44E4-89FF-F28548E159AF}"/>
            </c:ext>
          </c:extLst>
        </c:ser>
        <c:ser>
          <c:idx val="3"/>
          <c:order val="3"/>
          <c:tx>
            <c:strRef>
              <c:f>Current!$R$1</c:f>
              <c:strCache>
                <c:ptCount val="1"/>
                <c:pt idx="0">
                  <c:v>Catastrophic Losses</c:v>
                </c:pt>
              </c:strCache>
            </c:strRef>
          </c:tx>
          <c:invertIfNegative val="0"/>
          <c:cat>
            <c:strRef>
              <c:f>Current!$M$2:$M$8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Current!$R$2:$R$8</c:f>
              <c:numCache>
                <c:formatCode>_-* #,##0.0_-;\-* #,##0.0_-;_-* "-"??_-;_-@_-</c:formatCode>
                <c:ptCount val="7"/>
                <c:pt idx="0">
                  <c:v>-684.3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A41-44E4-89FF-F28548E159AF}"/>
            </c:ext>
          </c:extLst>
        </c:ser>
        <c:ser>
          <c:idx val="4"/>
          <c:order val="4"/>
          <c:tx>
            <c:strRef>
              <c:f>Current!$S$1</c:f>
              <c:strCache>
                <c:ptCount val="1"/>
                <c:pt idx="0">
                  <c:v>Retirements</c:v>
                </c:pt>
              </c:strCache>
            </c:strRef>
          </c:tx>
          <c:invertIfNegative val="0"/>
          <c:cat>
            <c:strRef>
              <c:f>Current!$M$2:$M$8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Current!$S$2:$S$8</c:f>
              <c:numCache>
                <c:formatCode>_-* #,##0.0_-;\-* #,##0.0_-;_-* "-"??_-;_-@_-</c:formatCode>
                <c:ptCount val="7"/>
                <c:pt idx="0">
                  <c:v>-12803.20000000007</c:v>
                </c:pt>
                <c:pt idx="1">
                  <c:v>-13025.80000000005</c:v>
                </c:pt>
                <c:pt idx="2">
                  <c:v>-14331.5</c:v>
                </c:pt>
                <c:pt idx="3">
                  <c:v>-16054.100000000089</c:v>
                </c:pt>
                <c:pt idx="4">
                  <c:v>-17005.5</c:v>
                </c:pt>
                <c:pt idx="5">
                  <c:v>-18476.8999999999</c:v>
                </c:pt>
                <c:pt idx="6">
                  <c:v>-20733.30000000005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41-44E4-89FF-F28548E15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806400"/>
        <c:axId val="32807936"/>
      </c:barChart>
      <c:lineChart>
        <c:grouping val="standard"/>
        <c:varyColors val="0"/>
        <c:ser>
          <c:idx val="5"/>
          <c:order val="5"/>
          <c:tx>
            <c:strRef>
              <c:f>Current!$U$1</c:f>
              <c:strCache>
                <c:ptCount val="1"/>
                <c:pt idx="0">
                  <c:v>Change in position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Current!$M$2:$M$8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Current!$U$2:$U$8</c:f>
              <c:numCache>
                <c:formatCode>_-* #,##0.0_-;\-* #,##0.0_-;_-* "-"??_-;_-@_-</c:formatCode>
                <c:ptCount val="7"/>
                <c:pt idx="0">
                  <c:v>-9183.4000000000233</c:v>
                </c:pt>
                <c:pt idx="1">
                  <c:v>13656.90000000002</c:v>
                </c:pt>
                <c:pt idx="2">
                  <c:v>36551</c:v>
                </c:pt>
                <c:pt idx="3">
                  <c:v>34136.699999999953</c:v>
                </c:pt>
                <c:pt idx="4">
                  <c:v>64933.400000000023</c:v>
                </c:pt>
                <c:pt idx="5">
                  <c:v>298188.00000000012</c:v>
                </c:pt>
                <c:pt idx="6">
                  <c:v>104927.7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A41-44E4-89FF-F28548E15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06400"/>
        <c:axId val="32807936"/>
      </c:lineChart>
      <c:catAx>
        <c:axId val="32806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600" b="1"/>
            </a:pPr>
            <a:endParaRPr lang="en-US"/>
          </a:p>
        </c:txPr>
        <c:crossAx val="32807936"/>
        <c:crosses val="autoZero"/>
        <c:auto val="1"/>
        <c:lblAlgn val="ctr"/>
        <c:lblOffset val="100"/>
        <c:noMultiLvlLbl val="0"/>
      </c:catAx>
      <c:valAx>
        <c:axId val="3280793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280640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6.3210259970858575E-3"/>
                <c:y val="2.1470608204026714E-2"/>
              </c:manualLayout>
            </c:layout>
            <c:tx>
              <c:rich>
                <a:bodyPr/>
                <a:lstStyle/>
                <a:p>
                  <a:pPr>
                    <a:defRPr sz="1400"/>
                  </a:pPr>
                  <a:r>
                    <a:rPr lang="en-IE" sz="1400" dirty="0"/>
                    <a:t>€billion</a:t>
                  </a:r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0.10608498295936003"/>
          <c:y val="0.83417814687256975"/>
          <c:w val="0.86684273461520756"/>
          <c:h val="0.1482549852109657"/>
        </c:manualLayout>
      </c:layout>
      <c:overlay val="0"/>
      <c:txPr>
        <a:bodyPr/>
        <a:lstStyle/>
        <a:p>
          <a:pPr>
            <a:defRPr sz="1800" b="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81255314910967"/>
          <c:y val="5.3756099577179403E-2"/>
          <c:w val="0.80345523434120558"/>
          <c:h val="0.6840435016728017"/>
        </c:manualLayout>
      </c:layout>
      <c:lineChart>
        <c:grouping val="standard"/>
        <c:varyColors val="0"/>
        <c:ser>
          <c:idx val="1"/>
          <c:order val="0"/>
          <c:tx>
            <c:strRef>
              <c:f>'Revisions Data for slides'!$A$11</c:f>
              <c:strCache>
                <c:ptCount val="1"/>
                <c:pt idx="0">
                  <c:v>Net IIP, July 2016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'Revisions Data for slides'!$B$3:$Q$3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'Revisions Data for slides'!$B$11:$Q$11</c:f>
              <c:numCache>
                <c:formatCode>#,##0</c:formatCode>
                <c:ptCount val="16"/>
                <c:pt idx="0">
                  <c:v>-8896</c:v>
                </c:pt>
                <c:pt idx="1">
                  <c:v>-20159</c:v>
                </c:pt>
                <c:pt idx="2">
                  <c:v>-28488.881334999998</c:v>
                </c:pt>
                <c:pt idx="3">
                  <c:v>-34240.952508000002</c:v>
                </c:pt>
                <c:pt idx="4">
                  <c:v>-34763.006936999998</c:v>
                </c:pt>
                <c:pt idx="5">
                  <c:v>-78687.062879999983</c:v>
                </c:pt>
                <c:pt idx="6">
                  <c:v>-47655.534844000009</c:v>
                </c:pt>
                <c:pt idx="7">
                  <c:v>-61891.982962000009</c:v>
                </c:pt>
                <c:pt idx="8">
                  <c:v>-178967.52368299995</c:v>
                </c:pt>
                <c:pt idx="9">
                  <c:v>-196732.17253599997</c:v>
                </c:pt>
                <c:pt idx="10" formatCode="General">
                  <c:v>-190409.18458099995</c:v>
                </c:pt>
                <c:pt idx="11" formatCode="General">
                  <c:v>-237975.93126599991</c:v>
                </c:pt>
                <c:pt idx="12">
                  <c:v>-240525</c:v>
                </c:pt>
                <c:pt idx="13">
                  <c:v>-236548</c:v>
                </c:pt>
                <c:pt idx="14">
                  <c:v>-312430</c:v>
                </c:pt>
                <c:pt idx="15">
                  <c:v>-531259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545536"/>
        <c:axId val="150547072"/>
      </c:lineChart>
      <c:catAx>
        <c:axId val="15054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bg2">
                <a:lumMod val="60000"/>
                <a:lumOff val="40000"/>
              </a:schemeClr>
            </a:solidFill>
          </a:ln>
        </c:spPr>
        <c:txPr>
          <a:bodyPr rot="-2700000"/>
          <a:lstStyle/>
          <a:p>
            <a:pPr>
              <a:defRPr sz="1800" b="1"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150547072"/>
        <c:crosses val="autoZero"/>
        <c:auto val="1"/>
        <c:lblAlgn val="ctr"/>
        <c:lblOffset val="100"/>
        <c:noMultiLvlLbl val="0"/>
      </c:catAx>
      <c:valAx>
        <c:axId val="150547072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 b="0">
                    <a:solidFill>
                      <a:schemeClr val="bg2">
                        <a:lumMod val="75000"/>
                      </a:schemeClr>
                    </a:solidFill>
                  </a:defRPr>
                </a:pPr>
                <a:r>
                  <a:rPr lang="en-IE" sz="1800" b="0" dirty="0" smtClean="0">
                    <a:solidFill>
                      <a:schemeClr val="bg2">
                        <a:lumMod val="75000"/>
                      </a:schemeClr>
                    </a:solidFill>
                  </a:rPr>
                  <a:t>€Billions</a:t>
                </a:r>
                <a:endParaRPr lang="en-IE" sz="1800" b="0" dirty="0">
                  <a:solidFill>
                    <a:schemeClr val="bg2">
                      <a:lumMod val="7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6508715771099275E-2"/>
              <c:y val="5.7393960258820806E-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>
            <a:solidFill>
              <a:schemeClr val="bg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sz="1800" b="1"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150545536"/>
        <c:crosses val="autoZero"/>
        <c:crossBetween val="midCat"/>
        <c:dispUnits>
          <c:builtInUnit val="thousands"/>
        </c:dispUnits>
      </c:valAx>
    </c:plotArea>
    <c:legend>
      <c:legendPos val="b"/>
      <c:layout>
        <c:manualLayout>
          <c:xMode val="edge"/>
          <c:yMode val="edge"/>
          <c:x val="0.27362688595685658"/>
          <c:y val="0.89041233018193378"/>
          <c:w val="0.56994660477778469"/>
          <c:h val="6.359224243708235E-2"/>
        </c:manualLayout>
      </c:layout>
      <c:overlay val="0"/>
      <c:spPr>
        <a:ln>
          <a:solidFill>
            <a:schemeClr val="bg2">
              <a:lumMod val="75000"/>
            </a:schemeClr>
          </a:solidFill>
        </a:ln>
      </c:spPr>
      <c:txPr>
        <a:bodyPr/>
        <a:lstStyle/>
        <a:p>
          <a:pPr>
            <a:defRPr sz="1800" b="1">
              <a:solidFill>
                <a:schemeClr val="bg2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560425257800805E-2"/>
          <c:y val="8.0327731109450892E-2"/>
          <c:w val="0.856740407497523"/>
          <c:h val="0.709262219132846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Net operating surplus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67-4EEA-8478-E2E0354072E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67-4EEA-8478-E2E0354072E5}"/>
              </c:ext>
            </c:extLst>
          </c:dPt>
          <c:cat>
            <c:strRef>
              <c:f>Sheet1!$D$1:$E$1</c:f>
              <c:strCache>
                <c:ptCount val="2"/>
                <c:pt idx="0">
                  <c:v>Total Gross Profit from Admin and Survey Sources, €65m</c:v>
                </c:pt>
                <c:pt idx="1">
                  <c:v>Net Profit and PIM CFC, €65m</c:v>
                </c:pt>
              </c:strCache>
            </c:strRef>
          </c:cat>
          <c:val>
            <c:numRef>
              <c:f>Sheet2!$D$2:$E$2</c:f>
              <c:numCache>
                <c:formatCode>_-* #,##0_-;\-* #,##0_-;_-* "-"??_-;_-@_-</c:formatCode>
                <c:ptCount val="2"/>
                <c:pt idx="0" formatCode="_(* #,##0.00_);_(* \(#,##0.00\);_(* &quot;-&quot;??_);_(@_)">
                  <c:v>49.430083058773732</c:v>
                </c:pt>
                <c:pt idx="1">
                  <c:v>54.670387428875443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167-4EEA-8478-E2E0354072E5}"/>
            </c:ext>
          </c:extLst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PIM CFC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167-4EEA-8478-E2E0354072E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167-4EEA-8478-E2E0354072E5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67-4EEA-8478-E2E0354072E5}"/>
                </c:ext>
              </c:extLst>
            </c:dLbl>
            <c:dLbl>
              <c:idx val="1"/>
              <c:layout>
                <c:manualLayout>
                  <c:x val="0"/>
                  <c:y val="-4.0908754151272198E-3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100" b="1"/>
                      <a:t>PIM</a:t>
                    </a:r>
                    <a:r>
                      <a:rPr lang="en-US" sz="1100" b="1" baseline="0"/>
                      <a:t> CFC</a:t>
                    </a:r>
                  </a:p>
                  <a:p>
                    <a:pPr>
                      <a:defRPr sz="1100" b="1"/>
                    </a:pPr>
                    <a:r>
                      <a:rPr lang="en-US" sz="1100" b="1" baseline="0"/>
                      <a:t>€10m</a:t>
                    </a:r>
                    <a:endParaRPr lang="en-US" sz="1100" b="1"/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67-4EEA-8478-E2E0354072E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Sheet1!$D$1:$E$1</c:f>
              <c:strCache>
                <c:ptCount val="2"/>
                <c:pt idx="0">
                  <c:v>Total Gross Profit from Admin and Survey Sources, €65m</c:v>
                </c:pt>
                <c:pt idx="1">
                  <c:v>Net Profit and PIM CFC, €65m</c:v>
                </c:pt>
              </c:strCache>
            </c:strRef>
          </c:cat>
          <c:val>
            <c:numRef>
              <c:f>Sheet2!$D$3:$E$3</c:f>
              <c:numCache>
                <c:formatCode>_-* #,##0_-;\-* #,##0_-;_-* "-"??_-;_-@_-</c:formatCode>
                <c:ptCount val="2"/>
                <c:pt idx="0">
                  <c:v>15.252813354779549</c:v>
                </c:pt>
                <c:pt idx="1">
                  <c:v>10.01250898467784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167-4EEA-8478-E2E035407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20480"/>
        <c:axId val="35230464"/>
      </c:barChart>
      <c:catAx>
        <c:axId val="3522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5230464"/>
        <c:crosses val="autoZero"/>
        <c:auto val="1"/>
        <c:lblAlgn val="ctr"/>
        <c:lblOffset val="100"/>
        <c:noMultiLvlLbl val="0"/>
      </c:catAx>
      <c:valAx>
        <c:axId val="3523046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€bn</a:t>
                </a:r>
              </a:p>
            </c:rich>
          </c:tx>
          <c:layout>
            <c:manualLayout>
              <c:xMode val="edge"/>
              <c:yMode val="edge"/>
              <c:x val="1.3034306923470998E-2"/>
              <c:y val="1.0004079682371891E-2"/>
            </c:manualLayout>
          </c:layout>
          <c:overlay val="0"/>
        </c:title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52204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43930446194201"/>
          <c:y val="3.7054712477905503E-2"/>
          <c:w val="0.86326726367635498"/>
          <c:h val="0.86598525506157598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7E-4FC2-AE00-538E69A94FE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7E-4FC2-AE00-538E69A94FEF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7E-4FC2-AE00-538E69A94FEF}"/>
              </c:ext>
            </c:extLst>
          </c:dPt>
          <c:cat>
            <c:strRef>
              <c:f>Sheet1!$C$29:$F$29</c:f>
              <c:strCache>
                <c:ptCount val="4"/>
                <c:pt idx="0">
                  <c:v>GDP</c:v>
                </c:pt>
                <c:pt idx="1">
                  <c:v>GNP</c:v>
                </c:pt>
                <c:pt idx="2">
                  <c:v>GNI</c:v>
                </c:pt>
                <c:pt idx="3">
                  <c:v>GNI*</c:v>
                </c:pt>
              </c:strCache>
            </c:strRef>
          </c:cat>
          <c:val>
            <c:numRef>
              <c:f>Sheet1!$C$32:$F$32</c:f>
              <c:numCache>
                <c:formatCode>#,##0</c:formatCode>
                <c:ptCount val="4"/>
                <c:pt idx="0">
                  <c:v>275567.10223303811</c:v>
                </c:pt>
                <c:pt idx="1">
                  <c:v>226748.64143303811</c:v>
                </c:pt>
                <c:pt idx="2">
                  <c:v>227742.21625429811</c:v>
                </c:pt>
                <c:pt idx="3">
                  <c:v>189162.76500402909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17E-4FC2-AE00-538E69A94FEF}"/>
            </c:ext>
          </c:extLst>
        </c:ser>
        <c:ser>
          <c:idx val="1"/>
          <c:order val="1"/>
          <c:invertIfNegative val="0"/>
          <c:dPt>
            <c:idx val="1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17E-4FC2-AE00-538E69A94FEF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17E-4FC2-AE00-538E69A94FE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17E-4FC2-AE00-538E69A94FEF}"/>
              </c:ext>
            </c:extLst>
          </c:dPt>
          <c:cat>
            <c:strRef>
              <c:f>Sheet1!$C$29:$F$29</c:f>
              <c:strCache>
                <c:ptCount val="4"/>
                <c:pt idx="0">
                  <c:v>GDP</c:v>
                </c:pt>
                <c:pt idx="1">
                  <c:v>GNP</c:v>
                </c:pt>
                <c:pt idx="2">
                  <c:v>GNI</c:v>
                </c:pt>
                <c:pt idx="3">
                  <c:v>GNI*</c:v>
                </c:pt>
              </c:strCache>
            </c:strRef>
          </c:cat>
          <c:val>
            <c:numRef>
              <c:f>Sheet1!$C$33:$F$33</c:f>
              <c:numCache>
                <c:formatCode>#,##0</c:formatCode>
                <c:ptCount val="4"/>
                <c:pt idx="1">
                  <c:v>48818.460800000001</c:v>
                </c:pt>
                <c:pt idx="2">
                  <c:v>993.57482126000002</c:v>
                </c:pt>
                <c:pt idx="3">
                  <c:v>38579.451250268998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17E-4FC2-AE00-538E69A94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248448"/>
        <c:axId val="150250240"/>
      </c:barChart>
      <c:lineChart>
        <c:grouping val="standard"/>
        <c:varyColors val="0"/>
        <c:ser>
          <c:idx val="2"/>
          <c:order val="2"/>
          <c:spPr>
            <a:ln>
              <a:solidFill>
                <a:sysClr val="windowText" lastClr="000000"/>
              </a:solidFill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0"/>
              <c:layout>
                <c:manualLayout>
                  <c:x val="1.3137929619432E-3"/>
                  <c:y val="-3.3028836039494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€275,567m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7E-4FC2-AE00-538E69A94FEF}"/>
                </c:ext>
              </c:extLst>
            </c:dLbl>
            <c:dLbl>
              <c:idx val="1"/>
              <c:layout>
                <c:manualLayout>
                  <c:x val="3.7274219703428799E-2"/>
                  <c:y val="3.337506163943049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€226,749m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7E-4FC2-AE00-538E69A94FEF}"/>
                </c:ext>
              </c:extLst>
            </c:dLbl>
            <c:dLbl>
              <c:idx val="2"/>
              <c:layout>
                <c:manualLayout>
                  <c:x val="-2.0833333333333298E-3"/>
                  <c:y val="-3.003754298679869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€227,742m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7E-4FC2-AE00-538E69A94FEF}"/>
                </c:ext>
              </c:extLst>
            </c:dLbl>
            <c:dLbl>
              <c:idx val="3"/>
              <c:layout>
                <c:manualLayout>
                  <c:x val="3.7974581771616098E-2"/>
                  <c:y val="1.919467576888619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€189,163m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7E-4FC2-AE00-538E69A94FE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Sheet1!$C$32:$F$32</c:f>
              <c:numCache>
                <c:formatCode>#,##0</c:formatCode>
                <c:ptCount val="4"/>
                <c:pt idx="0">
                  <c:v>275567.10223303811</c:v>
                </c:pt>
                <c:pt idx="1">
                  <c:v>226748.64143303811</c:v>
                </c:pt>
                <c:pt idx="2">
                  <c:v>227742.21625429811</c:v>
                </c:pt>
                <c:pt idx="3">
                  <c:v>189162.76500402909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C17E-4FC2-AE00-538E69A94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248448"/>
        <c:axId val="150250240"/>
      </c:lineChart>
      <c:catAx>
        <c:axId val="150248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 b="1"/>
            </a:pPr>
            <a:endParaRPr lang="en-US"/>
          </a:p>
        </c:txPr>
        <c:crossAx val="150250240"/>
        <c:crosses val="autoZero"/>
        <c:auto val="1"/>
        <c:lblAlgn val="ctr"/>
        <c:lblOffset val="100"/>
        <c:noMultiLvlLbl val="0"/>
      </c:catAx>
      <c:valAx>
        <c:axId val="1502502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0248448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 sz="1200" b="0"/>
                  </a:pPr>
                  <a:r>
                    <a:rPr lang="en-IE" sz="1200" b="0" dirty="0"/>
                    <a:t>€billion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'Gov Debt'!$A$12</c:f>
              <c:strCache>
                <c:ptCount val="1"/>
                <c:pt idx="0">
                  <c:v>Debt/GDP Ratio</c:v>
                </c:pt>
              </c:strCache>
            </c:strRef>
          </c:tx>
          <c:invertIfNegative val="0"/>
          <c:cat>
            <c:numRef>
              <c:f>'Gov Debt'!$B$11:$F$11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'Gov Debt'!$B$12:$F$12</c:f>
              <c:numCache>
                <c:formatCode>0.0</c:formatCode>
                <c:ptCount val="5"/>
                <c:pt idx="0">
                  <c:v>119.62533193845989</c:v>
                </c:pt>
                <c:pt idx="1">
                  <c:v>119.4111605898315</c:v>
                </c:pt>
                <c:pt idx="2">
                  <c:v>104.5177959215284</c:v>
                </c:pt>
                <c:pt idx="3">
                  <c:v>76.853235341318467</c:v>
                </c:pt>
                <c:pt idx="4">
                  <c:v>72.784082364817706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21-4F94-8B1A-3181E7D78D98}"/>
            </c:ext>
          </c:extLst>
        </c:ser>
        <c:ser>
          <c:idx val="1"/>
          <c:order val="1"/>
          <c:tx>
            <c:strRef>
              <c:f>'Gov Debt'!$A$13</c:f>
              <c:strCache>
                <c:ptCount val="1"/>
                <c:pt idx="0">
                  <c:v>Debt/GNI* Ratio</c:v>
                </c:pt>
              </c:strCache>
            </c:strRef>
          </c:tx>
          <c:invertIfNegative val="0"/>
          <c:cat>
            <c:numRef>
              <c:f>'Gov Debt'!$B$11:$F$11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'Gov Debt'!$B$13:$F$13</c:f>
              <c:numCache>
                <c:formatCode>0.0</c:formatCode>
                <c:ptCount val="5"/>
                <c:pt idx="0">
                  <c:v>157.8347067172266</c:v>
                </c:pt>
                <c:pt idx="1">
                  <c:v>150.5514422508501</c:v>
                </c:pt>
                <c:pt idx="2">
                  <c:v>131.63881313600339</c:v>
                </c:pt>
                <c:pt idx="3">
                  <c:v>116.4889030168068</c:v>
                </c:pt>
                <c:pt idx="4">
                  <c:v>106.0298450677456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21-4F94-8B1A-3181E7D78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73056"/>
        <c:axId val="149520768"/>
      </c:barChart>
      <c:catAx>
        <c:axId val="3577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49520768"/>
        <c:crosses val="autoZero"/>
        <c:auto val="1"/>
        <c:lblAlgn val="ctr"/>
        <c:lblOffset val="100"/>
        <c:noMultiLvlLbl val="0"/>
      </c:catAx>
      <c:valAx>
        <c:axId val="14952076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0" vert="wordArtVert"/>
              <a:lstStyle/>
              <a:p>
                <a:pPr>
                  <a:defRPr sz="1200"/>
                </a:pPr>
                <a:r>
                  <a:rPr lang="en-IE" sz="1200"/>
                  <a:t>%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57730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048934660253098E-2"/>
          <c:y val="7.4653629915091904E-2"/>
          <c:w val="0.65333868270832696"/>
          <c:h val="0.719887218367574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'GDP GNP'!$R$51</c:f>
              <c:strCache>
                <c:ptCount val="1"/>
                <c:pt idx="0">
                  <c:v>Net Exports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'GDP GNP'!$O$56:$O$60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'GDP GNP'!$U$56:$U$60</c:f>
              <c:numCache>
                <c:formatCode>0.0</c:formatCode>
                <c:ptCount val="5"/>
                <c:pt idx="0">
                  <c:v>-1.25300758212387E-2</c:v>
                </c:pt>
                <c:pt idx="1">
                  <c:v>3.407400957884251</c:v>
                </c:pt>
                <c:pt idx="2">
                  <c:v>2.450907478358944</c:v>
                </c:pt>
                <c:pt idx="3">
                  <c:v>18.730376253082959</c:v>
                </c:pt>
                <c:pt idx="4">
                  <c:v>-9.5067289728885527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FD-441F-BA91-5FF2A7E9264A}"/>
            </c:ext>
          </c:extLst>
        </c:ser>
        <c:ser>
          <c:idx val="1"/>
          <c:order val="1"/>
          <c:tx>
            <c:strRef>
              <c:f>'GDP GNP'!$V$51</c:f>
              <c:strCache>
                <c:ptCount val="1"/>
                <c:pt idx="0">
                  <c:v>Total Domestic Demand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numRef>
              <c:f>'GDP GNP'!$O$56:$O$60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'GDP GNP'!$X$56:$X$60</c:f>
              <c:numCache>
                <c:formatCode>0.0</c:formatCode>
                <c:ptCount val="5"/>
                <c:pt idx="0">
                  <c:v>4.9683119525679602E-2</c:v>
                </c:pt>
                <c:pt idx="1">
                  <c:v>-1.7685804041964921</c:v>
                </c:pt>
                <c:pt idx="2">
                  <c:v>5.8774798457253867</c:v>
                </c:pt>
                <c:pt idx="3">
                  <c:v>6.8269087913877513</c:v>
                </c:pt>
                <c:pt idx="4">
                  <c:v>14.648127220692229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FD-441F-BA91-5FF2A7E92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639168"/>
        <c:axId val="149640704"/>
      </c:barChart>
      <c:catAx>
        <c:axId val="14963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="1"/>
            </a:pPr>
            <a:endParaRPr lang="en-US"/>
          </a:p>
        </c:txPr>
        <c:crossAx val="149640704"/>
        <c:crosses val="autoZero"/>
        <c:auto val="1"/>
        <c:lblAlgn val="ctr"/>
        <c:lblOffset val="100"/>
        <c:noMultiLvlLbl val="0"/>
      </c:catAx>
      <c:valAx>
        <c:axId val="149640704"/>
        <c:scaling>
          <c:orientation val="minMax"/>
          <c:min val="-1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IE"/>
                  <a:t>%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49639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62913013465795"/>
          <c:y val="0.31886339379913398"/>
          <c:w val="0.20643791624066599"/>
          <c:h val="0.3518981354596780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520261033798194E-2"/>
          <c:y val="9.9529364570909704E-2"/>
          <c:w val="0.65155803944489299"/>
          <c:h val="0.700062466346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'GDP GNP'!$R$86:$U$86</c:f>
              <c:strCache>
                <c:ptCount val="1"/>
                <c:pt idx="0">
                  <c:v>Net Exports, adjusted for IP imports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'GDP GNP'!$O$91:$O$95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'GDP GNP'!$U$91:$U$95</c:f>
              <c:numCache>
                <c:formatCode>0.0</c:formatCode>
                <c:ptCount val="5"/>
                <c:pt idx="0">
                  <c:v>1.5592112081768699E-2</c:v>
                </c:pt>
                <c:pt idx="1">
                  <c:v>-3.3066815994725099E-3</c:v>
                </c:pt>
                <c:pt idx="2">
                  <c:v>4.2404634802195202</c:v>
                </c:pt>
                <c:pt idx="3">
                  <c:v>20.933462482673079</c:v>
                </c:pt>
                <c:pt idx="4">
                  <c:v>2.0935833797371508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F9-42BE-AE25-8AC840B8CD45}"/>
            </c:ext>
          </c:extLst>
        </c:ser>
        <c:ser>
          <c:idx val="1"/>
          <c:order val="1"/>
          <c:tx>
            <c:strRef>
              <c:f>'GDP GNP'!$V$86:$X$86</c:f>
              <c:strCache>
                <c:ptCount val="1"/>
                <c:pt idx="0">
                  <c:v>Modified Total Domestic Demand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numRef>
              <c:f>'GDP GNP'!$O$91:$O$95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'GDP GNP'!$X$91:$X$95</c:f>
              <c:numCache>
                <c:formatCode>0.0</c:formatCode>
                <c:ptCount val="5"/>
                <c:pt idx="0">
                  <c:v>2.15609316226716E-2</c:v>
                </c:pt>
                <c:pt idx="1">
                  <c:v>1.642127235287248</c:v>
                </c:pt>
                <c:pt idx="2">
                  <c:v>4.0879238438648144</c:v>
                </c:pt>
                <c:pt idx="3">
                  <c:v>4.6238225617976259</c:v>
                </c:pt>
                <c:pt idx="4">
                  <c:v>3.0478148680665358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F9-42BE-AE25-8AC840B8C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982208"/>
        <c:axId val="149992192"/>
      </c:barChart>
      <c:catAx>
        <c:axId val="14998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="1"/>
            </a:pPr>
            <a:endParaRPr lang="en-US"/>
          </a:p>
        </c:txPr>
        <c:crossAx val="149992192"/>
        <c:crosses val="autoZero"/>
        <c:auto val="1"/>
        <c:lblAlgn val="ctr"/>
        <c:lblOffset val="100"/>
        <c:noMultiLvlLbl val="0"/>
      </c:catAx>
      <c:valAx>
        <c:axId val="14999219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IE"/>
                  <a:t>%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4998220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6930655047989904"/>
          <c:y val="0.248719300849674"/>
          <c:w val="0.216890635340035"/>
          <c:h val="0.453999288780495"/>
        </c:manualLayout>
      </c:layout>
      <c:overlay val="0"/>
      <c:txPr>
        <a:bodyPr anchor="t"/>
        <a:lstStyle/>
        <a:p>
          <a:pPr marL="0"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Gross Value Added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0880766334604798"/>
          <c:y val="0.26258179208303434"/>
          <c:w val="0.3667077114888469"/>
          <c:h val="0.52482305526417494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LCU!$B$2:$C$2</c:f>
              <c:strCache>
                <c:ptCount val="2"/>
                <c:pt idx="0">
                  <c:v>Other</c:v>
                </c:pt>
                <c:pt idx="1">
                  <c:v>Large MNE</c:v>
                </c:pt>
              </c:strCache>
            </c:strRef>
          </c:cat>
          <c:val>
            <c:numRef>
              <c:f>LCU!$B$6:$C$6</c:f>
              <c:numCache>
                <c:formatCode>_-* #,##0_-;\-* #,##0_-;_-* "-"??_-;_-@_-</c:formatCode>
                <c:ptCount val="2"/>
                <c:pt idx="0">
                  <c:v>105234.299237906</c:v>
                </c:pt>
                <c:pt idx="1">
                  <c:v>83544.541570499219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8A-49BA-8485-CD46F431D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 rtl="0"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0DB2B-70BF-4CCD-A1AD-F93E3DE0DB5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4D4100B-AD62-4D09-8E1E-09C53BEDEDA1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IE" sz="2000" b="1"/>
            <a:t>Increased Capital Assets</a:t>
          </a:r>
        </a:p>
      </dgm:t>
    </dgm:pt>
    <dgm:pt modelId="{BA701CFC-1DD5-4795-86C8-E5ED46F5456B}" type="parTrans" cxnId="{9FB1F9BE-5FD0-487A-B486-FB5C45E8C27C}">
      <dgm:prSet/>
      <dgm:spPr/>
      <dgm:t>
        <a:bodyPr/>
        <a:lstStyle/>
        <a:p>
          <a:endParaRPr lang="en-IE"/>
        </a:p>
      </dgm:t>
    </dgm:pt>
    <dgm:pt modelId="{451BDAEA-9E93-43C7-A3FB-CD2A50DE483B}" type="sibTrans" cxnId="{9FB1F9BE-5FD0-487A-B486-FB5C45E8C27C}">
      <dgm:prSet/>
      <dgm:spPr/>
      <dgm:t>
        <a:bodyPr/>
        <a:lstStyle/>
        <a:p>
          <a:endParaRPr lang="en-IE"/>
        </a:p>
      </dgm:t>
    </dgm:pt>
    <dgm:pt modelId="{EE2751E1-7DC4-4887-A6BA-FCBE5CE95193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IE" sz="2000" b="1"/>
            <a:t>Increased Production of Goods and Services</a:t>
          </a:r>
        </a:p>
      </dgm:t>
    </dgm:pt>
    <dgm:pt modelId="{CBE99EAB-E0AF-4C02-BBF1-0E25E24328EB}" type="parTrans" cxnId="{75C8B749-AFD9-4625-A5E2-3E920A368588}">
      <dgm:prSet/>
      <dgm:spPr/>
      <dgm:t>
        <a:bodyPr/>
        <a:lstStyle/>
        <a:p>
          <a:endParaRPr lang="en-IE"/>
        </a:p>
      </dgm:t>
    </dgm:pt>
    <dgm:pt modelId="{5B1E3045-ECD3-4F85-8AE9-EACCE8BBE3AC}" type="sibTrans" cxnId="{75C8B749-AFD9-4625-A5E2-3E920A368588}">
      <dgm:prSet/>
      <dgm:spPr/>
      <dgm:t>
        <a:bodyPr/>
        <a:lstStyle/>
        <a:p>
          <a:endParaRPr lang="en-IE"/>
        </a:p>
      </dgm:t>
    </dgm:pt>
    <dgm:pt modelId="{AD681CEC-0F2F-4424-8530-844DE2120D25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IE" sz="2000" b="1"/>
            <a:t>Increased Depreciation </a:t>
          </a:r>
        </a:p>
      </dgm:t>
    </dgm:pt>
    <dgm:pt modelId="{A0105EBC-16C2-4651-92FF-20809D4DCC69}" type="parTrans" cxnId="{4779D1E2-1A9C-43BD-A5A4-54D3B9240943}">
      <dgm:prSet/>
      <dgm:spPr/>
      <dgm:t>
        <a:bodyPr/>
        <a:lstStyle/>
        <a:p>
          <a:endParaRPr lang="en-IE"/>
        </a:p>
      </dgm:t>
    </dgm:pt>
    <dgm:pt modelId="{7CE3E80B-D4F7-419F-88BB-F685D8BD6AA7}" type="sibTrans" cxnId="{4779D1E2-1A9C-43BD-A5A4-54D3B9240943}">
      <dgm:prSet/>
      <dgm:spPr/>
      <dgm:t>
        <a:bodyPr/>
        <a:lstStyle/>
        <a:p>
          <a:endParaRPr lang="en-IE"/>
        </a:p>
      </dgm:t>
    </dgm:pt>
    <dgm:pt modelId="{875D06BE-1315-4FDD-BEE9-00EF8D82C2AA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IE" sz="2000" b="1"/>
            <a:t>Increased Profits</a:t>
          </a:r>
        </a:p>
      </dgm:t>
    </dgm:pt>
    <dgm:pt modelId="{55C291DD-0365-4A34-AF74-F68D09472B99}" type="parTrans" cxnId="{3EBBEFD2-FF61-4757-B008-CA3A8374A53F}">
      <dgm:prSet/>
      <dgm:spPr/>
      <dgm:t>
        <a:bodyPr/>
        <a:lstStyle/>
        <a:p>
          <a:endParaRPr lang="en-IE"/>
        </a:p>
      </dgm:t>
    </dgm:pt>
    <dgm:pt modelId="{C0EB85B3-271D-45B4-ADB3-AFAF60DA6604}" type="sibTrans" cxnId="{3EBBEFD2-FF61-4757-B008-CA3A8374A53F}">
      <dgm:prSet/>
      <dgm:spPr/>
      <dgm:t>
        <a:bodyPr/>
        <a:lstStyle/>
        <a:p>
          <a:endParaRPr lang="en-IE"/>
        </a:p>
      </dgm:t>
    </dgm:pt>
    <dgm:pt modelId="{60690837-C485-4CF2-874B-A06ACD91B1ED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r>
            <a:rPr lang="en-IE" sz="2000" b="1"/>
            <a:t>Increased Exports</a:t>
          </a:r>
        </a:p>
      </dgm:t>
    </dgm:pt>
    <dgm:pt modelId="{1393D6D6-65BF-4730-9D7A-43A9F2964342}" type="parTrans" cxnId="{120E7A78-9A24-446E-9D89-EA16D00D4F4D}">
      <dgm:prSet/>
      <dgm:spPr/>
      <dgm:t>
        <a:bodyPr/>
        <a:lstStyle/>
        <a:p>
          <a:endParaRPr lang="en-IE"/>
        </a:p>
      </dgm:t>
    </dgm:pt>
    <dgm:pt modelId="{ECEEA6D8-0DB5-488E-BD2A-6DCC22D0CAE0}" type="sibTrans" cxnId="{120E7A78-9A24-446E-9D89-EA16D00D4F4D}">
      <dgm:prSet/>
      <dgm:spPr/>
      <dgm:t>
        <a:bodyPr/>
        <a:lstStyle/>
        <a:p>
          <a:endParaRPr lang="en-IE"/>
        </a:p>
      </dgm:t>
    </dgm:pt>
    <dgm:pt modelId="{2FD097AB-2B88-4645-B768-B6A74B15C81C}" type="pres">
      <dgm:prSet presAssocID="{26B0DB2B-70BF-4CCD-A1AD-F93E3DE0DB56}" presName="CompostProcess" presStyleCnt="0">
        <dgm:presLayoutVars>
          <dgm:dir/>
          <dgm:resizeHandles val="exact"/>
        </dgm:presLayoutVars>
      </dgm:prSet>
      <dgm:spPr/>
    </dgm:pt>
    <dgm:pt modelId="{A4D137EB-1A3D-480C-BAA5-A48ACCCB5DB4}" type="pres">
      <dgm:prSet presAssocID="{26B0DB2B-70BF-4CCD-A1AD-F93E3DE0DB56}" presName="arrow" presStyleLbl="bgShp" presStyleIdx="0" presStyleCnt="1" custScaleX="117647" custLinFactNeighborX="1875" custLinFactNeighborY="1515"/>
      <dgm:spPr>
        <a:solidFill>
          <a:schemeClr val="bg2">
            <a:lumMod val="40000"/>
            <a:lumOff val="60000"/>
          </a:schemeClr>
        </a:solidFill>
      </dgm:spPr>
    </dgm:pt>
    <dgm:pt modelId="{2F6D384A-4A67-4D89-B4C3-5408523999D2}" type="pres">
      <dgm:prSet presAssocID="{26B0DB2B-70BF-4CCD-A1AD-F93E3DE0DB56}" presName="linearProcess" presStyleCnt="0"/>
      <dgm:spPr/>
    </dgm:pt>
    <dgm:pt modelId="{12E5F84C-A8E3-4E92-92DE-A264479B8019}" type="pres">
      <dgm:prSet presAssocID="{C4D4100B-AD62-4D09-8E1E-09C53BEDEDA1}" presName="textNode" presStyleLbl="node1" presStyleIdx="0" presStyleCnt="5" custScaleX="92378" custLinFactNeighborX="-1305" custLinFactNeighborY="75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C0CD556-5613-49CB-9A12-4C87FE1922CB}" type="pres">
      <dgm:prSet presAssocID="{451BDAEA-9E93-43C7-A3FB-CD2A50DE483B}" presName="sibTrans" presStyleCnt="0"/>
      <dgm:spPr/>
    </dgm:pt>
    <dgm:pt modelId="{BDB3C133-F1B3-40DA-A232-BBCDC6AB9CDC}" type="pres">
      <dgm:prSet presAssocID="{EE2751E1-7DC4-4887-A6BA-FCBE5CE95193}" presName="textNode" presStyleLbl="node1" presStyleIdx="1" presStyleCnt="5" custScaleX="121359" custLinFactNeighborX="-79689" custLinFactNeighborY="75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E1BCF2A-E3E5-464F-9F8D-F4E5130703DC}" type="pres">
      <dgm:prSet presAssocID="{5B1E3045-ECD3-4F85-8AE9-EACCE8BBE3AC}" presName="sibTrans" presStyleCnt="0"/>
      <dgm:spPr/>
    </dgm:pt>
    <dgm:pt modelId="{E7853FAC-E9C7-47A0-A0BE-29D4C27532FB}" type="pres">
      <dgm:prSet presAssocID="{60690837-C485-4CF2-874B-A06ACD91B1ED}" presName="textNode" presStyleLbl="node1" presStyleIdx="2" presStyleCnt="5" custScaleX="108802" custLinFactX="-6461" custLinFactNeighborX="-100000" custLinFactNeighborY="75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92FE529-7875-40FD-AA94-67484ECBE18E}" type="pres">
      <dgm:prSet presAssocID="{ECEEA6D8-0DB5-488E-BD2A-6DCC22D0CAE0}" presName="sibTrans" presStyleCnt="0"/>
      <dgm:spPr/>
    </dgm:pt>
    <dgm:pt modelId="{8EA8CE34-A3E1-4D57-B7E9-0DF3C01C7B59}" type="pres">
      <dgm:prSet presAssocID="{AD681CEC-0F2F-4424-8530-844DE2120D25}" presName="textNode" presStyleLbl="node1" presStyleIdx="3" presStyleCnt="5" custScaleX="113548" custLinFactX="-17641" custLinFactNeighborX="-100000" custLinFactNeighborY="75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2B482C2-E14E-4E2D-97E7-D849D37EEA4B}" type="pres">
      <dgm:prSet presAssocID="{7CE3E80B-D4F7-419F-88BB-F685D8BD6AA7}" presName="sibTrans" presStyleCnt="0"/>
      <dgm:spPr/>
    </dgm:pt>
    <dgm:pt modelId="{60BA0C2D-BC25-420C-B905-F9A8BA4FF6C1}" type="pres">
      <dgm:prSet presAssocID="{875D06BE-1315-4FDD-BEE9-00EF8D82C2AA}" presName="textNode" presStyleLbl="node1" presStyleIdx="4" presStyleCnt="5" custScaleX="91649" custLinFactX="-28796" custLinFactNeighborX="-100000" custLinFactNeighborY="758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75C8B749-AFD9-4625-A5E2-3E920A368588}" srcId="{26B0DB2B-70BF-4CCD-A1AD-F93E3DE0DB56}" destId="{EE2751E1-7DC4-4887-A6BA-FCBE5CE95193}" srcOrd="1" destOrd="0" parTransId="{CBE99EAB-E0AF-4C02-BBF1-0E25E24328EB}" sibTransId="{5B1E3045-ECD3-4F85-8AE9-EACCE8BBE3AC}"/>
    <dgm:cxn modelId="{120E7A78-9A24-446E-9D89-EA16D00D4F4D}" srcId="{26B0DB2B-70BF-4CCD-A1AD-F93E3DE0DB56}" destId="{60690837-C485-4CF2-874B-A06ACD91B1ED}" srcOrd="2" destOrd="0" parTransId="{1393D6D6-65BF-4730-9D7A-43A9F2964342}" sibTransId="{ECEEA6D8-0DB5-488E-BD2A-6DCC22D0CAE0}"/>
    <dgm:cxn modelId="{2CF18BBA-ECFD-44D4-9161-06B608821C79}" type="presOf" srcId="{60690837-C485-4CF2-874B-A06ACD91B1ED}" destId="{E7853FAC-E9C7-47A0-A0BE-29D4C27532FB}" srcOrd="0" destOrd="0" presId="urn:microsoft.com/office/officeart/2005/8/layout/hProcess9"/>
    <dgm:cxn modelId="{FCB34A25-BDCA-4FA5-80E3-4FACF1CB492E}" type="presOf" srcId="{C4D4100B-AD62-4D09-8E1E-09C53BEDEDA1}" destId="{12E5F84C-A8E3-4E92-92DE-A264479B8019}" srcOrd="0" destOrd="0" presId="urn:microsoft.com/office/officeart/2005/8/layout/hProcess9"/>
    <dgm:cxn modelId="{429F0455-9F25-4159-A5B0-02AC82306EDA}" type="presOf" srcId="{875D06BE-1315-4FDD-BEE9-00EF8D82C2AA}" destId="{60BA0C2D-BC25-420C-B905-F9A8BA4FF6C1}" srcOrd="0" destOrd="0" presId="urn:microsoft.com/office/officeart/2005/8/layout/hProcess9"/>
    <dgm:cxn modelId="{BE7BD6E4-5083-4192-9083-7CCC75FE40AA}" type="presOf" srcId="{26B0DB2B-70BF-4CCD-A1AD-F93E3DE0DB56}" destId="{2FD097AB-2B88-4645-B768-B6A74B15C81C}" srcOrd="0" destOrd="0" presId="urn:microsoft.com/office/officeart/2005/8/layout/hProcess9"/>
    <dgm:cxn modelId="{D2608BDB-6225-44E5-8419-F07CBA4206C8}" type="presOf" srcId="{EE2751E1-7DC4-4887-A6BA-FCBE5CE95193}" destId="{BDB3C133-F1B3-40DA-A232-BBCDC6AB9CDC}" srcOrd="0" destOrd="0" presId="urn:microsoft.com/office/officeart/2005/8/layout/hProcess9"/>
    <dgm:cxn modelId="{4779D1E2-1A9C-43BD-A5A4-54D3B9240943}" srcId="{26B0DB2B-70BF-4CCD-A1AD-F93E3DE0DB56}" destId="{AD681CEC-0F2F-4424-8530-844DE2120D25}" srcOrd="3" destOrd="0" parTransId="{A0105EBC-16C2-4651-92FF-20809D4DCC69}" sibTransId="{7CE3E80B-D4F7-419F-88BB-F685D8BD6AA7}"/>
    <dgm:cxn modelId="{3EBBEFD2-FF61-4757-B008-CA3A8374A53F}" srcId="{26B0DB2B-70BF-4CCD-A1AD-F93E3DE0DB56}" destId="{875D06BE-1315-4FDD-BEE9-00EF8D82C2AA}" srcOrd="4" destOrd="0" parTransId="{55C291DD-0365-4A34-AF74-F68D09472B99}" sibTransId="{C0EB85B3-271D-45B4-ADB3-AFAF60DA6604}"/>
    <dgm:cxn modelId="{9FB1F9BE-5FD0-487A-B486-FB5C45E8C27C}" srcId="{26B0DB2B-70BF-4CCD-A1AD-F93E3DE0DB56}" destId="{C4D4100B-AD62-4D09-8E1E-09C53BEDEDA1}" srcOrd="0" destOrd="0" parTransId="{BA701CFC-1DD5-4795-86C8-E5ED46F5456B}" sibTransId="{451BDAEA-9E93-43C7-A3FB-CD2A50DE483B}"/>
    <dgm:cxn modelId="{C2693268-30CA-4651-AEE3-BF7C6B9985E0}" type="presOf" srcId="{AD681CEC-0F2F-4424-8530-844DE2120D25}" destId="{8EA8CE34-A3E1-4D57-B7E9-0DF3C01C7B59}" srcOrd="0" destOrd="0" presId="urn:microsoft.com/office/officeart/2005/8/layout/hProcess9"/>
    <dgm:cxn modelId="{C8639487-4D88-4B30-AB04-2CCBB0237FB3}" type="presParOf" srcId="{2FD097AB-2B88-4645-B768-B6A74B15C81C}" destId="{A4D137EB-1A3D-480C-BAA5-A48ACCCB5DB4}" srcOrd="0" destOrd="0" presId="urn:microsoft.com/office/officeart/2005/8/layout/hProcess9"/>
    <dgm:cxn modelId="{3B057779-1577-4A2E-AB28-2DB5DB3B8D20}" type="presParOf" srcId="{2FD097AB-2B88-4645-B768-B6A74B15C81C}" destId="{2F6D384A-4A67-4D89-B4C3-5408523999D2}" srcOrd="1" destOrd="0" presId="urn:microsoft.com/office/officeart/2005/8/layout/hProcess9"/>
    <dgm:cxn modelId="{50DCFA84-C8A7-46C0-9A3B-3A880D165483}" type="presParOf" srcId="{2F6D384A-4A67-4D89-B4C3-5408523999D2}" destId="{12E5F84C-A8E3-4E92-92DE-A264479B8019}" srcOrd="0" destOrd="0" presId="urn:microsoft.com/office/officeart/2005/8/layout/hProcess9"/>
    <dgm:cxn modelId="{264F5745-0599-4E80-8148-085694A92986}" type="presParOf" srcId="{2F6D384A-4A67-4D89-B4C3-5408523999D2}" destId="{1C0CD556-5613-49CB-9A12-4C87FE1922CB}" srcOrd="1" destOrd="0" presId="urn:microsoft.com/office/officeart/2005/8/layout/hProcess9"/>
    <dgm:cxn modelId="{BF868651-44F7-4C7A-85D0-08470E3C626F}" type="presParOf" srcId="{2F6D384A-4A67-4D89-B4C3-5408523999D2}" destId="{BDB3C133-F1B3-40DA-A232-BBCDC6AB9CDC}" srcOrd="2" destOrd="0" presId="urn:microsoft.com/office/officeart/2005/8/layout/hProcess9"/>
    <dgm:cxn modelId="{B0EC87A6-CDE0-462B-ACC0-D48DB563C59C}" type="presParOf" srcId="{2F6D384A-4A67-4D89-B4C3-5408523999D2}" destId="{5E1BCF2A-E3E5-464F-9F8D-F4E5130703DC}" srcOrd="3" destOrd="0" presId="urn:microsoft.com/office/officeart/2005/8/layout/hProcess9"/>
    <dgm:cxn modelId="{C67444ED-49D0-4044-972B-038D2A31850D}" type="presParOf" srcId="{2F6D384A-4A67-4D89-B4C3-5408523999D2}" destId="{E7853FAC-E9C7-47A0-A0BE-29D4C27532FB}" srcOrd="4" destOrd="0" presId="urn:microsoft.com/office/officeart/2005/8/layout/hProcess9"/>
    <dgm:cxn modelId="{C561974D-480C-42A2-A01F-1C849E9701B7}" type="presParOf" srcId="{2F6D384A-4A67-4D89-B4C3-5408523999D2}" destId="{892FE529-7875-40FD-AA94-67484ECBE18E}" srcOrd="5" destOrd="0" presId="urn:microsoft.com/office/officeart/2005/8/layout/hProcess9"/>
    <dgm:cxn modelId="{277C17F2-FA9D-49B7-9DFC-1321C4EAF490}" type="presParOf" srcId="{2F6D384A-4A67-4D89-B4C3-5408523999D2}" destId="{8EA8CE34-A3E1-4D57-B7E9-0DF3C01C7B59}" srcOrd="6" destOrd="0" presId="urn:microsoft.com/office/officeart/2005/8/layout/hProcess9"/>
    <dgm:cxn modelId="{0BEBDEA7-81E4-4E4D-9B2E-5550EE9D7449}" type="presParOf" srcId="{2F6D384A-4A67-4D89-B4C3-5408523999D2}" destId="{82B482C2-E14E-4E2D-97E7-D849D37EEA4B}" srcOrd="7" destOrd="0" presId="urn:microsoft.com/office/officeart/2005/8/layout/hProcess9"/>
    <dgm:cxn modelId="{8A2E762B-5232-4B21-A6DF-8F6C2F545ECE}" type="presParOf" srcId="{2F6D384A-4A67-4D89-B4C3-5408523999D2}" destId="{60BA0C2D-BC25-420C-B905-F9A8BA4FF6C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1C380F-EFEB-4ADB-AA21-718B915CD50D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E47FF413-7961-4326-912E-789D4FC6053F}">
      <dgm:prSet phldrT="[Text]"/>
      <dgm:spPr/>
      <dgm:t>
        <a:bodyPr/>
        <a:lstStyle/>
        <a:p>
          <a:r>
            <a:rPr lang="en-IE">
              <a:solidFill>
                <a:schemeClr val="tx1"/>
              </a:solidFill>
            </a:rPr>
            <a:t>1.Challenges of Globalisation</a:t>
          </a:r>
        </a:p>
      </dgm:t>
    </dgm:pt>
    <dgm:pt modelId="{EBA9304F-211D-4335-B0EC-9F447B049117}" type="parTrans" cxnId="{C11555C0-EE48-42FD-A78B-381BA0853734}">
      <dgm:prSet/>
      <dgm:spPr/>
      <dgm:t>
        <a:bodyPr/>
        <a:lstStyle/>
        <a:p>
          <a:endParaRPr lang="en-IE"/>
        </a:p>
      </dgm:t>
    </dgm:pt>
    <dgm:pt modelId="{08938232-A2E7-4B58-9D2E-C5180DE5AD09}" type="sibTrans" cxnId="{C11555C0-EE48-42FD-A78B-381BA0853734}">
      <dgm:prSet/>
      <dgm:spPr/>
      <dgm:t>
        <a:bodyPr/>
        <a:lstStyle/>
        <a:p>
          <a:endParaRPr lang="en-IE"/>
        </a:p>
      </dgm:t>
    </dgm:pt>
    <dgm:pt modelId="{F2159533-54F2-4107-9D1E-AF388B54A558}">
      <dgm:prSet phldrT="[Text]"/>
      <dgm:spPr/>
      <dgm:t>
        <a:bodyPr/>
        <a:lstStyle/>
        <a:p>
          <a:r>
            <a:rPr lang="en-IE">
              <a:solidFill>
                <a:schemeClr val="tx1"/>
              </a:solidFill>
            </a:rPr>
            <a:t>2. Globalisation in the Standards</a:t>
          </a:r>
        </a:p>
      </dgm:t>
    </dgm:pt>
    <dgm:pt modelId="{1DF88849-B81E-45F8-8A3B-EFA9204070B3}" type="parTrans" cxnId="{B4125842-561E-4EE6-9A34-3FF1A9B92869}">
      <dgm:prSet/>
      <dgm:spPr/>
      <dgm:t>
        <a:bodyPr/>
        <a:lstStyle/>
        <a:p>
          <a:endParaRPr lang="en-IE"/>
        </a:p>
      </dgm:t>
    </dgm:pt>
    <dgm:pt modelId="{8EA82B8E-B888-454A-B091-63EDB785406B}" type="sibTrans" cxnId="{B4125842-561E-4EE6-9A34-3FF1A9B92869}">
      <dgm:prSet/>
      <dgm:spPr/>
      <dgm:t>
        <a:bodyPr/>
        <a:lstStyle/>
        <a:p>
          <a:endParaRPr lang="en-IE"/>
        </a:p>
      </dgm:t>
    </dgm:pt>
    <dgm:pt modelId="{39D18956-DA66-4920-AEE8-771C70711652}">
      <dgm:prSet phldrT="[Text]"/>
      <dgm:spPr/>
      <dgm:t>
        <a:bodyPr/>
        <a:lstStyle/>
        <a:p>
          <a:r>
            <a:rPr lang="en-IE">
              <a:solidFill>
                <a:srgbClr val="000000"/>
              </a:solidFill>
            </a:rPr>
            <a:t>3.</a:t>
          </a:r>
          <a:r>
            <a:rPr lang="en-IE">
              <a:solidFill>
                <a:schemeClr val="bg1"/>
              </a:solidFill>
            </a:rPr>
            <a:t>Unexpected consequences</a:t>
          </a:r>
        </a:p>
      </dgm:t>
    </dgm:pt>
    <dgm:pt modelId="{3BF6EBA0-D44C-4880-B7B1-8B1F297D673E}" type="parTrans" cxnId="{9340A313-A7BD-4DE0-9896-3C7203CF2DD4}">
      <dgm:prSet/>
      <dgm:spPr/>
      <dgm:t>
        <a:bodyPr/>
        <a:lstStyle/>
        <a:p>
          <a:endParaRPr lang="en-IE"/>
        </a:p>
      </dgm:t>
    </dgm:pt>
    <dgm:pt modelId="{FF5F74AE-4FB1-45F6-B966-4A2C9910B8E3}" type="sibTrans" cxnId="{9340A313-A7BD-4DE0-9896-3C7203CF2DD4}">
      <dgm:prSet/>
      <dgm:spPr/>
      <dgm:t>
        <a:bodyPr/>
        <a:lstStyle/>
        <a:p>
          <a:endParaRPr lang="en-IE"/>
        </a:p>
      </dgm:t>
    </dgm:pt>
    <dgm:pt modelId="{BEBD92DE-4D5F-41B3-AE24-E7B9F8EA43E4}">
      <dgm:prSet phldrT="[Text]"/>
      <dgm:spPr/>
      <dgm:t>
        <a:bodyPr/>
        <a:lstStyle/>
        <a:p>
          <a:r>
            <a:rPr lang="en-IE">
              <a:solidFill>
                <a:schemeClr val="tx1"/>
              </a:solidFill>
            </a:rPr>
            <a:t>ESRG Recommendations</a:t>
          </a:r>
        </a:p>
      </dgm:t>
    </dgm:pt>
    <dgm:pt modelId="{5CB473D4-27E0-4C82-A160-C046925D94EC}" type="parTrans" cxnId="{1869B061-6EA2-4113-A95B-7B4F9C7CC0D2}">
      <dgm:prSet/>
      <dgm:spPr/>
      <dgm:t>
        <a:bodyPr/>
        <a:lstStyle/>
        <a:p>
          <a:endParaRPr lang="en-IE"/>
        </a:p>
      </dgm:t>
    </dgm:pt>
    <dgm:pt modelId="{FB196C3E-EDE4-4790-B8E2-A511F7F273FE}" type="sibTrans" cxnId="{1869B061-6EA2-4113-A95B-7B4F9C7CC0D2}">
      <dgm:prSet/>
      <dgm:spPr/>
      <dgm:t>
        <a:bodyPr/>
        <a:lstStyle/>
        <a:p>
          <a:endParaRPr lang="en-IE"/>
        </a:p>
      </dgm:t>
    </dgm:pt>
    <dgm:pt modelId="{C4B8D605-ACDD-4D3D-8EF1-FA98E170295D}" type="pres">
      <dgm:prSet presAssocID="{E41C380F-EFEB-4ADB-AA21-718B915CD5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D738C355-FCCE-447E-ADBE-0C8D85172669}" type="pres">
      <dgm:prSet presAssocID="{E47FF413-7961-4326-912E-789D4FC6053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D5AEA31-07C1-4725-9B6B-4962E0BC5CB8}" type="pres">
      <dgm:prSet presAssocID="{08938232-A2E7-4B58-9D2E-C5180DE5AD09}" presName="sibTrans" presStyleCnt="0"/>
      <dgm:spPr/>
    </dgm:pt>
    <dgm:pt modelId="{89E42F55-9611-4F1F-868B-8FC8DA0D0A46}" type="pres">
      <dgm:prSet presAssocID="{F2159533-54F2-4107-9D1E-AF388B54A55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0953260-87EA-4366-A833-EE567E6636EB}" type="pres">
      <dgm:prSet presAssocID="{8EA82B8E-B888-454A-B091-63EDB785406B}" presName="sibTrans" presStyleCnt="0"/>
      <dgm:spPr/>
    </dgm:pt>
    <dgm:pt modelId="{AB1F1CD2-7AA8-4AA7-93BB-7334ECA1035E}" type="pres">
      <dgm:prSet presAssocID="{39D18956-DA66-4920-AEE8-771C707116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D390AAB-6F91-4E18-9544-8CE1AC94AE4C}" type="pres">
      <dgm:prSet presAssocID="{FF5F74AE-4FB1-45F6-B966-4A2C9910B8E3}" presName="sibTrans" presStyleCnt="0"/>
      <dgm:spPr/>
    </dgm:pt>
    <dgm:pt modelId="{E557CF18-480E-4D72-A7EC-C7790D843671}" type="pres">
      <dgm:prSet presAssocID="{BEBD92DE-4D5F-41B3-AE24-E7B9F8EA43E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C7820924-1A29-4168-A77C-B89AF49FD6E2}" type="presOf" srcId="{F2159533-54F2-4107-9D1E-AF388B54A558}" destId="{89E42F55-9611-4F1F-868B-8FC8DA0D0A46}" srcOrd="0" destOrd="0" presId="urn:microsoft.com/office/officeart/2005/8/layout/default"/>
    <dgm:cxn modelId="{1869B061-6EA2-4113-A95B-7B4F9C7CC0D2}" srcId="{E41C380F-EFEB-4ADB-AA21-718B915CD50D}" destId="{BEBD92DE-4D5F-41B3-AE24-E7B9F8EA43E4}" srcOrd="3" destOrd="0" parTransId="{5CB473D4-27E0-4C82-A160-C046925D94EC}" sibTransId="{FB196C3E-EDE4-4790-B8E2-A511F7F273FE}"/>
    <dgm:cxn modelId="{9340A313-A7BD-4DE0-9896-3C7203CF2DD4}" srcId="{E41C380F-EFEB-4ADB-AA21-718B915CD50D}" destId="{39D18956-DA66-4920-AEE8-771C70711652}" srcOrd="2" destOrd="0" parTransId="{3BF6EBA0-D44C-4880-B7B1-8B1F297D673E}" sibTransId="{FF5F74AE-4FB1-45F6-B966-4A2C9910B8E3}"/>
    <dgm:cxn modelId="{EA2D0E7E-A661-477D-BD42-18D974050A7E}" type="presOf" srcId="{E41C380F-EFEB-4ADB-AA21-718B915CD50D}" destId="{C4B8D605-ACDD-4D3D-8EF1-FA98E170295D}" srcOrd="0" destOrd="0" presId="urn:microsoft.com/office/officeart/2005/8/layout/default"/>
    <dgm:cxn modelId="{C11555C0-EE48-42FD-A78B-381BA0853734}" srcId="{E41C380F-EFEB-4ADB-AA21-718B915CD50D}" destId="{E47FF413-7961-4326-912E-789D4FC6053F}" srcOrd="0" destOrd="0" parTransId="{EBA9304F-211D-4335-B0EC-9F447B049117}" sibTransId="{08938232-A2E7-4B58-9D2E-C5180DE5AD09}"/>
    <dgm:cxn modelId="{B5E83891-8342-4E99-9668-DED051FBA2F6}" type="presOf" srcId="{39D18956-DA66-4920-AEE8-771C70711652}" destId="{AB1F1CD2-7AA8-4AA7-93BB-7334ECA1035E}" srcOrd="0" destOrd="0" presId="urn:microsoft.com/office/officeart/2005/8/layout/default"/>
    <dgm:cxn modelId="{347BBAD8-8C82-4534-A883-186E59497ECA}" type="presOf" srcId="{BEBD92DE-4D5F-41B3-AE24-E7B9F8EA43E4}" destId="{E557CF18-480E-4D72-A7EC-C7790D843671}" srcOrd="0" destOrd="0" presId="urn:microsoft.com/office/officeart/2005/8/layout/default"/>
    <dgm:cxn modelId="{1FA22849-9D02-4418-9158-331C6347BA28}" type="presOf" srcId="{E47FF413-7961-4326-912E-789D4FC6053F}" destId="{D738C355-FCCE-447E-ADBE-0C8D85172669}" srcOrd="0" destOrd="0" presId="urn:microsoft.com/office/officeart/2005/8/layout/default"/>
    <dgm:cxn modelId="{B4125842-561E-4EE6-9A34-3FF1A9B92869}" srcId="{E41C380F-EFEB-4ADB-AA21-718B915CD50D}" destId="{F2159533-54F2-4107-9D1E-AF388B54A558}" srcOrd="1" destOrd="0" parTransId="{1DF88849-B81E-45F8-8A3B-EFA9204070B3}" sibTransId="{8EA82B8E-B888-454A-B091-63EDB785406B}"/>
    <dgm:cxn modelId="{22D13CB1-A3A5-42C2-AF72-5B608FB5E60F}" type="presParOf" srcId="{C4B8D605-ACDD-4D3D-8EF1-FA98E170295D}" destId="{D738C355-FCCE-447E-ADBE-0C8D85172669}" srcOrd="0" destOrd="0" presId="urn:microsoft.com/office/officeart/2005/8/layout/default"/>
    <dgm:cxn modelId="{2F7D741A-2448-4ACC-ADDC-1BDCDD4337D7}" type="presParOf" srcId="{C4B8D605-ACDD-4D3D-8EF1-FA98E170295D}" destId="{4D5AEA31-07C1-4725-9B6B-4962E0BC5CB8}" srcOrd="1" destOrd="0" presId="urn:microsoft.com/office/officeart/2005/8/layout/default"/>
    <dgm:cxn modelId="{46BB4DDB-4971-4D28-A3D1-282A00C3FF7A}" type="presParOf" srcId="{C4B8D605-ACDD-4D3D-8EF1-FA98E170295D}" destId="{89E42F55-9611-4F1F-868B-8FC8DA0D0A46}" srcOrd="2" destOrd="0" presId="urn:microsoft.com/office/officeart/2005/8/layout/default"/>
    <dgm:cxn modelId="{7846CC9B-376D-421E-9EF9-8FD12189E96C}" type="presParOf" srcId="{C4B8D605-ACDD-4D3D-8EF1-FA98E170295D}" destId="{00953260-87EA-4366-A833-EE567E6636EB}" srcOrd="3" destOrd="0" presId="urn:microsoft.com/office/officeart/2005/8/layout/default"/>
    <dgm:cxn modelId="{4A180608-DF20-480D-9DBB-EB3A1406B12C}" type="presParOf" srcId="{C4B8D605-ACDD-4D3D-8EF1-FA98E170295D}" destId="{AB1F1CD2-7AA8-4AA7-93BB-7334ECA1035E}" srcOrd="4" destOrd="0" presId="urn:microsoft.com/office/officeart/2005/8/layout/default"/>
    <dgm:cxn modelId="{E4F2800B-E0C4-41A6-86BB-F5AAF27B37DE}" type="presParOf" srcId="{C4B8D605-ACDD-4D3D-8EF1-FA98E170295D}" destId="{1D390AAB-6F91-4E18-9544-8CE1AC94AE4C}" srcOrd="5" destOrd="0" presId="urn:microsoft.com/office/officeart/2005/8/layout/default"/>
    <dgm:cxn modelId="{11BD732B-86F1-43E1-A538-2EC632D3C98F}" type="presParOf" srcId="{C4B8D605-ACDD-4D3D-8EF1-FA98E170295D}" destId="{E557CF18-480E-4D72-A7EC-C7790D84367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1C380F-EFEB-4ADB-AA21-718B915CD50D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E47FF413-7961-4326-912E-789D4FC6053F}">
      <dgm:prSet phldrT="[Text]"/>
      <dgm:spPr/>
      <dgm:t>
        <a:bodyPr/>
        <a:lstStyle/>
        <a:p>
          <a:r>
            <a:rPr lang="en-IE">
              <a:solidFill>
                <a:srgbClr val="FFFFFF"/>
              </a:solidFill>
            </a:rPr>
            <a:t>1.Challenges of Globalisation</a:t>
          </a:r>
        </a:p>
      </dgm:t>
    </dgm:pt>
    <dgm:pt modelId="{EBA9304F-211D-4335-B0EC-9F447B049117}" type="parTrans" cxnId="{C11555C0-EE48-42FD-A78B-381BA0853734}">
      <dgm:prSet/>
      <dgm:spPr/>
      <dgm:t>
        <a:bodyPr/>
        <a:lstStyle/>
        <a:p>
          <a:endParaRPr lang="en-IE"/>
        </a:p>
      </dgm:t>
    </dgm:pt>
    <dgm:pt modelId="{08938232-A2E7-4B58-9D2E-C5180DE5AD09}" type="sibTrans" cxnId="{C11555C0-EE48-42FD-A78B-381BA0853734}">
      <dgm:prSet/>
      <dgm:spPr/>
      <dgm:t>
        <a:bodyPr/>
        <a:lstStyle/>
        <a:p>
          <a:endParaRPr lang="en-IE"/>
        </a:p>
      </dgm:t>
    </dgm:pt>
    <dgm:pt modelId="{F2159533-54F2-4107-9D1E-AF388B54A558}">
      <dgm:prSet phldrT="[Text]"/>
      <dgm:spPr/>
      <dgm:t>
        <a:bodyPr/>
        <a:lstStyle/>
        <a:p>
          <a:r>
            <a:rPr lang="en-IE">
              <a:solidFill>
                <a:srgbClr val="FFFFFF"/>
              </a:solidFill>
            </a:rPr>
            <a:t>2. Globalisation in the Standards</a:t>
          </a:r>
        </a:p>
      </dgm:t>
    </dgm:pt>
    <dgm:pt modelId="{1DF88849-B81E-45F8-8A3B-EFA9204070B3}" type="parTrans" cxnId="{B4125842-561E-4EE6-9A34-3FF1A9B92869}">
      <dgm:prSet/>
      <dgm:spPr/>
      <dgm:t>
        <a:bodyPr/>
        <a:lstStyle/>
        <a:p>
          <a:endParaRPr lang="en-IE"/>
        </a:p>
      </dgm:t>
    </dgm:pt>
    <dgm:pt modelId="{8EA82B8E-B888-454A-B091-63EDB785406B}" type="sibTrans" cxnId="{B4125842-561E-4EE6-9A34-3FF1A9B92869}">
      <dgm:prSet/>
      <dgm:spPr/>
      <dgm:t>
        <a:bodyPr/>
        <a:lstStyle/>
        <a:p>
          <a:endParaRPr lang="en-IE"/>
        </a:p>
      </dgm:t>
    </dgm:pt>
    <dgm:pt modelId="{39D18956-DA66-4920-AEE8-771C70711652}">
      <dgm:prSet phldrT="[Text]"/>
      <dgm:spPr/>
      <dgm:t>
        <a:bodyPr/>
        <a:lstStyle/>
        <a:p>
          <a:r>
            <a:rPr lang="en-IE" dirty="0">
              <a:solidFill>
                <a:srgbClr val="FFFFFF"/>
              </a:solidFill>
            </a:rPr>
            <a:t>3.</a:t>
          </a:r>
          <a:r>
            <a:rPr lang="en-IE" dirty="0">
              <a:solidFill>
                <a:schemeClr val="tx1"/>
              </a:solidFill>
            </a:rPr>
            <a:t>Unexpected consequences</a:t>
          </a:r>
        </a:p>
      </dgm:t>
    </dgm:pt>
    <dgm:pt modelId="{3BF6EBA0-D44C-4880-B7B1-8B1F297D673E}" type="parTrans" cxnId="{9340A313-A7BD-4DE0-9896-3C7203CF2DD4}">
      <dgm:prSet/>
      <dgm:spPr/>
      <dgm:t>
        <a:bodyPr/>
        <a:lstStyle/>
        <a:p>
          <a:endParaRPr lang="en-IE"/>
        </a:p>
      </dgm:t>
    </dgm:pt>
    <dgm:pt modelId="{FF5F74AE-4FB1-45F6-B966-4A2C9910B8E3}" type="sibTrans" cxnId="{9340A313-A7BD-4DE0-9896-3C7203CF2DD4}">
      <dgm:prSet/>
      <dgm:spPr/>
      <dgm:t>
        <a:bodyPr/>
        <a:lstStyle/>
        <a:p>
          <a:endParaRPr lang="en-IE"/>
        </a:p>
      </dgm:t>
    </dgm:pt>
    <dgm:pt modelId="{BEBD92DE-4D5F-41B3-AE24-E7B9F8EA43E4}">
      <dgm:prSet phldrT="[Text]"/>
      <dgm:spPr/>
      <dgm:t>
        <a:bodyPr/>
        <a:lstStyle/>
        <a:p>
          <a:r>
            <a:rPr lang="en-IE" dirty="0">
              <a:solidFill>
                <a:schemeClr val="bg1"/>
              </a:solidFill>
            </a:rPr>
            <a:t>ESRG convened</a:t>
          </a:r>
        </a:p>
      </dgm:t>
    </dgm:pt>
    <dgm:pt modelId="{5CB473D4-27E0-4C82-A160-C046925D94EC}" type="parTrans" cxnId="{1869B061-6EA2-4113-A95B-7B4F9C7CC0D2}">
      <dgm:prSet/>
      <dgm:spPr/>
      <dgm:t>
        <a:bodyPr/>
        <a:lstStyle/>
        <a:p>
          <a:endParaRPr lang="en-IE"/>
        </a:p>
      </dgm:t>
    </dgm:pt>
    <dgm:pt modelId="{FB196C3E-EDE4-4790-B8E2-A511F7F273FE}" type="sibTrans" cxnId="{1869B061-6EA2-4113-A95B-7B4F9C7CC0D2}">
      <dgm:prSet/>
      <dgm:spPr/>
      <dgm:t>
        <a:bodyPr/>
        <a:lstStyle/>
        <a:p>
          <a:endParaRPr lang="en-IE"/>
        </a:p>
      </dgm:t>
    </dgm:pt>
    <dgm:pt modelId="{C4B8D605-ACDD-4D3D-8EF1-FA98E170295D}" type="pres">
      <dgm:prSet presAssocID="{E41C380F-EFEB-4ADB-AA21-718B915CD5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D738C355-FCCE-447E-ADBE-0C8D85172669}" type="pres">
      <dgm:prSet presAssocID="{E47FF413-7961-4326-912E-789D4FC6053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D5AEA31-07C1-4725-9B6B-4962E0BC5CB8}" type="pres">
      <dgm:prSet presAssocID="{08938232-A2E7-4B58-9D2E-C5180DE5AD09}" presName="sibTrans" presStyleCnt="0"/>
      <dgm:spPr/>
    </dgm:pt>
    <dgm:pt modelId="{89E42F55-9611-4F1F-868B-8FC8DA0D0A46}" type="pres">
      <dgm:prSet presAssocID="{F2159533-54F2-4107-9D1E-AF388B54A55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0953260-87EA-4366-A833-EE567E6636EB}" type="pres">
      <dgm:prSet presAssocID="{8EA82B8E-B888-454A-B091-63EDB785406B}" presName="sibTrans" presStyleCnt="0"/>
      <dgm:spPr/>
    </dgm:pt>
    <dgm:pt modelId="{AB1F1CD2-7AA8-4AA7-93BB-7334ECA1035E}" type="pres">
      <dgm:prSet presAssocID="{39D18956-DA66-4920-AEE8-771C707116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D390AAB-6F91-4E18-9544-8CE1AC94AE4C}" type="pres">
      <dgm:prSet presAssocID="{FF5F74AE-4FB1-45F6-B966-4A2C9910B8E3}" presName="sibTrans" presStyleCnt="0"/>
      <dgm:spPr/>
    </dgm:pt>
    <dgm:pt modelId="{E557CF18-480E-4D72-A7EC-C7790D843671}" type="pres">
      <dgm:prSet presAssocID="{BEBD92DE-4D5F-41B3-AE24-E7B9F8EA43E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9EBB2ACE-F373-4B8B-A179-B0B76AEE3D51}" type="presOf" srcId="{F2159533-54F2-4107-9D1E-AF388B54A558}" destId="{89E42F55-9611-4F1F-868B-8FC8DA0D0A46}" srcOrd="0" destOrd="0" presId="urn:microsoft.com/office/officeart/2005/8/layout/default"/>
    <dgm:cxn modelId="{1869B061-6EA2-4113-A95B-7B4F9C7CC0D2}" srcId="{E41C380F-EFEB-4ADB-AA21-718B915CD50D}" destId="{BEBD92DE-4D5F-41B3-AE24-E7B9F8EA43E4}" srcOrd="3" destOrd="0" parTransId="{5CB473D4-27E0-4C82-A160-C046925D94EC}" sibTransId="{FB196C3E-EDE4-4790-B8E2-A511F7F273FE}"/>
    <dgm:cxn modelId="{9340A313-A7BD-4DE0-9896-3C7203CF2DD4}" srcId="{E41C380F-EFEB-4ADB-AA21-718B915CD50D}" destId="{39D18956-DA66-4920-AEE8-771C70711652}" srcOrd="2" destOrd="0" parTransId="{3BF6EBA0-D44C-4880-B7B1-8B1F297D673E}" sibTransId="{FF5F74AE-4FB1-45F6-B966-4A2C9910B8E3}"/>
    <dgm:cxn modelId="{C11555C0-EE48-42FD-A78B-381BA0853734}" srcId="{E41C380F-EFEB-4ADB-AA21-718B915CD50D}" destId="{E47FF413-7961-4326-912E-789D4FC6053F}" srcOrd="0" destOrd="0" parTransId="{EBA9304F-211D-4335-B0EC-9F447B049117}" sibTransId="{08938232-A2E7-4B58-9D2E-C5180DE5AD09}"/>
    <dgm:cxn modelId="{2DE96826-3985-40DE-BF7F-6D3BCFFE1C1B}" type="presOf" srcId="{E47FF413-7961-4326-912E-789D4FC6053F}" destId="{D738C355-FCCE-447E-ADBE-0C8D85172669}" srcOrd="0" destOrd="0" presId="urn:microsoft.com/office/officeart/2005/8/layout/default"/>
    <dgm:cxn modelId="{72B70A15-468F-4B12-BA0D-23C1F5DC1F91}" type="presOf" srcId="{BEBD92DE-4D5F-41B3-AE24-E7B9F8EA43E4}" destId="{E557CF18-480E-4D72-A7EC-C7790D843671}" srcOrd="0" destOrd="0" presId="urn:microsoft.com/office/officeart/2005/8/layout/default"/>
    <dgm:cxn modelId="{F160EF89-D379-4374-A271-FC24035D8631}" type="presOf" srcId="{39D18956-DA66-4920-AEE8-771C70711652}" destId="{AB1F1CD2-7AA8-4AA7-93BB-7334ECA1035E}" srcOrd="0" destOrd="0" presId="urn:microsoft.com/office/officeart/2005/8/layout/default"/>
    <dgm:cxn modelId="{B4125842-561E-4EE6-9A34-3FF1A9B92869}" srcId="{E41C380F-EFEB-4ADB-AA21-718B915CD50D}" destId="{F2159533-54F2-4107-9D1E-AF388B54A558}" srcOrd="1" destOrd="0" parTransId="{1DF88849-B81E-45F8-8A3B-EFA9204070B3}" sibTransId="{8EA82B8E-B888-454A-B091-63EDB785406B}"/>
    <dgm:cxn modelId="{B8FD068C-090C-4DBE-AD7D-B19C0EC42046}" type="presOf" srcId="{E41C380F-EFEB-4ADB-AA21-718B915CD50D}" destId="{C4B8D605-ACDD-4D3D-8EF1-FA98E170295D}" srcOrd="0" destOrd="0" presId="urn:microsoft.com/office/officeart/2005/8/layout/default"/>
    <dgm:cxn modelId="{EBFEBD28-8C5B-453B-9A3B-EF4D52D6A335}" type="presParOf" srcId="{C4B8D605-ACDD-4D3D-8EF1-FA98E170295D}" destId="{D738C355-FCCE-447E-ADBE-0C8D85172669}" srcOrd="0" destOrd="0" presId="urn:microsoft.com/office/officeart/2005/8/layout/default"/>
    <dgm:cxn modelId="{394C3948-CAE3-47C2-A28C-4F9D0C8A3F19}" type="presParOf" srcId="{C4B8D605-ACDD-4D3D-8EF1-FA98E170295D}" destId="{4D5AEA31-07C1-4725-9B6B-4962E0BC5CB8}" srcOrd="1" destOrd="0" presId="urn:microsoft.com/office/officeart/2005/8/layout/default"/>
    <dgm:cxn modelId="{1C1C986F-15A9-4F26-8BD9-31AC2C3B7918}" type="presParOf" srcId="{C4B8D605-ACDD-4D3D-8EF1-FA98E170295D}" destId="{89E42F55-9611-4F1F-868B-8FC8DA0D0A46}" srcOrd="2" destOrd="0" presId="urn:microsoft.com/office/officeart/2005/8/layout/default"/>
    <dgm:cxn modelId="{FA5EC654-7412-42BB-99FC-539C4A895337}" type="presParOf" srcId="{C4B8D605-ACDD-4D3D-8EF1-FA98E170295D}" destId="{00953260-87EA-4366-A833-EE567E6636EB}" srcOrd="3" destOrd="0" presId="urn:microsoft.com/office/officeart/2005/8/layout/default"/>
    <dgm:cxn modelId="{FD5674C3-8B7B-46D6-AA4E-725E485BCB81}" type="presParOf" srcId="{C4B8D605-ACDD-4D3D-8EF1-FA98E170295D}" destId="{AB1F1CD2-7AA8-4AA7-93BB-7334ECA1035E}" srcOrd="4" destOrd="0" presId="urn:microsoft.com/office/officeart/2005/8/layout/default"/>
    <dgm:cxn modelId="{A082348E-7544-4712-B68B-188245152A00}" type="presParOf" srcId="{C4B8D605-ACDD-4D3D-8EF1-FA98E170295D}" destId="{1D390AAB-6F91-4E18-9544-8CE1AC94AE4C}" srcOrd="5" destOrd="0" presId="urn:microsoft.com/office/officeart/2005/8/layout/default"/>
    <dgm:cxn modelId="{669CE356-C4E9-4A06-BF9D-3E165121A49B}" type="presParOf" srcId="{C4B8D605-ACDD-4D3D-8EF1-FA98E170295D}" destId="{E557CF18-480E-4D72-A7EC-C7790D84367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137EB-1A3D-480C-BAA5-A48ACCCB5DB4}">
      <dsp:nvSpPr>
        <dsp:cNvPr id="0" name=""/>
        <dsp:cNvSpPr/>
      </dsp:nvSpPr>
      <dsp:spPr>
        <a:xfrm>
          <a:off x="4" y="0"/>
          <a:ext cx="8892475" cy="4752528"/>
        </a:xfrm>
        <a:prstGeom prst="rightArrow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F84C-A8E3-4E92-92DE-A264479B8019}">
      <dsp:nvSpPr>
        <dsp:cNvPr id="0" name=""/>
        <dsp:cNvSpPr/>
      </dsp:nvSpPr>
      <dsp:spPr>
        <a:xfrm>
          <a:off x="0" y="1440168"/>
          <a:ext cx="1389139" cy="1901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/>
            <a:t>Increased Capital Assets</a:t>
          </a:r>
        </a:p>
      </dsp:txBody>
      <dsp:txXfrm>
        <a:off x="67812" y="1507980"/>
        <a:ext cx="1253515" cy="1765387"/>
      </dsp:txXfrm>
    </dsp:sp>
    <dsp:sp modelId="{BDB3C133-F1B3-40DA-A232-BBCDC6AB9CDC}">
      <dsp:nvSpPr>
        <dsp:cNvPr id="0" name=""/>
        <dsp:cNvSpPr/>
      </dsp:nvSpPr>
      <dsp:spPr>
        <a:xfrm>
          <a:off x="1440160" y="1440168"/>
          <a:ext cx="1824943" cy="1901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/>
            <a:t>Increased Production of Goods and Services</a:t>
          </a:r>
        </a:p>
      </dsp:txBody>
      <dsp:txXfrm>
        <a:off x="1529246" y="1529254"/>
        <a:ext cx="1646771" cy="1722839"/>
      </dsp:txXfrm>
    </dsp:sp>
    <dsp:sp modelId="{E7853FAC-E9C7-47A0-A0BE-29D4C27532FB}">
      <dsp:nvSpPr>
        <dsp:cNvPr id="0" name=""/>
        <dsp:cNvSpPr/>
      </dsp:nvSpPr>
      <dsp:spPr>
        <a:xfrm>
          <a:off x="3357441" y="1440168"/>
          <a:ext cx="1636116" cy="1901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/>
            <a:t>Increased Exports</a:t>
          </a:r>
        </a:p>
      </dsp:txBody>
      <dsp:txXfrm>
        <a:off x="3437310" y="1520037"/>
        <a:ext cx="1476378" cy="1741273"/>
      </dsp:txXfrm>
    </dsp:sp>
    <dsp:sp modelId="{8EA8CE34-A3E1-4D57-B7E9-0DF3C01C7B59}">
      <dsp:nvSpPr>
        <dsp:cNvPr id="0" name=""/>
        <dsp:cNvSpPr/>
      </dsp:nvSpPr>
      <dsp:spPr>
        <a:xfrm>
          <a:off x="5063231" y="1440168"/>
          <a:ext cx="1707484" cy="1901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IE" sz="2000" b="1" kern="1200"/>
            <a:t>Increased Depreciation </a:t>
          </a:r>
        </a:p>
      </dsp:txBody>
      <dsp:txXfrm>
        <a:off x="5146583" y="1523520"/>
        <a:ext cx="1540780" cy="1734307"/>
      </dsp:txXfrm>
    </dsp:sp>
    <dsp:sp modelId="{60BA0C2D-BC25-420C-B905-F9A8BA4FF6C1}">
      <dsp:nvSpPr>
        <dsp:cNvPr id="0" name=""/>
        <dsp:cNvSpPr/>
      </dsp:nvSpPr>
      <dsp:spPr>
        <a:xfrm>
          <a:off x="6840765" y="1440168"/>
          <a:ext cx="1378177" cy="1901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b="1" kern="1200"/>
            <a:t>Increased Profits</a:t>
          </a:r>
        </a:p>
      </dsp:txBody>
      <dsp:txXfrm>
        <a:off x="6908042" y="1507445"/>
        <a:ext cx="1243623" cy="1766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8C355-FCCE-447E-ADBE-0C8D85172669}">
      <dsp:nvSpPr>
        <dsp:cNvPr id="0" name=""/>
        <dsp:cNvSpPr/>
      </dsp:nvSpPr>
      <dsp:spPr>
        <a:xfrm>
          <a:off x="922" y="1030995"/>
          <a:ext cx="3599520" cy="21597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400" kern="1200">
              <a:solidFill>
                <a:schemeClr val="tx1"/>
              </a:solidFill>
            </a:rPr>
            <a:t>1.Challenges of Globalisation</a:t>
          </a:r>
        </a:p>
      </dsp:txBody>
      <dsp:txXfrm>
        <a:off x="922" y="1030995"/>
        <a:ext cx="3599520" cy="2159712"/>
      </dsp:txXfrm>
    </dsp:sp>
    <dsp:sp modelId="{89E42F55-9611-4F1F-868B-8FC8DA0D0A46}">
      <dsp:nvSpPr>
        <dsp:cNvPr id="0" name=""/>
        <dsp:cNvSpPr/>
      </dsp:nvSpPr>
      <dsp:spPr>
        <a:xfrm>
          <a:off x="3960396" y="1030995"/>
          <a:ext cx="3599520" cy="21597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400" kern="1200">
              <a:solidFill>
                <a:schemeClr val="tx1"/>
              </a:solidFill>
            </a:rPr>
            <a:t>2. Globalisation in the Standards</a:t>
          </a:r>
        </a:p>
      </dsp:txBody>
      <dsp:txXfrm>
        <a:off x="3960396" y="1030995"/>
        <a:ext cx="3599520" cy="2159712"/>
      </dsp:txXfrm>
    </dsp:sp>
    <dsp:sp modelId="{AB1F1CD2-7AA8-4AA7-93BB-7334ECA1035E}">
      <dsp:nvSpPr>
        <dsp:cNvPr id="0" name=""/>
        <dsp:cNvSpPr/>
      </dsp:nvSpPr>
      <dsp:spPr>
        <a:xfrm>
          <a:off x="922" y="3550660"/>
          <a:ext cx="3599520" cy="21597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400" kern="1200">
              <a:solidFill>
                <a:srgbClr val="000000"/>
              </a:solidFill>
            </a:rPr>
            <a:t>3.</a:t>
          </a:r>
          <a:r>
            <a:rPr lang="en-IE" sz="3400" kern="1200">
              <a:solidFill>
                <a:schemeClr val="bg1"/>
              </a:solidFill>
            </a:rPr>
            <a:t>Unexpected consequences</a:t>
          </a:r>
        </a:p>
      </dsp:txBody>
      <dsp:txXfrm>
        <a:off x="922" y="3550660"/>
        <a:ext cx="3599520" cy="2159712"/>
      </dsp:txXfrm>
    </dsp:sp>
    <dsp:sp modelId="{E557CF18-480E-4D72-A7EC-C7790D843671}">
      <dsp:nvSpPr>
        <dsp:cNvPr id="0" name=""/>
        <dsp:cNvSpPr/>
      </dsp:nvSpPr>
      <dsp:spPr>
        <a:xfrm>
          <a:off x="3960396" y="3550660"/>
          <a:ext cx="3599520" cy="21597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400" kern="1200">
              <a:solidFill>
                <a:schemeClr val="tx1"/>
              </a:solidFill>
            </a:rPr>
            <a:t>ESRG Recommendations</a:t>
          </a:r>
        </a:p>
      </dsp:txBody>
      <dsp:txXfrm>
        <a:off x="3960396" y="3550660"/>
        <a:ext cx="3599520" cy="2159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8C355-FCCE-447E-ADBE-0C8D85172669}">
      <dsp:nvSpPr>
        <dsp:cNvPr id="0" name=""/>
        <dsp:cNvSpPr/>
      </dsp:nvSpPr>
      <dsp:spPr>
        <a:xfrm>
          <a:off x="922" y="1030995"/>
          <a:ext cx="3599520" cy="21597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100" kern="1200">
              <a:solidFill>
                <a:srgbClr val="FFFFFF"/>
              </a:solidFill>
            </a:rPr>
            <a:t>1.Challenges of Globalisation</a:t>
          </a:r>
        </a:p>
      </dsp:txBody>
      <dsp:txXfrm>
        <a:off x="922" y="1030995"/>
        <a:ext cx="3599520" cy="2159712"/>
      </dsp:txXfrm>
    </dsp:sp>
    <dsp:sp modelId="{89E42F55-9611-4F1F-868B-8FC8DA0D0A46}">
      <dsp:nvSpPr>
        <dsp:cNvPr id="0" name=""/>
        <dsp:cNvSpPr/>
      </dsp:nvSpPr>
      <dsp:spPr>
        <a:xfrm>
          <a:off x="3960396" y="1030995"/>
          <a:ext cx="3599520" cy="21597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100" kern="1200">
              <a:solidFill>
                <a:srgbClr val="FFFFFF"/>
              </a:solidFill>
            </a:rPr>
            <a:t>2. Globalisation in the Standards</a:t>
          </a:r>
        </a:p>
      </dsp:txBody>
      <dsp:txXfrm>
        <a:off x="3960396" y="1030995"/>
        <a:ext cx="3599520" cy="2159712"/>
      </dsp:txXfrm>
    </dsp:sp>
    <dsp:sp modelId="{AB1F1CD2-7AA8-4AA7-93BB-7334ECA1035E}">
      <dsp:nvSpPr>
        <dsp:cNvPr id="0" name=""/>
        <dsp:cNvSpPr/>
      </dsp:nvSpPr>
      <dsp:spPr>
        <a:xfrm>
          <a:off x="922" y="3550660"/>
          <a:ext cx="3599520" cy="21597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100" kern="1200" dirty="0">
              <a:solidFill>
                <a:srgbClr val="FFFFFF"/>
              </a:solidFill>
            </a:rPr>
            <a:t>3.</a:t>
          </a:r>
          <a:r>
            <a:rPr lang="en-IE" sz="4100" kern="1200" dirty="0">
              <a:solidFill>
                <a:schemeClr val="tx1"/>
              </a:solidFill>
            </a:rPr>
            <a:t>Unexpected consequences</a:t>
          </a:r>
        </a:p>
      </dsp:txBody>
      <dsp:txXfrm>
        <a:off x="922" y="3550660"/>
        <a:ext cx="3599520" cy="2159712"/>
      </dsp:txXfrm>
    </dsp:sp>
    <dsp:sp modelId="{E557CF18-480E-4D72-A7EC-C7790D843671}">
      <dsp:nvSpPr>
        <dsp:cNvPr id="0" name=""/>
        <dsp:cNvSpPr/>
      </dsp:nvSpPr>
      <dsp:spPr>
        <a:xfrm>
          <a:off x="3960396" y="3550660"/>
          <a:ext cx="3599520" cy="21597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100" kern="1200" dirty="0">
              <a:solidFill>
                <a:schemeClr val="bg1"/>
              </a:solidFill>
            </a:rPr>
            <a:t>ESRG convened</a:t>
          </a:r>
        </a:p>
      </dsp:txBody>
      <dsp:txXfrm>
        <a:off x="3960396" y="3550660"/>
        <a:ext cx="3599520" cy="2159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0.21875</cdr:x>
      <cdr:y>0.13516</cdr:y>
    </cdr:from>
    <cdr:to>
      <cdr:x>0.39268</cdr:x>
      <cdr:y>0.30416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8111" y="534045"/>
          <a:ext cx="801558" cy="667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IE" sz="1100" b="1" dirty="0"/>
            <a:t>Accounting</a:t>
          </a:r>
          <a:r>
            <a:rPr lang="en-IE" sz="1100" b="1" baseline="0" dirty="0"/>
            <a:t> </a:t>
          </a:r>
        </a:p>
        <a:p xmlns:a="http://schemas.openxmlformats.org/drawingml/2006/main">
          <a:pPr algn="ctr"/>
          <a:r>
            <a:rPr lang="en-IE" sz="1100" b="1" baseline="0" dirty="0"/>
            <a:t>Depreciation</a:t>
          </a:r>
        </a:p>
        <a:p xmlns:a="http://schemas.openxmlformats.org/drawingml/2006/main">
          <a:pPr algn="ctr"/>
          <a:r>
            <a:rPr lang="en-IE" sz="1100" b="1" baseline="0" dirty="0"/>
            <a:t>€15m</a:t>
          </a:r>
          <a:endParaRPr lang="en-IE" sz="1100" b="1" dirty="0"/>
        </a:p>
      </cdr:txBody>
    </cdr:sp>
  </cdr:relSizeAnchor>
  <cdr:relSizeAnchor xmlns:cdr="http://schemas.openxmlformats.org/drawingml/2006/chartDrawing">
    <cdr:from>
      <cdr:x>0.23437</cdr:x>
      <cdr:y>0.47093</cdr:y>
    </cdr:from>
    <cdr:to>
      <cdr:x>0.39062</cdr:x>
      <cdr:y>0.64454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80119" y="2016224"/>
          <a:ext cx="720080" cy="743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E" sz="1100" b="1" dirty="0">
              <a:solidFill>
                <a:schemeClr val="tx1"/>
              </a:solidFill>
            </a:rPr>
            <a:t>Accounting</a:t>
          </a:r>
          <a:r>
            <a:rPr lang="en-IE" sz="1100" b="1" baseline="0" dirty="0">
              <a:solidFill>
                <a:schemeClr val="tx1"/>
              </a:solidFill>
            </a:rPr>
            <a:t> </a:t>
          </a:r>
        </a:p>
        <a:p xmlns:a="http://schemas.openxmlformats.org/drawingml/2006/main">
          <a:pPr algn="ctr"/>
          <a:r>
            <a:rPr lang="en-IE" sz="1100" b="1" baseline="0" dirty="0">
              <a:solidFill>
                <a:schemeClr val="tx1"/>
              </a:solidFill>
            </a:rPr>
            <a:t>Net Profit</a:t>
          </a:r>
        </a:p>
        <a:p xmlns:a="http://schemas.openxmlformats.org/drawingml/2006/main">
          <a:pPr algn="ctr"/>
          <a:r>
            <a:rPr lang="en-IE" sz="1100" b="1" baseline="0" dirty="0">
              <a:solidFill>
                <a:schemeClr val="tx1"/>
              </a:solidFill>
            </a:rPr>
            <a:t>€50m</a:t>
          </a:r>
          <a:endParaRPr lang="en-IE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0.39136</cdr:x>
      <cdr:y>0.22683</cdr:y>
    </cdr:from>
    <cdr:to>
      <cdr:x>0.64599</cdr:x>
      <cdr:y>0.22683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xmlns="" id="{D7C14FFF-A83F-41D2-9A66-1FBB05A69F18}"/>
            </a:ext>
          </a:extLst>
        </cdr:cNvPr>
        <cdr:cNvCxnSpPr/>
      </cdr:nvCxnSpPr>
      <cdr:spPr>
        <a:xfrm xmlns:a="http://schemas.openxmlformats.org/drawingml/2006/main">
          <a:off x="2503408" y="970258"/>
          <a:ext cx="162879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0.38832</cdr:x>
      <cdr:y>0.28852</cdr:y>
    </cdr:from>
    <cdr:to>
      <cdr:x>0.63679</cdr:x>
      <cdr:y>0.29009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xmlns="" id="{B0C1F01E-8CE1-4110-8E01-DE36F3F04402}"/>
            </a:ext>
          </a:extLst>
        </cdr:cNvPr>
        <cdr:cNvCxnSpPr/>
      </cdr:nvCxnSpPr>
      <cdr:spPr>
        <a:xfrm xmlns:a="http://schemas.openxmlformats.org/drawingml/2006/main">
          <a:off x="2308019" y="1146714"/>
          <a:ext cx="1476802" cy="622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0.41927</cdr:x>
      <cdr:y>0.22284</cdr:y>
    </cdr:from>
    <cdr:to>
      <cdr:x>0.41927</cdr:x>
      <cdr:y>0.28965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xmlns="" id="{F9693047-B6F1-4CE4-A577-0A55D6ECEC00}"/>
            </a:ext>
          </a:extLst>
        </cdr:cNvPr>
        <cdr:cNvCxnSpPr/>
      </cdr:nvCxnSpPr>
      <cdr:spPr>
        <a:xfrm xmlns:a="http://schemas.openxmlformats.org/drawingml/2006/main">
          <a:off x="2681969" y="953181"/>
          <a:ext cx="1" cy="28575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ysClr val="windowText" lastClr="00000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0.40625</cdr:x>
      <cdr:y>0.30274</cdr:y>
    </cdr:from>
    <cdr:to>
      <cdr:x>0.625</cdr:x>
      <cdr:y>0.43144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872207" y="1296144"/>
          <a:ext cx="1008112" cy="551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IE" sz="1100" b="1" dirty="0"/>
            <a:t>NNI discrepancy</a:t>
          </a:r>
        </a:p>
      </cdr:txBody>
    </cdr:sp>
  </cdr:relSizeAnchor>
  <cdr:relSizeAnchor xmlns:cdr="http://schemas.openxmlformats.org/drawingml/2006/chartDrawing">
    <cdr:from>
      <cdr:x>0.67187</cdr:x>
      <cdr:y>0.45411</cdr:y>
    </cdr:from>
    <cdr:to>
      <cdr:x>0.80031</cdr:x>
      <cdr:y>0.74866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096343" y="1944216"/>
          <a:ext cx="591917" cy="1261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IE" sz="1100" b="1" dirty="0">
              <a:solidFill>
                <a:schemeClr val="tx1"/>
              </a:solidFill>
            </a:rPr>
            <a:t>Net </a:t>
          </a:r>
        </a:p>
        <a:p xmlns:a="http://schemas.openxmlformats.org/drawingml/2006/main">
          <a:pPr algn="ctr"/>
          <a:r>
            <a:rPr lang="en-IE" sz="1100" b="1" dirty="0">
              <a:solidFill>
                <a:schemeClr val="tx1"/>
              </a:solidFill>
            </a:rPr>
            <a:t>Operating</a:t>
          </a:r>
          <a:r>
            <a:rPr lang="en-IE" sz="1100" b="1" baseline="0" dirty="0">
              <a:solidFill>
                <a:schemeClr val="tx1"/>
              </a:solidFill>
            </a:rPr>
            <a:t> </a:t>
          </a:r>
        </a:p>
        <a:p xmlns:a="http://schemas.openxmlformats.org/drawingml/2006/main">
          <a:pPr algn="ctr"/>
          <a:r>
            <a:rPr lang="en-IE" sz="1100" b="1" baseline="0" dirty="0">
              <a:solidFill>
                <a:schemeClr val="tx1"/>
              </a:solidFill>
            </a:rPr>
            <a:t>Surplus</a:t>
          </a:r>
        </a:p>
        <a:p xmlns:a="http://schemas.openxmlformats.org/drawingml/2006/main">
          <a:pPr algn="ctr"/>
          <a:r>
            <a:rPr lang="en-IE" sz="1100" b="1" baseline="0" dirty="0">
              <a:solidFill>
                <a:schemeClr val="tx1"/>
              </a:solidFill>
            </a:rPr>
            <a:t>€55m</a:t>
          </a:r>
          <a:endParaRPr lang="en-IE" sz="11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0.69231</cdr:x>
      <cdr:y>0.26027</cdr:y>
    </cdr:from>
    <cdr:to>
      <cdr:x>0.7509</cdr:x>
      <cdr:y>0.62555</cdr:y>
    </cdr:to>
    <cdr:sp macro="" textlink="">
      <cdr:nvSpPr>
        <cdr:cNvPr id="13" name="Oval 12"/>
        <cdr:cNvSpPr/>
      </cdr:nvSpPr>
      <cdr:spPr>
        <a:xfrm xmlns:a="http://schemas.openxmlformats.org/drawingml/2006/main">
          <a:off x="5832648" y="1368152"/>
          <a:ext cx="493617" cy="192008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I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F601C-91E1-4E2A-AC27-1D47B3C02533}" type="datetimeFigureOut">
              <a:rPr lang="en-IE" smtClean="0"/>
              <a:t>02/12/2017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5B73A-8F21-41C7-BA7B-1DE0B91BC5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381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4961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6953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>
                <a:solidFill>
                  <a:prstClr val="black"/>
                </a:solidFill>
              </a:rPr>
              <a:pPr/>
              <a:t>11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5085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6501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5046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1410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742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84996" name="Date Placeholder 3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60" indent="-28571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61" indent="-22857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05" indent="-22857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50" indent="-22857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94" indent="-2285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39" indent="-2285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83" indent="-2285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728" indent="-2285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703537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8251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9577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F8B13-700B-4B46-B3D6-DAF5A2A3A971}" type="slidenum">
              <a:rPr lang="en-IE" smtClean="0">
                <a:solidFill>
                  <a:prstClr val="black"/>
                </a:solidFill>
              </a:rPr>
              <a:pPr/>
              <a:t>19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8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1655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AF76DD8-94CA-4C09-A95E-EEDD3A28D451}" type="slidenum">
              <a:rPr lang="en-IE" altLang="en-US">
                <a:solidFill>
                  <a:prstClr val="black"/>
                </a:solidFill>
              </a:rPr>
              <a:pPr/>
              <a:t>20</a:t>
            </a:fld>
            <a:endParaRPr lang="en-I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83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F8B13-700B-4B46-B3D6-DAF5A2A3A971}" type="slidenum">
              <a:rPr lang="en-IE" smtClean="0"/>
              <a:t>21</a:t>
            </a:fld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4183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2259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3733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6288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2396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5046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857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4599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28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98867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8189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85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0580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Revised net International Investment Position:</a:t>
            </a:r>
          </a:p>
          <a:p>
            <a:endParaRPr lang="en-IE" dirty="0" smtClean="0"/>
          </a:p>
          <a:p>
            <a:r>
              <a:rPr lang="en-IE" dirty="0" smtClean="0"/>
              <a:t>Irelands net liabilities to non residents, has increased through the accumulation of Irish Capital Assets and non-resident financing.</a:t>
            </a:r>
          </a:p>
          <a:p>
            <a:endParaRPr lang="en-IE" dirty="0" smtClean="0"/>
          </a:p>
          <a:p>
            <a:r>
              <a:rPr lang="en-IE" dirty="0" smtClean="0"/>
              <a:t>Net IIP -530bn, see IIP release in pack for details.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962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3957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0451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0C3A5-1AFD-4C29-B23B-86AB8D07BCF1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072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eni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9" y="836712"/>
            <a:ext cx="6332240" cy="72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30B7-1A7E-403E-B9D4-C4C50F6DAD21}" type="datetime1">
              <a:rPr lang="en-IE"/>
              <a:pPr>
                <a:defRPr/>
              </a:pPr>
              <a:t>02/12/2017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www.cso.ie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79BF2-0671-474F-8B96-08EE511CF4C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213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vari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5349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319" y="274638"/>
            <a:ext cx="7602114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23A4E-62D6-4163-A00B-93C1B0E62613}" type="datetime1">
              <a:rPr lang="en-IE"/>
              <a:pPr>
                <a:defRPr/>
              </a:pPr>
              <a:t>02/12/2017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www.cso.ie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18EA-5670-4C2B-9151-8FA025A5345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617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5349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073584"/>
            <a:ext cx="7772400" cy="3312368"/>
          </a:xfrm>
        </p:spPr>
        <p:txBody>
          <a:bodyPr anchor="b"/>
          <a:lstStyle>
            <a:lvl1pPr marL="342900" indent="-342900">
              <a:buFont typeface="+mj-lt"/>
              <a:buAutoNum type="arabicPeriod"/>
              <a:defRPr sz="1500" baseline="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IE" dirty="0"/>
          </a:p>
          <a:p>
            <a:pPr lvl="0"/>
            <a:r>
              <a:rPr lang="en-IE" dirty="0"/>
              <a:t>Example of numbered bullet point don’t forget to animate so as to build the page content!</a:t>
            </a:r>
          </a:p>
          <a:p>
            <a:pPr lvl="0"/>
            <a:endParaRPr lang="en-IE" dirty="0"/>
          </a:p>
          <a:p>
            <a:pPr lvl="0"/>
            <a:endParaRPr lang="en-IE" dirty="0"/>
          </a:p>
          <a:p>
            <a:pPr lvl="0"/>
            <a:r>
              <a:rPr lang="en-IE" dirty="0"/>
              <a:t>Example of second numbered point</a:t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endParaRPr lang="en-IE" dirty="0"/>
          </a:p>
          <a:p>
            <a:pPr lvl="0"/>
            <a:r>
              <a:rPr lang="en-IE" dirty="0"/>
              <a:t>Example of third numbered point</a:t>
            </a:r>
          </a:p>
          <a:p>
            <a:pPr lvl="0"/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8C33-CFBF-4E12-BFB2-8775F9C9BDE0}" type="datetime1">
              <a:rPr lang="en-IE"/>
              <a:pPr>
                <a:defRPr/>
              </a:pPr>
              <a:t>02/12/2017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www.cso.ie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BD92-9DE6-4136-B9FD-4AFDAE9C3CF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526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5349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129B2-A47D-4868-AA95-8C7F85175C33}" type="datetime1">
              <a:rPr lang="en-IE"/>
              <a:pPr>
                <a:defRPr/>
              </a:pPr>
              <a:t>02/12/2017</a:t>
            </a:fld>
            <a:endParaRPr lang="en-I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www.cso.ie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B93D9-4508-49D9-BC2D-AEE5B266F57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945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agraph plus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5349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4"/>
            <a:ext cx="5111750" cy="564949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 Master text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3585"/>
            <a:ext cx="3008313" cy="505257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D80EE-C046-4F60-BA5F-5768BC9CA0E6}" type="datetime1">
              <a:rPr lang="en-IE"/>
              <a:pPr>
                <a:defRPr/>
              </a:pPr>
              <a:t>02/12/2017</a:t>
            </a:fld>
            <a:endParaRPr lang="en-I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www.cso.ie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7159-8BBE-4008-889A-C18317384BC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439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5349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6861-05BD-4945-A45F-0F33852B4E43}" type="datetime1">
              <a:rPr lang="en-IE"/>
              <a:pPr>
                <a:defRPr/>
              </a:pPr>
              <a:t>02/12/2017</a:t>
            </a:fld>
            <a:endParaRPr lang="en-I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IE"/>
              <a:t>www.cso.ie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61A95-86E4-4AD9-96F6-2A52A9E77C0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003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5349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686E-B4B6-46FA-9FC1-D023DBEC6F27}" type="datetime1">
              <a:rPr lang="en-IE"/>
              <a:pPr>
                <a:defRPr/>
              </a:pPr>
              <a:t>02/12/2017</a:t>
            </a:fld>
            <a:endParaRPr lang="en-IE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www.cso.ie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D9A4-3B36-4AB2-81BE-452AA7C0316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711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  <a:endParaRPr lang="en-IE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E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CF5D00-8F4B-4CB0-98CB-BC48CBB14DA8}" type="datetime1">
              <a:rPr lang="en-IE"/>
              <a:pPr>
                <a:defRPr/>
              </a:pPr>
              <a:t>02/12/2017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2138" y="630872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E"/>
              <a:t>www.cso.ie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E8C5FE-2CDC-4825-A7DD-4107B3555CE4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260352"/>
            <a:ext cx="237648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48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0" y="1102389"/>
            <a:ext cx="9144000" cy="2376264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en-IE" sz="36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Deglobalised</a:t>
            </a:r>
            <a:r>
              <a:rPr lang="en-IE" sz="36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GDP </a:t>
            </a:r>
            <a:r>
              <a:rPr lang="en-IE" sz="3600" b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etc</a:t>
            </a:r>
            <a:r>
              <a:rPr lang="en-IE" sz="3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/>
            </a:r>
            <a:br>
              <a:rPr lang="en-IE" sz="3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endParaRPr lang="en-IE" sz="3200" b="1" cap="small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" y="3707963"/>
            <a:ext cx="9143999" cy="299390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Michael Connolly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CSO (Ireland) National Accounts Integration and LCU</a:t>
            </a:r>
          </a:p>
          <a:p>
            <a:endParaRPr lang="en-US" sz="2400" b="1" dirty="0"/>
          </a:p>
          <a:p>
            <a:r>
              <a:rPr lang="en-US" sz="2400" b="1" dirty="0" smtClean="0">
                <a:latin typeface="+mj-lt"/>
              </a:rPr>
              <a:t>December 2017</a:t>
            </a:r>
            <a:endParaRPr lang="en-US" sz="2400" b="1" dirty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AEG on National </a:t>
            </a:r>
            <a:r>
              <a:rPr lang="fr-FR" sz="2400" b="1" dirty="0" err="1" smtClean="0">
                <a:latin typeface="+mj-lt"/>
              </a:rPr>
              <a:t>Accounts</a:t>
            </a:r>
            <a:r>
              <a:rPr lang="fr-FR" sz="2400" b="1" dirty="0" smtClean="0">
                <a:latin typeface="+mj-lt"/>
              </a:rPr>
              <a:t> </a:t>
            </a:r>
            <a:endParaRPr lang="fr-FR" sz="2400" b="1" dirty="0">
              <a:latin typeface="+mj-lt"/>
            </a:endParaRPr>
          </a:p>
          <a:p>
            <a:endParaRPr lang="en-US" sz="2400" b="1" dirty="0">
              <a:latin typeface="Gabriola" panose="04040605051002020D02" pitchFamily="82" charset="0"/>
            </a:endParaRPr>
          </a:p>
          <a:p>
            <a:endParaRPr lang="en-US" sz="2400" b="1" dirty="0">
              <a:latin typeface="Gabriola" panose="04040605051002020D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5351" y="27238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10</a:t>
            </a:fld>
            <a:endParaRPr lang="en-IE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1123747"/>
            <a:ext cx="7920880" cy="5617621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3528" y="46529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Contract Manufacturing in Ireland </a:t>
            </a:r>
          </a:p>
          <a:p>
            <a:pPr algn="ctr"/>
            <a:r>
              <a:rPr lang="en-IE" sz="3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and IP located in Ireland</a:t>
            </a:r>
          </a:p>
        </p:txBody>
      </p:sp>
    </p:spTree>
    <p:extLst>
      <p:ext uri="{BB962C8B-B14F-4D97-AF65-F5344CB8AC3E}">
        <p14:creationId xmlns:p14="http://schemas.microsoft.com/office/powerpoint/2010/main" val="18418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116632"/>
            <a:ext cx="5437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3600" b="1">
                <a:solidFill>
                  <a:schemeClr val="bg2">
                    <a:lumMod val="50000"/>
                  </a:schemeClr>
                </a:solidFill>
              </a:rPr>
              <a:t>Business Services: </a:t>
            </a:r>
          </a:p>
          <a:p>
            <a:pPr algn="ctr"/>
            <a:r>
              <a:rPr lang="en-IE" sz="3600" b="1">
                <a:solidFill>
                  <a:schemeClr val="bg2">
                    <a:lumMod val="50000"/>
                  </a:schemeClr>
                </a:solidFill>
              </a:rPr>
              <a:t>Research and Development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1316961"/>
            <a:ext cx="8609013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7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12</a:t>
            </a:fld>
            <a:endParaRPr lang="en-IE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971600" y="116632"/>
          <a:ext cx="756084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77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602114" cy="1143000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Impact of relocations on GDP – GNI transition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IE" sz="2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BOP Primary income is calculated after depreciation</a:t>
            </a:r>
          </a:p>
          <a:p>
            <a:r>
              <a:rPr lang="en-IE" sz="2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Impact of additional depreciation </a:t>
            </a:r>
          </a:p>
          <a:p>
            <a:pPr marL="0" indent="0">
              <a:buNone/>
            </a:pPr>
            <a:endParaRPr lang="en-IE" sz="28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>
                <a:solidFill>
                  <a:prstClr val="black"/>
                </a:solidFill>
              </a:rPr>
              <a:t>www.cso.ie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3FBD2-453B-4E10-95AB-68CF8FFDAA76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IE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92324"/>
              </p:ext>
            </p:extLst>
          </p:nvPr>
        </p:nvGraphicFramePr>
        <p:xfrm>
          <a:off x="583495" y="3188965"/>
          <a:ext cx="7992886" cy="254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1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50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50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50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12520">
                <a:tc>
                  <a:txBody>
                    <a:bodyPr/>
                    <a:lstStyle/>
                    <a:p>
                      <a:r>
                        <a:rPr lang="en-IE" sz="18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GDP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Depreciation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Net Factor 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/>
                        <a:t>GNI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NNI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940">
                <a:tc>
                  <a:txBody>
                    <a:bodyPr/>
                    <a:lstStyle/>
                    <a:p>
                      <a:r>
                        <a:rPr lang="en-IE" sz="180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/>
                        <a:t>193,160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30,891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-29,715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/>
                        <a:t>161,759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/>
                        <a:t>130,868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940">
                <a:tc>
                  <a:txBody>
                    <a:bodyPr/>
                    <a:lstStyle/>
                    <a:p>
                      <a:r>
                        <a:rPr lang="en-IE" sz="180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/>
                        <a:t>255,815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61,558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-53,173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200,762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/>
                        <a:t>139,204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940">
                <a:tc>
                  <a:txBody>
                    <a:bodyPr/>
                    <a:lstStyle/>
                    <a:p>
                      <a:r>
                        <a:rPr lang="en-IE" sz="1800"/>
                        <a:t>Diff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/>
                        <a:t>62,655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30,667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/>
                        <a:t>-23,458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39,003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8,336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6940">
                <a:tc>
                  <a:txBody>
                    <a:bodyPr/>
                    <a:lstStyle/>
                    <a:p>
                      <a:r>
                        <a:rPr lang="en-IE" sz="180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/>
                        <a:t>32.4%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/>
                        <a:t>24.1%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6.4%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7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576" y="188640"/>
            <a:ext cx="8229600" cy="936104"/>
          </a:xfrm>
        </p:spPr>
        <p:txBody>
          <a:bodyPr>
            <a:normAutofit/>
          </a:bodyPr>
          <a:lstStyle/>
          <a:p>
            <a:r>
              <a:rPr lang="en-IE" sz="3600" b="1" dirty="0">
                <a:latin typeface="+mj-lt"/>
              </a:rPr>
              <a:t>Unintended Impact of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95536" y="1988840"/>
            <a:ext cx="4040188" cy="3951288"/>
          </a:xfrm>
        </p:spPr>
        <p:txBody>
          <a:bodyPr>
            <a:normAutofit/>
          </a:bodyPr>
          <a:lstStyle/>
          <a:p>
            <a:r>
              <a:rPr lang="en-IE" sz="2800" b="1" dirty="0">
                <a:latin typeface="+mn-lt"/>
              </a:rPr>
              <a:t>Depreciation and Income</a:t>
            </a:r>
          </a:p>
          <a:p>
            <a:r>
              <a:rPr lang="en-IE" sz="2800" b="1" dirty="0">
                <a:latin typeface="+mn-lt"/>
              </a:rPr>
              <a:t>New standards for R&amp;D</a:t>
            </a:r>
          </a:p>
          <a:p>
            <a:r>
              <a:rPr lang="en-IE" sz="2800" b="1" dirty="0">
                <a:latin typeface="+mn-lt"/>
              </a:rPr>
              <a:t>Alignment of Operating Surplus and Primary Income in BOP</a:t>
            </a:r>
          </a:p>
          <a:p>
            <a:endParaRPr lang="en-IE" sz="2800" b="1" dirty="0"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427985" y="1844824"/>
          <a:ext cx="4608511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2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15</a:t>
            </a:fld>
            <a:endParaRPr lang="en-I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60711078"/>
              </p:ext>
            </p:extLst>
          </p:nvPr>
        </p:nvGraphicFramePr>
        <p:xfrm>
          <a:off x="971600" y="116632"/>
          <a:ext cx="756084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35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192832"/>
            <a:ext cx="7600950" cy="692993"/>
          </a:xfrm>
        </p:spPr>
        <p:txBody>
          <a:bodyPr/>
          <a:lstStyle/>
          <a:p>
            <a:pPr>
              <a:defRPr/>
            </a:pPr>
            <a:r>
              <a:rPr lang="en-IE" sz="3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Expert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150268"/>
            <a:ext cx="8712968" cy="54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IE" sz="2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Increasingly difficult to represent the complexities of Irish economic activity using single headline indicators such as GDP or GNP </a:t>
            </a:r>
          </a:p>
          <a:p>
            <a:pPr>
              <a:spcBef>
                <a:spcPts val="0"/>
              </a:spcBef>
              <a:defRPr/>
            </a:pPr>
            <a:r>
              <a:rPr lang="en-IE" sz="2800" b="1" dirty="0">
                <a:solidFill>
                  <a:srgbClr val="FF0000"/>
                </a:solidFill>
                <a:latin typeface="+mn-lt"/>
              </a:rPr>
              <a:t>Expert group focus on recommendations for the improvement and development of indicators and analyses giving additional insight to the domestic economy</a:t>
            </a:r>
          </a:p>
          <a:p>
            <a:pPr>
              <a:spcBef>
                <a:spcPts val="0"/>
              </a:spcBef>
              <a:defRPr/>
            </a:pPr>
            <a:r>
              <a:rPr lang="en-IE" sz="2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First meeting of the group September 19th and the  group met six times between mid-September and November 2016</a:t>
            </a:r>
          </a:p>
          <a:p>
            <a:pPr>
              <a:spcBef>
                <a:spcPts val="0"/>
              </a:spcBef>
              <a:defRPr/>
            </a:pPr>
            <a:r>
              <a:rPr lang="en-IE" sz="2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Group reported to the Director General of CSO on 23 December 2016 </a:t>
            </a:r>
          </a:p>
        </p:txBody>
      </p:sp>
    </p:spTree>
    <p:extLst>
      <p:ext uri="{BB962C8B-B14F-4D97-AF65-F5344CB8AC3E}">
        <p14:creationId xmlns:p14="http://schemas.microsoft.com/office/powerpoint/2010/main" val="3238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71432"/>
          <a:stretch/>
        </p:blipFill>
        <p:spPr bwMode="auto">
          <a:xfrm>
            <a:off x="323528" y="176737"/>
            <a:ext cx="5112568" cy="2092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528" y="2255389"/>
            <a:ext cx="871296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b="1" dirty="0"/>
              <a:t>Level Indicator</a:t>
            </a:r>
            <a:endParaRPr lang="en-IE" dirty="0"/>
          </a:p>
          <a:p>
            <a:pPr lvl="0"/>
            <a:r>
              <a:rPr lang="en-IE" dirty="0"/>
              <a:t>An adjusted indicator (GNI*) of the size of the economy should be published, appropriately </a:t>
            </a:r>
          </a:p>
          <a:p>
            <a:pPr lvl="0"/>
            <a:r>
              <a:rPr lang="en-IE" dirty="0"/>
              <a:t>adjusted for the retained earnings of redomiciled firms and depreciation on foreign-owned domestic capital assets.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9" y="3748004"/>
            <a:ext cx="871296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/>
              <a:t>Structural Indicators</a:t>
            </a:r>
            <a:endParaRPr lang="en-IE"/>
          </a:p>
          <a:p>
            <a:pPr lvl="0"/>
            <a:r>
              <a:rPr lang="en-GB"/>
              <a:t>CSO to implement Large Cases Unit/Remainder presentation to elements of National Income  and Expenditure accounts and the Non-Financial Sector of the Institutional Sector Accounts.  </a:t>
            </a:r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323529" y="5251260"/>
            <a:ext cx="871296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b="1" dirty="0"/>
              <a:t>Cyclical Indicators</a:t>
            </a:r>
            <a:endParaRPr lang="en-IE" dirty="0"/>
          </a:p>
          <a:p>
            <a:r>
              <a:rPr lang="en-IE" dirty="0"/>
              <a:t>Quarterly publication of underlying investment and underlying domestic demand measures </a:t>
            </a:r>
          </a:p>
          <a:p>
            <a:pPr lvl="0"/>
            <a:r>
              <a:rPr lang="en-IE" dirty="0"/>
              <a:t>that take account of the impact of IP relocations, contract manufacturing, aircraft leasing </a:t>
            </a:r>
          </a:p>
          <a:p>
            <a:pPr lvl="0"/>
            <a:r>
              <a:rPr lang="en-IE" dirty="0"/>
              <a:t>and re-domiciled firms. </a:t>
            </a:r>
          </a:p>
        </p:txBody>
      </p:sp>
    </p:spTree>
    <p:extLst>
      <p:ext uri="{BB962C8B-B14F-4D97-AF65-F5344CB8AC3E}">
        <p14:creationId xmlns:p14="http://schemas.microsoft.com/office/powerpoint/2010/main" val="24104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52550"/>
            <a:ext cx="8711107" cy="533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52000" y="188640"/>
            <a:ext cx="8615775" cy="116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1025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2017:  Implementation of Modified GNI (GNI*)</a:t>
            </a:r>
            <a:endParaRPr lang="en-US" sz="3600" b="1" dirty="0">
              <a:solidFill>
                <a:srgbClr val="1025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602114" cy="850106"/>
          </a:xfrm>
        </p:spPr>
        <p:txBody>
          <a:bodyPr/>
          <a:lstStyle/>
          <a:p>
            <a:r>
              <a:rPr lang="en-GB" altLang="en-US" sz="4400" b="1">
                <a:solidFill>
                  <a:schemeClr val="bg2">
                    <a:lumMod val="75000"/>
                  </a:schemeClr>
                </a:solidFill>
                <a:latin typeface="+mj-lt"/>
              </a:rPr>
              <a:t>Modified GNI (GNI*) - 2016</a:t>
            </a:r>
            <a:endParaRPr lang="en-US" altLang="en-US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11560" y="1196752"/>
          <a:ext cx="820891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reeform 8"/>
          <p:cNvSpPr/>
          <p:nvPr/>
        </p:nvSpPr>
        <p:spPr>
          <a:xfrm>
            <a:off x="622224" y="4869160"/>
            <a:ext cx="962466" cy="1296143"/>
          </a:xfrm>
          <a:custGeom>
            <a:avLst/>
            <a:gdLst>
              <a:gd name="connsiteX0" fmla="*/ 0 w 962466"/>
              <a:gd name="connsiteY0" fmla="*/ 72321 h 723213"/>
              <a:gd name="connsiteX1" fmla="*/ 72321 w 962466"/>
              <a:gd name="connsiteY1" fmla="*/ 0 h 723213"/>
              <a:gd name="connsiteX2" fmla="*/ 890145 w 962466"/>
              <a:gd name="connsiteY2" fmla="*/ 0 h 723213"/>
              <a:gd name="connsiteX3" fmla="*/ 962466 w 962466"/>
              <a:gd name="connsiteY3" fmla="*/ 72321 h 723213"/>
              <a:gd name="connsiteX4" fmla="*/ 962466 w 962466"/>
              <a:gd name="connsiteY4" fmla="*/ 650892 h 723213"/>
              <a:gd name="connsiteX5" fmla="*/ 890145 w 962466"/>
              <a:gd name="connsiteY5" fmla="*/ 723213 h 723213"/>
              <a:gd name="connsiteX6" fmla="*/ 72321 w 962466"/>
              <a:gd name="connsiteY6" fmla="*/ 723213 h 723213"/>
              <a:gd name="connsiteX7" fmla="*/ 0 w 962466"/>
              <a:gd name="connsiteY7" fmla="*/ 650892 h 723213"/>
              <a:gd name="connsiteX8" fmla="*/ 0 w 962466"/>
              <a:gd name="connsiteY8" fmla="*/ 72321 h 7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2466" h="723213">
                <a:moveTo>
                  <a:pt x="0" y="72321"/>
                </a:moveTo>
                <a:cubicBezTo>
                  <a:pt x="0" y="32379"/>
                  <a:pt x="32379" y="0"/>
                  <a:pt x="72321" y="0"/>
                </a:cubicBezTo>
                <a:lnTo>
                  <a:pt x="890145" y="0"/>
                </a:lnTo>
                <a:cubicBezTo>
                  <a:pt x="930087" y="0"/>
                  <a:pt x="962466" y="32379"/>
                  <a:pt x="962466" y="72321"/>
                </a:cubicBezTo>
                <a:lnTo>
                  <a:pt x="962466" y="650892"/>
                </a:lnTo>
                <a:cubicBezTo>
                  <a:pt x="962466" y="690834"/>
                  <a:pt x="930087" y="723213"/>
                  <a:pt x="890145" y="723213"/>
                </a:cubicBezTo>
                <a:lnTo>
                  <a:pt x="72321" y="723213"/>
                </a:lnTo>
                <a:cubicBezTo>
                  <a:pt x="32379" y="723213"/>
                  <a:pt x="0" y="690834"/>
                  <a:pt x="0" y="650892"/>
                </a:cubicBezTo>
                <a:lnTo>
                  <a:pt x="0" y="72321"/>
                </a:lnTo>
                <a:close/>
              </a:path>
            </a:pathLst>
          </a:custGeom>
          <a:ln w="6350">
            <a:solidFill>
              <a:schemeClr val="bg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902" tIns="66902" rIns="66902" bIns="66902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200" b="1">
                <a:solidFill>
                  <a:prstClr val="white"/>
                </a:solidFill>
              </a:rPr>
              <a:t>GDP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200" b="1">
                <a:solidFill>
                  <a:prstClr val="white"/>
                </a:solidFill>
              </a:rPr>
              <a:t>€275,567m</a:t>
            </a:r>
          </a:p>
        </p:txBody>
      </p:sp>
      <p:sp>
        <p:nvSpPr>
          <p:cNvPr id="10" name="Freeform 9"/>
          <p:cNvSpPr/>
          <p:nvPr/>
        </p:nvSpPr>
        <p:spPr>
          <a:xfrm>
            <a:off x="1633072" y="5413054"/>
            <a:ext cx="116555" cy="136347"/>
          </a:xfrm>
          <a:custGeom>
            <a:avLst/>
            <a:gdLst>
              <a:gd name="connsiteX0" fmla="*/ 15449 w 116555"/>
              <a:gd name="connsiteY0" fmla="*/ 54467 h 136347"/>
              <a:gd name="connsiteX1" fmla="*/ 44571 w 116555"/>
              <a:gd name="connsiteY1" fmla="*/ 54467 h 136347"/>
              <a:gd name="connsiteX2" fmla="*/ 44571 w 116555"/>
              <a:gd name="connsiteY2" fmla="*/ 18073 h 136347"/>
              <a:gd name="connsiteX3" fmla="*/ 71984 w 116555"/>
              <a:gd name="connsiteY3" fmla="*/ 18073 h 136347"/>
              <a:gd name="connsiteX4" fmla="*/ 71984 w 116555"/>
              <a:gd name="connsiteY4" fmla="*/ 54467 h 136347"/>
              <a:gd name="connsiteX5" fmla="*/ 101106 w 116555"/>
              <a:gd name="connsiteY5" fmla="*/ 54467 h 136347"/>
              <a:gd name="connsiteX6" fmla="*/ 101106 w 116555"/>
              <a:gd name="connsiteY6" fmla="*/ 81880 h 136347"/>
              <a:gd name="connsiteX7" fmla="*/ 71984 w 116555"/>
              <a:gd name="connsiteY7" fmla="*/ 81880 h 136347"/>
              <a:gd name="connsiteX8" fmla="*/ 71984 w 116555"/>
              <a:gd name="connsiteY8" fmla="*/ 118274 h 136347"/>
              <a:gd name="connsiteX9" fmla="*/ 44571 w 116555"/>
              <a:gd name="connsiteY9" fmla="*/ 118274 h 136347"/>
              <a:gd name="connsiteX10" fmla="*/ 44571 w 116555"/>
              <a:gd name="connsiteY10" fmla="*/ 81880 h 136347"/>
              <a:gd name="connsiteX11" fmla="*/ 15449 w 116555"/>
              <a:gd name="connsiteY11" fmla="*/ 81880 h 136347"/>
              <a:gd name="connsiteX12" fmla="*/ 15449 w 116555"/>
              <a:gd name="connsiteY12" fmla="*/ 54467 h 13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555" h="136347">
                <a:moveTo>
                  <a:pt x="15449" y="54467"/>
                </a:moveTo>
                <a:lnTo>
                  <a:pt x="44571" y="54467"/>
                </a:lnTo>
                <a:lnTo>
                  <a:pt x="44571" y="18073"/>
                </a:lnTo>
                <a:lnTo>
                  <a:pt x="71984" y="18073"/>
                </a:lnTo>
                <a:lnTo>
                  <a:pt x="71984" y="54467"/>
                </a:lnTo>
                <a:lnTo>
                  <a:pt x="101106" y="54467"/>
                </a:lnTo>
                <a:lnTo>
                  <a:pt x="101106" y="81880"/>
                </a:lnTo>
                <a:lnTo>
                  <a:pt x="71984" y="81880"/>
                </a:lnTo>
                <a:lnTo>
                  <a:pt x="71984" y="118274"/>
                </a:lnTo>
                <a:lnTo>
                  <a:pt x="44571" y="118274"/>
                </a:lnTo>
                <a:lnTo>
                  <a:pt x="44571" y="81880"/>
                </a:lnTo>
                <a:lnTo>
                  <a:pt x="15449" y="81880"/>
                </a:lnTo>
                <a:lnTo>
                  <a:pt x="15449" y="5446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7269" rIns="34966" bIns="27269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E" sz="50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04606" y="4869160"/>
            <a:ext cx="962466" cy="1296143"/>
          </a:xfrm>
          <a:custGeom>
            <a:avLst/>
            <a:gdLst>
              <a:gd name="connsiteX0" fmla="*/ 0 w 962466"/>
              <a:gd name="connsiteY0" fmla="*/ 72321 h 723213"/>
              <a:gd name="connsiteX1" fmla="*/ 72321 w 962466"/>
              <a:gd name="connsiteY1" fmla="*/ 0 h 723213"/>
              <a:gd name="connsiteX2" fmla="*/ 890145 w 962466"/>
              <a:gd name="connsiteY2" fmla="*/ 0 h 723213"/>
              <a:gd name="connsiteX3" fmla="*/ 962466 w 962466"/>
              <a:gd name="connsiteY3" fmla="*/ 72321 h 723213"/>
              <a:gd name="connsiteX4" fmla="*/ 962466 w 962466"/>
              <a:gd name="connsiteY4" fmla="*/ 650892 h 723213"/>
              <a:gd name="connsiteX5" fmla="*/ 890145 w 962466"/>
              <a:gd name="connsiteY5" fmla="*/ 723213 h 723213"/>
              <a:gd name="connsiteX6" fmla="*/ 72321 w 962466"/>
              <a:gd name="connsiteY6" fmla="*/ 723213 h 723213"/>
              <a:gd name="connsiteX7" fmla="*/ 0 w 962466"/>
              <a:gd name="connsiteY7" fmla="*/ 650892 h 723213"/>
              <a:gd name="connsiteX8" fmla="*/ 0 w 962466"/>
              <a:gd name="connsiteY8" fmla="*/ 72321 h 7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2466" h="723213">
                <a:moveTo>
                  <a:pt x="0" y="72321"/>
                </a:moveTo>
                <a:cubicBezTo>
                  <a:pt x="0" y="32379"/>
                  <a:pt x="32379" y="0"/>
                  <a:pt x="72321" y="0"/>
                </a:cubicBezTo>
                <a:lnTo>
                  <a:pt x="890145" y="0"/>
                </a:lnTo>
                <a:cubicBezTo>
                  <a:pt x="930087" y="0"/>
                  <a:pt x="962466" y="32379"/>
                  <a:pt x="962466" y="72321"/>
                </a:cubicBezTo>
                <a:lnTo>
                  <a:pt x="962466" y="650892"/>
                </a:lnTo>
                <a:cubicBezTo>
                  <a:pt x="962466" y="690834"/>
                  <a:pt x="930087" y="723213"/>
                  <a:pt x="890145" y="723213"/>
                </a:cubicBezTo>
                <a:lnTo>
                  <a:pt x="72321" y="723213"/>
                </a:lnTo>
                <a:cubicBezTo>
                  <a:pt x="32379" y="723213"/>
                  <a:pt x="0" y="690834"/>
                  <a:pt x="0" y="650892"/>
                </a:cubicBezTo>
                <a:lnTo>
                  <a:pt x="0" y="72321"/>
                </a:lnTo>
                <a:close/>
              </a:path>
            </a:pathLst>
          </a:custGeom>
          <a:ln w="6350">
            <a:solidFill>
              <a:schemeClr val="bg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902" tIns="66902" rIns="66902" bIns="66902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200" b="1">
                <a:solidFill>
                  <a:prstClr val="white"/>
                </a:solidFill>
              </a:rPr>
              <a:t>Net Factor Flows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200" b="1">
                <a:solidFill>
                  <a:prstClr val="white"/>
                </a:solidFill>
              </a:rPr>
              <a:t>- €48,818m</a:t>
            </a:r>
          </a:p>
        </p:txBody>
      </p:sp>
      <p:sp>
        <p:nvSpPr>
          <p:cNvPr id="12" name="Freeform 11"/>
          <p:cNvSpPr/>
          <p:nvPr/>
        </p:nvSpPr>
        <p:spPr>
          <a:xfrm>
            <a:off x="2815455" y="5413054"/>
            <a:ext cx="116555" cy="136347"/>
          </a:xfrm>
          <a:custGeom>
            <a:avLst/>
            <a:gdLst>
              <a:gd name="connsiteX0" fmla="*/ 15449 w 116555"/>
              <a:gd name="connsiteY0" fmla="*/ 28087 h 136347"/>
              <a:gd name="connsiteX1" fmla="*/ 101106 w 116555"/>
              <a:gd name="connsiteY1" fmla="*/ 28087 h 136347"/>
              <a:gd name="connsiteX2" fmla="*/ 101106 w 116555"/>
              <a:gd name="connsiteY2" fmla="*/ 60156 h 136347"/>
              <a:gd name="connsiteX3" fmla="*/ 15449 w 116555"/>
              <a:gd name="connsiteY3" fmla="*/ 60156 h 136347"/>
              <a:gd name="connsiteX4" fmla="*/ 15449 w 116555"/>
              <a:gd name="connsiteY4" fmla="*/ 28087 h 136347"/>
              <a:gd name="connsiteX5" fmla="*/ 15449 w 116555"/>
              <a:gd name="connsiteY5" fmla="*/ 76191 h 136347"/>
              <a:gd name="connsiteX6" fmla="*/ 101106 w 116555"/>
              <a:gd name="connsiteY6" fmla="*/ 76191 h 136347"/>
              <a:gd name="connsiteX7" fmla="*/ 101106 w 116555"/>
              <a:gd name="connsiteY7" fmla="*/ 108260 h 136347"/>
              <a:gd name="connsiteX8" fmla="*/ 15449 w 116555"/>
              <a:gd name="connsiteY8" fmla="*/ 108260 h 136347"/>
              <a:gd name="connsiteX9" fmla="*/ 15449 w 116555"/>
              <a:gd name="connsiteY9" fmla="*/ 76191 h 13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555" h="136347">
                <a:moveTo>
                  <a:pt x="15449" y="28087"/>
                </a:moveTo>
                <a:lnTo>
                  <a:pt x="101106" y="28087"/>
                </a:lnTo>
                <a:lnTo>
                  <a:pt x="101106" y="60156"/>
                </a:lnTo>
                <a:lnTo>
                  <a:pt x="15449" y="60156"/>
                </a:lnTo>
                <a:lnTo>
                  <a:pt x="15449" y="28087"/>
                </a:lnTo>
                <a:close/>
                <a:moveTo>
                  <a:pt x="15449" y="76191"/>
                </a:moveTo>
                <a:lnTo>
                  <a:pt x="101106" y="76191"/>
                </a:lnTo>
                <a:lnTo>
                  <a:pt x="101106" y="108260"/>
                </a:lnTo>
                <a:lnTo>
                  <a:pt x="15449" y="108260"/>
                </a:lnTo>
                <a:lnTo>
                  <a:pt x="15449" y="7619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7269" rIns="34966" bIns="27269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E" sz="500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986989" y="4869160"/>
            <a:ext cx="962466" cy="1296143"/>
          </a:xfrm>
          <a:custGeom>
            <a:avLst/>
            <a:gdLst>
              <a:gd name="connsiteX0" fmla="*/ 0 w 962466"/>
              <a:gd name="connsiteY0" fmla="*/ 72321 h 723213"/>
              <a:gd name="connsiteX1" fmla="*/ 72321 w 962466"/>
              <a:gd name="connsiteY1" fmla="*/ 0 h 723213"/>
              <a:gd name="connsiteX2" fmla="*/ 890145 w 962466"/>
              <a:gd name="connsiteY2" fmla="*/ 0 h 723213"/>
              <a:gd name="connsiteX3" fmla="*/ 962466 w 962466"/>
              <a:gd name="connsiteY3" fmla="*/ 72321 h 723213"/>
              <a:gd name="connsiteX4" fmla="*/ 962466 w 962466"/>
              <a:gd name="connsiteY4" fmla="*/ 650892 h 723213"/>
              <a:gd name="connsiteX5" fmla="*/ 890145 w 962466"/>
              <a:gd name="connsiteY5" fmla="*/ 723213 h 723213"/>
              <a:gd name="connsiteX6" fmla="*/ 72321 w 962466"/>
              <a:gd name="connsiteY6" fmla="*/ 723213 h 723213"/>
              <a:gd name="connsiteX7" fmla="*/ 0 w 962466"/>
              <a:gd name="connsiteY7" fmla="*/ 650892 h 723213"/>
              <a:gd name="connsiteX8" fmla="*/ 0 w 962466"/>
              <a:gd name="connsiteY8" fmla="*/ 72321 h 7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2466" h="723213">
                <a:moveTo>
                  <a:pt x="0" y="72321"/>
                </a:moveTo>
                <a:cubicBezTo>
                  <a:pt x="0" y="32379"/>
                  <a:pt x="32379" y="0"/>
                  <a:pt x="72321" y="0"/>
                </a:cubicBezTo>
                <a:lnTo>
                  <a:pt x="890145" y="0"/>
                </a:lnTo>
                <a:cubicBezTo>
                  <a:pt x="930087" y="0"/>
                  <a:pt x="962466" y="32379"/>
                  <a:pt x="962466" y="72321"/>
                </a:cubicBezTo>
                <a:lnTo>
                  <a:pt x="962466" y="650892"/>
                </a:lnTo>
                <a:cubicBezTo>
                  <a:pt x="962466" y="690834"/>
                  <a:pt x="930087" y="723213"/>
                  <a:pt x="890145" y="723213"/>
                </a:cubicBezTo>
                <a:lnTo>
                  <a:pt x="72321" y="723213"/>
                </a:lnTo>
                <a:cubicBezTo>
                  <a:pt x="32379" y="723213"/>
                  <a:pt x="0" y="690834"/>
                  <a:pt x="0" y="650892"/>
                </a:cubicBezTo>
                <a:lnTo>
                  <a:pt x="0" y="72321"/>
                </a:lnTo>
                <a:close/>
              </a:path>
            </a:pathLst>
          </a:custGeom>
          <a:ln w="6350">
            <a:solidFill>
              <a:schemeClr val="bg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902" tIns="66902" rIns="66902" bIns="66902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200" b="1">
                <a:solidFill>
                  <a:prstClr val="white"/>
                </a:solidFill>
              </a:rPr>
              <a:t>GNP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200" b="1">
                <a:solidFill>
                  <a:prstClr val="white"/>
                </a:solidFill>
              </a:rPr>
              <a:t>€226,749m</a:t>
            </a:r>
          </a:p>
        </p:txBody>
      </p:sp>
      <p:sp>
        <p:nvSpPr>
          <p:cNvPr id="14" name="Freeform 13"/>
          <p:cNvSpPr/>
          <p:nvPr/>
        </p:nvSpPr>
        <p:spPr>
          <a:xfrm>
            <a:off x="3997837" y="5413054"/>
            <a:ext cx="116555" cy="136347"/>
          </a:xfrm>
          <a:custGeom>
            <a:avLst/>
            <a:gdLst>
              <a:gd name="connsiteX0" fmla="*/ 15449 w 116555"/>
              <a:gd name="connsiteY0" fmla="*/ 54467 h 136347"/>
              <a:gd name="connsiteX1" fmla="*/ 44571 w 116555"/>
              <a:gd name="connsiteY1" fmla="*/ 54467 h 136347"/>
              <a:gd name="connsiteX2" fmla="*/ 44571 w 116555"/>
              <a:gd name="connsiteY2" fmla="*/ 18073 h 136347"/>
              <a:gd name="connsiteX3" fmla="*/ 71984 w 116555"/>
              <a:gd name="connsiteY3" fmla="*/ 18073 h 136347"/>
              <a:gd name="connsiteX4" fmla="*/ 71984 w 116555"/>
              <a:gd name="connsiteY4" fmla="*/ 54467 h 136347"/>
              <a:gd name="connsiteX5" fmla="*/ 101106 w 116555"/>
              <a:gd name="connsiteY5" fmla="*/ 54467 h 136347"/>
              <a:gd name="connsiteX6" fmla="*/ 101106 w 116555"/>
              <a:gd name="connsiteY6" fmla="*/ 81880 h 136347"/>
              <a:gd name="connsiteX7" fmla="*/ 71984 w 116555"/>
              <a:gd name="connsiteY7" fmla="*/ 81880 h 136347"/>
              <a:gd name="connsiteX8" fmla="*/ 71984 w 116555"/>
              <a:gd name="connsiteY8" fmla="*/ 118274 h 136347"/>
              <a:gd name="connsiteX9" fmla="*/ 44571 w 116555"/>
              <a:gd name="connsiteY9" fmla="*/ 118274 h 136347"/>
              <a:gd name="connsiteX10" fmla="*/ 44571 w 116555"/>
              <a:gd name="connsiteY10" fmla="*/ 81880 h 136347"/>
              <a:gd name="connsiteX11" fmla="*/ 15449 w 116555"/>
              <a:gd name="connsiteY11" fmla="*/ 81880 h 136347"/>
              <a:gd name="connsiteX12" fmla="*/ 15449 w 116555"/>
              <a:gd name="connsiteY12" fmla="*/ 54467 h 13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555" h="136347">
                <a:moveTo>
                  <a:pt x="15449" y="54467"/>
                </a:moveTo>
                <a:lnTo>
                  <a:pt x="44571" y="54467"/>
                </a:lnTo>
                <a:lnTo>
                  <a:pt x="44571" y="18073"/>
                </a:lnTo>
                <a:lnTo>
                  <a:pt x="71984" y="18073"/>
                </a:lnTo>
                <a:lnTo>
                  <a:pt x="71984" y="54467"/>
                </a:lnTo>
                <a:lnTo>
                  <a:pt x="101106" y="54467"/>
                </a:lnTo>
                <a:lnTo>
                  <a:pt x="101106" y="81880"/>
                </a:lnTo>
                <a:lnTo>
                  <a:pt x="71984" y="81880"/>
                </a:lnTo>
                <a:lnTo>
                  <a:pt x="71984" y="118274"/>
                </a:lnTo>
                <a:lnTo>
                  <a:pt x="44571" y="118274"/>
                </a:lnTo>
                <a:lnTo>
                  <a:pt x="44571" y="81880"/>
                </a:lnTo>
                <a:lnTo>
                  <a:pt x="15449" y="81880"/>
                </a:lnTo>
                <a:lnTo>
                  <a:pt x="15449" y="5446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7269" rIns="34966" bIns="27269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E" sz="50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169371" y="4869160"/>
            <a:ext cx="962466" cy="1296143"/>
          </a:xfrm>
          <a:custGeom>
            <a:avLst/>
            <a:gdLst>
              <a:gd name="connsiteX0" fmla="*/ 0 w 962466"/>
              <a:gd name="connsiteY0" fmla="*/ 72321 h 723213"/>
              <a:gd name="connsiteX1" fmla="*/ 72321 w 962466"/>
              <a:gd name="connsiteY1" fmla="*/ 0 h 723213"/>
              <a:gd name="connsiteX2" fmla="*/ 890145 w 962466"/>
              <a:gd name="connsiteY2" fmla="*/ 0 h 723213"/>
              <a:gd name="connsiteX3" fmla="*/ 962466 w 962466"/>
              <a:gd name="connsiteY3" fmla="*/ 72321 h 723213"/>
              <a:gd name="connsiteX4" fmla="*/ 962466 w 962466"/>
              <a:gd name="connsiteY4" fmla="*/ 650892 h 723213"/>
              <a:gd name="connsiteX5" fmla="*/ 890145 w 962466"/>
              <a:gd name="connsiteY5" fmla="*/ 723213 h 723213"/>
              <a:gd name="connsiteX6" fmla="*/ 72321 w 962466"/>
              <a:gd name="connsiteY6" fmla="*/ 723213 h 723213"/>
              <a:gd name="connsiteX7" fmla="*/ 0 w 962466"/>
              <a:gd name="connsiteY7" fmla="*/ 650892 h 723213"/>
              <a:gd name="connsiteX8" fmla="*/ 0 w 962466"/>
              <a:gd name="connsiteY8" fmla="*/ 72321 h 7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2466" h="723213">
                <a:moveTo>
                  <a:pt x="0" y="72321"/>
                </a:moveTo>
                <a:cubicBezTo>
                  <a:pt x="0" y="32379"/>
                  <a:pt x="32379" y="0"/>
                  <a:pt x="72321" y="0"/>
                </a:cubicBezTo>
                <a:lnTo>
                  <a:pt x="890145" y="0"/>
                </a:lnTo>
                <a:cubicBezTo>
                  <a:pt x="930087" y="0"/>
                  <a:pt x="962466" y="32379"/>
                  <a:pt x="962466" y="72321"/>
                </a:cubicBezTo>
                <a:lnTo>
                  <a:pt x="962466" y="650892"/>
                </a:lnTo>
                <a:cubicBezTo>
                  <a:pt x="962466" y="690834"/>
                  <a:pt x="930087" y="723213"/>
                  <a:pt x="890145" y="723213"/>
                </a:cubicBezTo>
                <a:lnTo>
                  <a:pt x="72321" y="723213"/>
                </a:lnTo>
                <a:cubicBezTo>
                  <a:pt x="32379" y="723213"/>
                  <a:pt x="0" y="690834"/>
                  <a:pt x="0" y="650892"/>
                </a:cubicBezTo>
                <a:lnTo>
                  <a:pt x="0" y="72321"/>
                </a:lnTo>
                <a:close/>
              </a:path>
            </a:pathLst>
          </a:custGeom>
          <a:ln w="6350">
            <a:solidFill>
              <a:schemeClr val="bg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902" tIns="66902" rIns="66902" bIns="66902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200" b="1">
                <a:solidFill>
                  <a:prstClr val="white"/>
                </a:solidFill>
              </a:rPr>
              <a:t>EU Taxes and Subsidies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200" b="1">
                <a:solidFill>
                  <a:prstClr val="white"/>
                </a:solidFill>
              </a:rPr>
              <a:t>+ €994m</a:t>
            </a:r>
          </a:p>
        </p:txBody>
      </p:sp>
      <p:sp>
        <p:nvSpPr>
          <p:cNvPr id="16" name="Freeform 15"/>
          <p:cNvSpPr/>
          <p:nvPr/>
        </p:nvSpPr>
        <p:spPr>
          <a:xfrm>
            <a:off x="5180220" y="5413054"/>
            <a:ext cx="116555" cy="136347"/>
          </a:xfrm>
          <a:custGeom>
            <a:avLst/>
            <a:gdLst>
              <a:gd name="connsiteX0" fmla="*/ 15449 w 116555"/>
              <a:gd name="connsiteY0" fmla="*/ 28087 h 136347"/>
              <a:gd name="connsiteX1" fmla="*/ 101106 w 116555"/>
              <a:gd name="connsiteY1" fmla="*/ 28087 h 136347"/>
              <a:gd name="connsiteX2" fmla="*/ 101106 w 116555"/>
              <a:gd name="connsiteY2" fmla="*/ 60156 h 136347"/>
              <a:gd name="connsiteX3" fmla="*/ 15449 w 116555"/>
              <a:gd name="connsiteY3" fmla="*/ 60156 h 136347"/>
              <a:gd name="connsiteX4" fmla="*/ 15449 w 116555"/>
              <a:gd name="connsiteY4" fmla="*/ 28087 h 136347"/>
              <a:gd name="connsiteX5" fmla="*/ 15449 w 116555"/>
              <a:gd name="connsiteY5" fmla="*/ 76191 h 136347"/>
              <a:gd name="connsiteX6" fmla="*/ 101106 w 116555"/>
              <a:gd name="connsiteY6" fmla="*/ 76191 h 136347"/>
              <a:gd name="connsiteX7" fmla="*/ 101106 w 116555"/>
              <a:gd name="connsiteY7" fmla="*/ 108260 h 136347"/>
              <a:gd name="connsiteX8" fmla="*/ 15449 w 116555"/>
              <a:gd name="connsiteY8" fmla="*/ 108260 h 136347"/>
              <a:gd name="connsiteX9" fmla="*/ 15449 w 116555"/>
              <a:gd name="connsiteY9" fmla="*/ 76191 h 13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555" h="136347">
                <a:moveTo>
                  <a:pt x="15449" y="28087"/>
                </a:moveTo>
                <a:lnTo>
                  <a:pt x="101106" y="28087"/>
                </a:lnTo>
                <a:lnTo>
                  <a:pt x="101106" y="60156"/>
                </a:lnTo>
                <a:lnTo>
                  <a:pt x="15449" y="60156"/>
                </a:lnTo>
                <a:lnTo>
                  <a:pt x="15449" y="28087"/>
                </a:lnTo>
                <a:close/>
                <a:moveTo>
                  <a:pt x="15449" y="76191"/>
                </a:moveTo>
                <a:lnTo>
                  <a:pt x="101106" y="76191"/>
                </a:lnTo>
                <a:lnTo>
                  <a:pt x="101106" y="108260"/>
                </a:lnTo>
                <a:lnTo>
                  <a:pt x="15449" y="108260"/>
                </a:lnTo>
                <a:lnTo>
                  <a:pt x="15449" y="7619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7269" rIns="34966" bIns="27269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E" sz="500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351754" y="4869160"/>
            <a:ext cx="962466" cy="1296143"/>
          </a:xfrm>
          <a:custGeom>
            <a:avLst/>
            <a:gdLst>
              <a:gd name="connsiteX0" fmla="*/ 0 w 962466"/>
              <a:gd name="connsiteY0" fmla="*/ 72321 h 723213"/>
              <a:gd name="connsiteX1" fmla="*/ 72321 w 962466"/>
              <a:gd name="connsiteY1" fmla="*/ 0 h 723213"/>
              <a:gd name="connsiteX2" fmla="*/ 890145 w 962466"/>
              <a:gd name="connsiteY2" fmla="*/ 0 h 723213"/>
              <a:gd name="connsiteX3" fmla="*/ 962466 w 962466"/>
              <a:gd name="connsiteY3" fmla="*/ 72321 h 723213"/>
              <a:gd name="connsiteX4" fmla="*/ 962466 w 962466"/>
              <a:gd name="connsiteY4" fmla="*/ 650892 h 723213"/>
              <a:gd name="connsiteX5" fmla="*/ 890145 w 962466"/>
              <a:gd name="connsiteY5" fmla="*/ 723213 h 723213"/>
              <a:gd name="connsiteX6" fmla="*/ 72321 w 962466"/>
              <a:gd name="connsiteY6" fmla="*/ 723213 h 723213"/>
              <a:gd name="connsiteX7" fmla="*/ 0 w 962466"/>
              <a:gd name="connsiteY7" fmla="*/ 650892 h 723213"/>
              <a:gd name="connsiteX8" fmla="*/ 0 w 962466"/>
              <a:gd name="connsiteY8" fmla="*/ 72321 h 7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2466" h="723213">
                <a:moveTo>
                  <a:pt x="0" y="72321"/>
                </a:moveTo>
                <a:cubicBezTo>
                  <a:pt x="0" y="32379"/>
                  <a:pt x="32379" y="0"/>
                  <a:pt x="72321" y="0"/>
                </a:cubicBezTo>
                <a:lnTo>
                  <a:pt x="890145" y="0"/>
                </a:lnTo>
                <a:cubicBezTo>
                  <a:pt x="930087" y="0"/>
                  <a:pt x="962466" y="32379"/>
                  <a:pt x="962466" y="72321"/>
                </a:cubicBezTo>
                <a:lnTo>
                  <a:pt x="962466" y="650892"/>
                </a:lnTo>
                <a:cubicBezTo>
                  <a:pt x="962466" y="690834"/>
                  <a:pt x="930087" y="723213"/>
                  <a:pt x="890145" y="723213"/>
                </a:cubicBezTo>
                <a:lnTo>
                  <a:pt x="72321" y="723213"/>
                </a:lnTo>
                <a:cubicBezTo>
                  <a:pt x="32379" y="723213"/>
                  <a:pt x="0" y="690834"/>
                  <a:pt x="0" y="650892"/>
                </a:cubicBezTo>
                <a:lnTo>
                  <a:pt x="0" y="72321"/>
                </a:lnTo>
                <a:close/>
              </a:path>
            </a:pathLst>
          </a:custGeom>
          <a:ln w="6350">
            <a:solidFill>
              <a:schemeClr val="bg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902" tIns="66902" rIns="66902" bIns="66902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200" b="1">
                <a:solidFill>
                  <a:prstClr val="white"/>
                </a:solidFill>
              </a:rPr>
              <a:t>GNI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200" b="1">
                <a:solidFill>
                  <a:prstClr val="white"/>
                </a:solidFill>
              </a:rPr>
              <a:t>€227,742m</a:t>
            </a:r>
          </a:p>
        </p:txBody>
      </p:sp>
      <p:sp>
        <p:nvSpPr>
          <p:cNvPr id="18" name="Freeform 17"/>
          <p:cNvSpPr/>
          <p:nvPr/>
        </p:nvSpPr>
        <p:spPr>
          <a:xfrm>
            <a:off x="6362602" y="5413054"/>
            <a:ext cx="116555" cy="136347"/>
          </a:xfrm>
          <a:custGeom>
            <a:avLst/>
            <a:gdLst>
              <a:gd name="connsiteX0" fmla="*/ 15449 w 116555"/>
              <a:gd name="connsiteY0" fmla="*/ 54467 h 136347"/>
              <a:gd name="connsiteX1" fmla="*/ 44571 w 116555"/>
              <a:gd name="connsiteY1" fmla="*/ 54467 h 136347"/>
              <a:gd name="connsiteX2" fmla="*/ 44571 w 116555"/>
              <a:gd name="connsiteY2" fmla="*/ 18073 h 136347"/>
              <a:gd name="connsiteX3" fmla="*/ 71984 w 116555"/>
              <a:gd name="connsiteY3" fmla="*/ 18073 h 136347"/>
              <a:gd name="connsiteX4" fmla="*/ 71984 w 116555"/>
              <a:gd name="connsiteY4" fmla="*/ 54467 h 136347"/>
              <a:gd name="connsiteX5" fmla="*/ 101106 w 116555"/>
              <a:gd name="connsiteY5" fmla="*/ 54467 h 136347"/>
              <a:gd name="connsiteX6" fmla="*/ 101106 w 116555"/>
              <a:gd name="connsiteY6" fmla="*/ 81880 h 136347"/>
              <a:gd name="connsiteX7" fmla="*/ 71984 w 116555"/>
              <a:gd name="connsiteY7" fmla="*/ 81880 h 136347"/>
              <a:gd name="connsiteX8" fmla="*/ 71984 w 116555"/>
              <a:gd name="connsiteY8" fmla="*/ 118274 h 136347"/>
              <a:gd name="connsiteX9" fmla="*/ 44571 w 116555"/>
              <a:gd name="connsiteY9" fmla="*/ 118274 h 136347"/>
              <a:gd name="connsiteX10" fmla="*/ 44571 w 116555"/>
              <a:gd name="connsiteY10" fmla="*/ 81880 h 136347"/>
              <a:gd name="connsiteX11" fmla="*/ 15449 w 116555"/>
              <a:gd name="connsiteY11" fmla="*/ 81880 h 136347"/>
              <a:gd name="connsiteX12" fmla="*/ 15449 w 116555"/>
              <a:gd name="connsiteY12" fmla="*/ 54467 h 13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555" h="136347">
                <a:moveTo>
                  <a:pt x="15449" y="54467"/>
                </a:moveTo>
                <a:lnTo>
                  <a:pt x="44571" y="54467"/>
                </a:lnTo>
                <a:lnTo>
                  <a:pt x="44571" y="18073"/>
                </a:lnTo>
                <a:lnTo>
                  <a:pt x="71984" y="18073"/>
                </a:lnTo>
                <a:lnTo>
                  <a:pt x="71984" y="54467"/>
                </a:lnTo>
                <a:lnTo>
                  <a:pt x="101106" y="54467"/>
                </a:lnTo>
                <a:lnTo>
                  <a:pt x="101106" y="81880"/>
                </a:lnTo>
                <a:lnTo>
                  <a:pt x="71984" y="81880"/>
                </a:lnTo>
                <a:lnTo>
                  <a:pt x="71984" y="118274"/>
                </a:lnTo>
                <a:lnTo>
                  <a:pt x="44571" y="118274"/>
                </a:lnTo>
                <a:lnTo>
                  <a:pt x="44571" y="81880"/>
                </a:lnTo>
                <a:lnTo>
                  <a:pt x="15449" y="81880"/>
                </a:lnTo>
                <a:lnTo>
                  <a:pt x="15449" y="5446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7269" rIns="34966" bIns="27269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E" sz="500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554890" y="4869160"/>
            <a:ext cx="962466" cy="1296144"/>
          </a:xfrm>
          <a:custGeom>
            <a:avLst/>
            <a:gdLst>
              <a:gd name="connsiteX0" fmla="*/ 0 w 962466"/>
              <a:gd name="connsiteY0" fmla="*/ 72321 h 723213"/>
              <a:gd name="connsiteX1" fmla="*/ 72321 w 962466"/>
              <a:gd name="connsiteY1" fmla="*/ 0 h 723213"/>
              <a:gd name="connsiteX2" fmla="*/ 890145 w 962466"/>
              <a:gd name="connsiteY2" fmla="*/ 0 h 723213"/>
              <a:gd name="connsiteX3" fmla="*/ 962466 w 962466"/>
              <a:gd name="connsiteY3" fmla="*/ 72321 h 723213"/>
              <a:gd name="connsiteX4" fmla="*/ 962466 w 962466"/>
              <a:gd name="connsiteY4" fmla="*/ 650892 h 723213"/>
              <a:gd name="connsiteX5" fmla="*/ 890145 w 962466"/>
              <a:gd name="connsiteY5" fmla="*/ 723213 h 723213"/>
              <a:gd name="connsiteX6" fmla="*/ 72321 w 962466"/>
              <a:gd name="connsiteY6" fmla="*/ 723213 h 723213"/>
              <a:gd name="connsiteX7" fmla="*/ 0 w 962466"/>
              <a:gd name="connsiteY7" fmla="*/ 650892 h 723213"/>
              <a:gd name="connsiteX8" fmla="*/ 0 w 962466"/>
              <a:gd name="connsiteY8" fmla="*/ 72321 h 7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2466" h="723213">
                <a:moveTo>
                  <a:pt x="0" y="72321"/>
                </a:moveTo>
                <a:cubicBezTo>
                  <a:pt x="0" y="32379"/>
                  <a:pt x="32379" y="0"/>
                  <a:pt x="72321" y="0"/>
                </a:cubicBezTo>
                <a:lnTo>
                  <a:pt x="890145" y="0"/>
                </a:lnTo>
                <a:cubicBezTo>
                  <a:pt x="930087" y="0"/>
                  <a:pt x="962466" y="32379"/>
                  <a:pt x="962466" y="72321"/>
                </a:cubicBezTo>
                <a:lnTo>
                  <a:pt x="962466" y="650892"/>
                </a:lnTo>
                <a:cubicBezTo>
                  <a:pt x="962466" y="690834"/>
                  <a:pt x="930087" y="723213"/>
                  <a:pt x="890145" y="723213"/>
                </a:cubicBezTo>
                <a:lnTo>
                  <a:pt x="72321" y="723213"/>
                </a:lnTo>
                <a:cubicBezTo>
                  <a:pt x="32379" y="723213"/>
                  <a:pt x="0" y="690834"/>
                  <a:pt x="0" y="650892"/>
                </a:cubicBezTo>
                <a:lnTo>
                  <a:pt x="0" y="72321"/>
                </a:lnTo>
                <a:close/>
              </a:path>
            </a:pathLst>
          </a:custGeom>
          <a:ln w="6350">
            <a:solidFill>
              <a:schemeClr val="bg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902" tIns="66902" rIns="66902" bIns="66902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200" b="1">
                <a:solidFill>
                  <a:prstClr val="white"/>
                </a:solidFill>
              </a:rPr>
              <a:t>Adj. for aircraft, IP </a:t>
            </a:r>
            <a:r>
              <a:rPr lang="en-IE" sz="1200" b="1" err="1">
                <a:solidFill>
                  <a:prstClr val="white"/>
                </a:solidFill>
              </a:rPr>
              <a:t>depreciationand</a:t>
            </a:r>
            <a:r>
              <a:rPr lang="en-IE" sz="1200" b="1">
                <a:solidFill>
                  <a:prstClr val="white"/>
                </a:solidFill>
              </a:rPr>
              <a:t> redomiciled companies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200" b="1">
                <a:solidFill>
                  <a:prstClr val="white"/>
                </a:solidFill>
              </a:rPr>
              <a:t>- €38,579m</a:t>
            </a:r>
          </a:p>
        </p:txBody>
      </p:sp>
      <p:sp>
        <p:nvSpPr>
          <p:cNvPr id="20" name="Freeform 19"/>
          <p:cNvSpPr/>
          <p:nvPr/>
        </p:nvSpPr>
        <p:spPr>
          <a:xfrm>
            <a:off x="7544985" y="5413054"/>
            <a:ext cx="116555" cy="136347"/>
          </a:xfrm>
          <a:custGeom>
            <a:avLst/>
            <a:gdLst>
              <a:gd name="connsiteX0" fmla="*/ 15449 w 116555"/>
              <a:gd name="connsiteY0" fmla="*/ 28087 h 136347"/>
              <a:gd name="connsiteX1" fmla="*/ 101106 w 116555"/>
              <a:gd name="connsiteY1" fmla="*/ 28087 h 136347"/>
              <a:gd name="connsiteX2" fmla="*/ 101106 w 116555"/>
              <a:gd name="connsiteY2" fmla="*/ 60156 h 136347"/>
              <a:gd name="connsiteX3" fmla="*/ 15449 w 116555"/>
              <a:gd name="connsiteY3" fmla="*/ 60156 h 136347"/>
              <a:gd name="connsiteX4" fmla="*/ 15449 w 116555"/>
              <a:gd name="connsiteY4" fmla="*/ 28087 h 136347"/>
              <a:gd name="connsiteX5" fmla="*/ 15449 w 116555"/>
              <a:gd name="connsiteY5" fmla="*/ 76191 h 136347"/>
              <a:gd name="connsiteX6" fmla="*/ 101106 w 116555"/>
              <a:gd name="connsiteY6" fmla="*/ 76191 h 136347"/>
              <a:gd name="connsiteX7" fmla="*/ 101106 w 116555"/>
              <a:gd name="connsiteY7" fmla="*/ 108260 h 136347"/>
              <a:gd name="connsiteX8" fmla="*/ 15449 w 116555"/>
              <a:gd name="connsiteY8" fmla="*/ 108260 h 136347"/>
              <a:gd name="connsiteX9" fmla="*/ 15449 w 116555"/>
              <a:gd name="connsiteY9" fmla="*/ 76191 h 13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555" h="136347">
                <a:moveTo>
                  <a:pt x="15449" y="28087"/>
                </a:moveTo>
                <a:lnTo>
                  <a:pt x="101106" y="28087"/>
                </a:lnTo>
                <a:lnTo>
                  <a:pt x="101106" y="60156"/>
                </a:lnTo>
                <a:lnTo>
                  <a:pt x="15449" y="60156"/>
                </a:lnTo>
                <a:lnTo>
                  <a:pt x="15449" y="28087"/>
                </a:lnTo>
                <a:close/>
                <a:moveTo>
                  <a:pt x="15449" y="76191"/>
                </a:moveTo>
                <a:lnTo>
                  <a:pt x="101106" y="76191"/>
                </a:lnTo>
                <a:lnTo>
                  <a:pt x="101106" y="108260"/>
                </a:lnTo>
                <a:lnTo>
                  <a:pt x="15449" y="108260"/>
                </a:lnTo>
                <a:lnTo>
                  <a:pt x="15449" y="7619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7269" rIns="34966" bIns="27269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E" sz="500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661539" y="4869160"/>
            <a:ext cx="962466" cy="1296143"/>
          </a:xfrm>
          <a:custGeom>
            <a:avLst/>
            <a:gdLst>
              <a:gd name="connsiteX0" fmla="*/ 0 w 962466"/>
              <a:gd name="connsiteY0" fmla="*/ 72321 h 723213"/>
              <a:gd name="connsiteX1" fmla="*/ 72321 w 962466"/>
              <a:gd name="connsiteY1" fmla="*/ 0 h 723213"/>
              <a:gd name="connsiteX2" fmla="*/ 890145 w 962466"/>
              <a:gd name="connsiteY2" fmla="*/ 0 h 723213"/>
              <a:gd name="connsiteX3" fmla="*/ 962466 w 962466"/>
              <a:gd name="connsiteY3" fmla="*/ 72321 h 723213"/>
              <a:gd name="connsiteX4" fmla="*/ 962466 w 962466"/>
              <a:gd name="connsiteY4" fmla="*/ 650892 h 723213"/>
              <a:gd name="connsiteX5" fmla="*/ 890145 w 962466"/>
              <a:gd name="connsiteY5" fmla="*/ 723213 h 723213"/>
              <a:gd name="connsiteX6" fmla="*/ 72321 w 962466"/>
              <a:gd name="connsiteY6" fmla="*/ 723213 h 723213"/>
              <a:gd name="connsiteX7" fmla="*/ 0 w 962466"/>
              <a:gd name="connsiteY7" fmla="*/ 650892 h 723213"/>
              <a:gd name="connsiteX8" fmla="*/ 0 w 962466"/>
              <a:gd name="connsiteY8" fmla="*/ 72321 h 7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2466" h="723213">
                <a:moveTo>
                  <a:pt x="0" y="72321"/>
                </a:moveTo>
                <a:cubicBezTo>
                  <a:pt x="0" y="32379"/>
                  <a:pt x="32379" y="0"/>
                  <a:pt x="72321" y="0"/>
                </a:cubicBezTo>
                <a:lnTo>
                  <a:pt x="890145" y="0"/>
                </a:lnTo>
                <a:cubicBezTo>
                  <a:pt x="930087" y="0"/>
                  <a:pt x="962466" y="32379"/>
                  <a:pt x="962466" y="72321"/>
                </a:cubicBezTo>
                <a:lnTo>
                  <a:pt x="962466" y="650892"/>
                </a:lnTo>
                <a:cubicBezTo>
                  <a:pt x="962466" y="690834"/>
                  <a:pt x="930087" y="723213"/>
                  <a:pt x="890145" y="723213"/>
                </a:cubicBezTo>
                <a:lnTo>
                  <a:pt x="72321" y="723213"/>
                </a:lnTo>
                <a:cubicBezTo>
                  <a:pt x="32379" y="723213"/>
                  <a:pt x="0" y="690834"/>
                  <a:pt x="0" y="650892"/>
                </a:cubicBezTo>
                <a:lnTo>
                  <a:pt x="0" y="72321"/>
                </a:lnTo>
                <a:close/>
              </a:path>
            </a:pathLst>
          </a:custGeom>
          <a:ln w="6350">
            <a:solidFill>
              <a:schemeClr val="bg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902" tIns="66902" rIns="66902" bIns="66902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200" b="1">
                <a:solidFill>
                  <a:prstClr val="white"/>
                </a:solidFill>
              </a:rPr>
              <a:t>GNI*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200" b="1">
                <a:solidFill>
                  <a:prstClr val="white"/>
                </a:solidFill>
              </a:rPr>
              <a:t>€189,163m</a:t>
            </a:r>
          </a:p>
        </p:txBody>
      </p:sp>
    </p:spTree>
    <p:extLst>
      <p:ext uri="{BB962C8B-B14F-4D97-AF65-F5344CB8AC3E}">
        <p14:creationId xmlns:p14="http://schemas.microsoft.com/office/powerpoint/2010/main" val="633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318" y="274638"/>
            <a:ext cx="8106169" cy="1426170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+mj-lt"/>
              </a:rPr>
              <a:t>The coincidence of ESA 2010 and BEPS / Irish legislation major consequences for Irish </a:t>
            </a:r>
            <a:br>
              <a:rPr lang="en-GB" sz="3200" b="1" dirty="0">
                <a:latin typeface="+mj-lt"/>
              </a:rPr>
            </a:br>
            <a:r>
              <a:rPr lang="en-GB" sz="3200" b="1" dirty="0">
                <a:latin typeface="+mj-lt"/>
              </a:rPr>
              <a:t>economy in 2015…….</a:t>
            </a:r>
            <a:endParaRPr lang="en-IE" sz="32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4563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b="1" dirty="0">
                <a:latin typeface="+mn-lt"/>
              </a:rPr>
              <a:t>Published NIE 2015 – July 12, 2016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b="1" dirty="0">
                <a:latin typeface="+mn-lt"/>
              </a:rPr>
              <a:t>GDP Constant Prices – growth 26.3%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b="1" dirty="0">
                <a:latin typeface="+mn-lt"/>
              </a:rPr>
              <a:t>GNP Constant Prices – growth 18.7%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800" b="1" dirty="0">
                <a:latin typeface="+mn-lt"/>
              </a:rPr>
              <a:t>Represented a level shift in our figures</a:t>
            </a:r>
          </a:p>
          <a:p>
            <a:pPr>
              <a:spcBef>
                <a:spcPts val="0"/>
              </a:spcBef>
            </a:pPr>
            <a:endParaRPr lang="en-GB" sz="2800" b="1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93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4613" y="241300"/>
            <a:ext cx="72009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E" sz="3200" b="1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Debt to GDP/GNI* Ratios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395536" y="1340768"/>
          <a:ext cx="8352928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0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>
            <a:spLocks noGrp="1"/>
          </p:cNvSpPr>
          <p:nvPr>
            <p:ph type="title" idx="4294967295"/>
          </p:nvPr>
        </p:nvSpPr>
        <p:spPr>
          <a:xfrm>
            <a:off x="755576" y="332656"/>
            <a:ext cx="8244582" cy="1143000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bg2">
                    <a:lumMod val="75000"/>
                  </a:schemeClr>
                </a:solidFill>
              </a:rPr>
              <a:t>Total Exports and Imports v’s Trends in Net Exports, Total Domestic Demand and Modified Domestic Demand </a:t>
            </a:r>
            <a:br>
              <a:rPr lang="en-US" sz="2400" b="1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400" b="1">
                <a:solidFill>
                  <a:schemeClr val="bg2">
                    <a:lumMod val="75000"/>
                  </a:schemeClr>
                </a:solidFill>
              </a:rPr>
              <a:t>2014 Q1 = 100 </a:t>
            </a:r>
            <a:br>
              <a:rPr lang="en-US" sz="2400" b="1">
                <a:solidFill>
                  <a:schemeClr val="bg2">
                    <a:lumMod val="75000"/>
                  </a:schemeClr>
                </a:solidFill>
              </a:rPr>
            </a:br>
            <a:endParaRPr lang="en-IE" altLang="en-US" sz="240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50"/>
            <a:ext cx="8431213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300192" y="1600250"/>
            <a:ext cx="2304256" cy="2764854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36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1115616" y="188640"/>
            <a:ext cx="7602114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Contribution of Domestic Demand and </a:t>
            </a:r>
            <a:b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Net Exports to Annual GDP</a:t>
            </a:r>
            <a:endParaRPr lang="en-IE" sz="2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467544" y="1196753"/>
          <a:ext cx="8250185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539552" y="3573016"/>
          <a:ext cx="8280920" cy="287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78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23</a:t>
            </a:fld>
            <a:endParaRPr lang="en-IE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00105514"/>
              </p:ext>
            </p:extLst>
          </p:nvPr>
        </p:nvGraphicFramePr>
        <p:xfrm>
          <a:off x="1115616" y="1449412"/>
          <a:ext cx="3240360" cy="22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29796926"/>
              </p:ext>
            </p:extLst>
          </p:nvPr>
        </p:nvGraphicFramePr>
        <p:xfrm>
          <a:off x="4579938" y="1449413"/>
          <a:ext cx="3456384" cy="22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81435854"/>
              </p:ext>
            </p:extLst>
          </p:nvPr>
        </p:nvGraphicFramePr>
        <p:xfrm>
          <a:off x="1187624" y="3713537"/>
          <a:ext cx="316835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13788198"/>
              </p:ext>
            </p:extLst>
          </p:nvPr>
        </p:nvGraphicFramePr>
        <p:xfrm>
          <a:off x="4881438" y="3721153"/>
          <a:ext cx="2814762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95867" y="116632"/>
            <a:ext cx="69132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Large Foreign-Owned Multi-Nationals</a:t>
            </a:r>
          </a:p>
          <a:p>
            <a:pPr algn="ctr"/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in the Non-Financial Corporation Sector</a:t>
            </a:r>
            <a:endParaRPr lang="en-IE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49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0" y="1265858"/>
          <a:ext cx="9144000" cy="559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8593" y="188640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Growth of Household Gross Disposable Income by Component</a:t>
            </a:r>
          </a:p>
        </p:txBody>
      </p:sp>
    </p:spTree>
    <p:extLst>
      <p:ext uri="{BB962C8B-B14F-4D97-AF65-F5344CB8AC3E}">
        <p14:creationId xmlns:p14="http://schemas.microsoft.com/office/powerpoint/2010/main" val="37931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00800" cy="922114"/>
          </a:xfrm>
        </p:spPr>
        <p:txBody>
          <a:bodyPr>
            <a:normAutofit/>
          </a:bodyPr>
          <a:lstStyle/>
          <a:p>
            <a:r>
              <a:rPr lang="en-IE" sz="3600" b="1" dirty="0">
                <a:latin typeface="+mj-lt"/>
              </a:rPr>
              <a:t>An Alternative Solution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IE" sz="2800" b="1" dirty="0">
                <a:latin typeface="+mn-lt"/>
              </a:rPr>
              <a:t>Could IP assets be regarded as Financial Assets ?</a:t>
            </a:r>
          </a:p>
          <a:p>
            <a:pPr>
              <a:spcBef>
                <a:spcPts val="0"/>
              </a:spcBef>
            </a:pPr>
            <a:r>
              <a:rPr lang="en-IE" sz="2800" b="1" dirty="0">
                <a:latin typeface="+mn-lt"/>
              </a:rPr>
              <a:t>As a type of securitised asset?</a:t>
            </a:r>
          </a:p>
          <a:p>
            <a:pPr>
              <a:spcBef>
                <a:spcPts val="0"/>
              </a:spcBef>
            </a:pPr>
            <a:r>
              <a:rPr lang="en-IE" sz="2800" b="1" dirty="0">
                <a:latin typeface="+mn-lt"/>
              </a:rPr>
              <a:t>Attractive solution in terms of </a:t>
            </a:r>
          </a:p>
          <a:p>
            <a:pPr lvl="1">
              <a:spcBef>
                <a:spcPts val="0"/>
              </a:spcBef>
            </a:pPr>
            <a:r>
              <a:rPr lang="en-IE" b="1" dirty="0">
                <a:latin typeface="+mn-lt"/>
              </a:rPr>
              <a:t>Intl Investment Position recording</a:t>
            </a:r>
          </a:p>
          <a:p>
            <a:pPr lvl="1">
              <a:spcBef>
                <a:spcPts val="0"/>
              </a:spcBef>
            </a:pPr>
            <a:r>
              <a:rPr lang="en-IE" b="1" dirty="0">
                <a:latin typeface="+mn-lt"/>
              </a:rPr>
              <a:t>impact </a:t>
            </a:r>
            <a:r>
              <a:rPr lang="en-IE" b="1" dirty="0" smtClean="0">
                <a:latin typeface="+mn-lt"/>
              </a:rPr>
              <a:t>on </a:t>
            </a:r>
            <a:r>
              <a:rPr lang="en-IE" b="1" dirty="0">
                <a:latin typeface="+mn-lt"/>
              </a:rPr>
              <a:t>depreciation and </a:t>
            </a:r>
            <a:r>
              <a:rPr lang="en-IE" b="1" dirty="0" smtClean="0">
                <a:latin typeface="+mn-lt"/>
              </a:rPr>
              <a:t>income/services</a:t>
            </a:r>
            <a:endParaRPr lang="en-IE" b="1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55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602114" cy="1143000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Impact of relocations on GDP – GNI transition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IE" sz="2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BOP Primary income is calculated after depreciation</a:t>
            </a:r>
          </a:p>
          <a:p>
            <a:r>
              <a:rPr lang="en-IE" sz="2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Impact of additional depreciation </a:t>
            </a:r>
          </a:p>
          <a:p>
            <a:pPr marL="0" indent="0">
              <a:buNone/>
            </a:pPr>
            <a:endParaRPr lang="en-IE" sz="28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>
                <a:solidFill>
                  <a:prstClr val="black"/>
                </a:solidFill>
              </a:rPr>
              <a:t>www.cso.ie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3FBD2-453B-4E10-95AB-68CF8FFDAA76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IE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22186"/>
              </p:ext>
            </p:extLst>
          </p:nvPr>
        </p:nvGraphicFramePr>
        <p:xfrm>
          <a:off x="583495" y="3188965"/>
          <a:ext cx="7992886" cy="254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1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50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50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50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12520">
                <a:tc>
                  <a:txBody>
                    <a:bodyPr/>
                    <a:lstStyle/>
                    <a:p>
                      <a:r>
                        <a:rPr lang="en-IE" sz="18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GDP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Depreciation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Net Factor 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/>
                        <a:t>GNI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NNI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940">
                <a:tc>
                  <a:txBody>
                    <a:bodyPr/>
                    <a:lstStyle/>
                    <a:p>
                      <a:r>
                        <a:rPr lang="en-IE" sz="180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/>
                        <a:t>193,160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30,891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-29,715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/>
                        <a:t>161,759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/>
                        <a:t>130,868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940">
                <a:tc>
                  <a:txBody>
                    <a:bodyPr/>
                    <a:lstStyle/>
                    <a:p>
                      <a:r>
                        <a:rPr lang="en-IE" sz="180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/>
                        <a:t>255,815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31,558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-83,037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172,778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/>
                        <a:t>139,204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940">
                <a:tc>
                  <a:txBody>
                    <a:bodyPr/>
                    <a:lstStyle/>
                    <a:p>
                      <a:r>
                        <a:rPr lang="en-IE" sz="1800"/>
                        <a:t>Diff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62,655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  9,333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-53,322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11,019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8,336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6940">
                <a:tc>
                  <a:txBody>
                    <a:bodyPr/>
                    <a:lstStyle/>
                    <a:p>
                      <a:r>
                        <a:rPr lang="en-IE" sz="180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/>
                        <a:t>32.4%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6.8%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dirty="0"/>
                        <a:t>6.4%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1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www.cso.ie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27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3568" y="116632"/>
            <a:ext cx="8460432" cy="1440160"/>
          </a:xfrm>
        </p:spPr>
        <p:txBody>
          <a:bodyPr/>
          <a:lstStyle/>
          <a:p>
            <a:pPr eaLnBrk="1" hangingPunct="1">
              <a:defRPr sz="3200" b="1" i="0" u="none" strike="noStrike" kern="1200" baseline="0">
                <a:solidFill>
                  <a:srgbClr val="1F497D">
                    <a:lumMod val="75000"/>
                  </a:srgbClr>
                </a:solidFill>
                <a:latin typeface="+mj-lt"/>
                <a:ea typeface="+mn-ea"/>
                <a:cs typeface="+mn-cs"/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Balance Sheet Impact: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rgbClr val="FF0000"/>
                </a:solidFill>
                <a:latin typeface="+mj-lt"/>
              </a:rPr>
              <a:t>Impact on Capital Stocks </a:t>
            </a:r>
            <a:br>
              <a:rPr lang="en-US" sz="3200" b="1" dirty="0">
                <a:solidFill>
                  <a:srgbClr val="FF0000"/>
                </a:solidFill>
                <a:latin typeface="+mj-lt"/>
              </a:rPr>
            </a:br>
            <a:r>
              <a:rPr lang="en-US" sz="3200" b="1" dirty="0">
                <a:solidFill>
                  <a:srgbClr val="FF0000"/>
                </a:solidFill>
                <a:latin typeface="+mj-lt"/>
              </a:rPr>
              <a:t>(Incl. transactions and reclassifications)</a:t>
            </a:r>
            <a:endParaRPr lang="en-IE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132598"/>
              </p:ext>
            </p:extLst>
          </p:nvPr>
        </p:nvGraphicFramePr>
        <p:xfrm>
          <a:off x="107504" y="1556792"/>
          <a:ext cx="885698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03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www.cso.ie</a:t>
            </a:r>
            <a:endParaRPr lang="en-I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6D9A4-3B36-4AB2-81BE-452AA7C0316D}" type="slidenum">
              <a:rPr lang="en-IE" smtClean="0"/>
              <a:pPr>
                <a:defRPr/>
              </a:pPr>
              <a:t>28</a:t>
            </a:fld>
            <a:endParaRPr lang="en-IE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628716"/>
              </p:ext>
            </p:extLst>
          </p:nvPr>
        </p:nvGraphicFramePr>
        <p:xfrm>
          <a:off x="-66675" y="400050"/>
          <a:ext cx="927735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724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An Alternative Solution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IE" sz="2800" b="1" dirty="0"/>
              <a:t>Difficult to justify </a:t>
            </a:r>
          </a:p>
          <a:p>
            <a:pPr lvl="1">
              <a:spcBef>
                <a:spcPts val="0"/>
              </a:spcBef>
            </a:pPr>
            <a:r>
              <a:rPr lang="en-IE" b="1" dirty="0"/>
              <a:t>IP is involved in production</a:t>
            </a:r>
          </a:p>
          <a:p>
            <a:pPr lvl="1">
              <a:spcBef>
                <a:spcPts val="0"/>
              </a:spcBef>
            </a:pPr>
            <a:r>
              <a:rPr lang="en-IE" b="1" dirty="0"/>
              <a:t>Essential element of productivity calculations  - capital services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www.cso.ie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118EA-5670-4C2B-9151-8FA025A53454}" type="slidenum">
              <a:rPr lang="en-IE" smtClean="0"/>
              <a:pPr>
                <a:defRPr/>
              </a:pPr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84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www.cso.ie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7F3C1-99EC-4E73-B650-FE03955A5DDF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51520" y="1556792"/>
          <a:ext cx="88924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116632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Corporate Relocations Increase the Stock </a:t>
            </a:r>
          </a:p>
          <a:p>
            <a:pPr algn="ctr"/>
            <a:r>
              <a:rPr lang="en-IE" sz="36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of Capital Assets</a:t>
            </a:r>
            <a:endParaRPr lang="en-IE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26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60840" cy="778098"/>
          </a:xfrm>
        </p:spPr>
        <p:txBody>
          <a:bodyPr/>
          <a:lstStyle/>
          <a:p>
            <a:r>
              <a:rPr lang="en-IE" altLang="en-US" b="1">
                <a:latin typeface="+mj-lt"/>
                <a:cs typeface="Arial" charset="0"/>
              </a:rPr>
              <a:t>Net National Product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www.cso.ie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DEB1051-148B-4251-A3FB-5C12160A4EE8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" name="Chart 5"/>
          <p:cNvGraphicFramePr>
            <a:graphicFrameLocks/>
          </p:cNvGraphicFramePr>
          <p:nvPr>
            <p:extLst/>
          </p:nvPr>
        </p:nvGraphicFramePr>
        <p:xfrm>
          <a:off x="107504" y="1124744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86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200800" cy="1008112"/>
          </a:xfrm>
        </p:spPr>
        <p:txBody>
          <a:bodyPr/>
          <a:lstStyle/>
          <a:p>
            <a:r>
              <a:rPr lang="en-IE" b="1" dirty="0">
                <a:latin typeface="+mj-lt"/>
              </a:rPr>
              <a:t>Overall Conclusions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340768"/>
            <a:ext cx="8688263" cy="4824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IE" b="1" dirty="0">
                <a:latin typeface="+mn-lt"/>
              </a:rPr>
              <a:t>The cross border movements of IP </a:t>
            </a:r>
            <a:r>
              <a:rPr lang="en-IE" b="1" dirty="0" smtClean="0">
                <a:latin typeface="+mn-lt"/>
              </a:rPr>
              <a:t>or corporate relocations such </a:t>
            </a:r>
            <a:r>
              <a:rPr lang="en-IE" b="1" dirty="0">
                <a:latin typeface="+mn-lt"/>
              </a:rPr>
              <a:t>as that experienced in Ireland was probably not foreseen or anticipated when agreeing SNA </a:t>
            </a:r>
            <a:r>
              <a:rPr lang="en-IE" b="1" dirty="0" smtClean="0">
                <a:latin typeface="+mn-lt"/>
              </a:rPr>
              <a:t>2008/ESA2010</a:t>
            </a:r>
            <a:endParaRPr lang="en-IE" b="1" dirty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IE" b="1" dirty="0" smtClean="0">
                <a:latin typeface="+mn-lt"/>
              </a:rPr>
              <a:t>When these Globalisation events occur  - need to </a:t>
            </a:r>
            <a:r>
              <a:rPr lang="en-IE" b="1" dirty="0">
                <a:latin typeface="+mn-lt"/>
              </a:rPr>
              <a:t>ensure a consistent and coordinated set of results across the accounting framework </a:t>
            </a:r>
            <a:r>
              <a:rPr lang="en-IE" b="1" dirty="0" smtClean="0">
                <a:latin typeface="+mn-lt"/>
              </a:rPr>
              <a:t>– </a:t>
            </a:r>
            <a:r>
              <a:rPr lang="en-IE" b="1" dirty="0">
                <a:latin typeface="+mn-lt"/>
              </a:rPr>
              <a:t>the impact of depreciation being a case in point</a:t>
            </a:r>
          </a:p>
          <a:p>
            <a:pPr>
              <a:spcBef>
                <a:spcPts val="0"/>
              </a:spcBef>
            </a:pPr>
            <a:r>
              <a:rPr lang="en-IE" b="1" dirty="0">
                <a:latin typeface="+mn-lt"/>
              </a:rPr>
              <a:t>New Standards did recognise what activities needed to be included in the National </a:t>
            </a:r>
            <a:r>
              <a:rPr lang="en-IE" b="1" dirty="0" smtClean="0">
                <a:latin typeface="+mn-lt"/>
              </a:rPr>
              <a:t>Accounts i.e. R&amp;D</a:t>
            </a:r>
            <a:endParaRPr lang="en-IE" b="1" dirty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IE" b="1" dirty="0">
                <a:latin typeface="+mn-lt"/>
              </a:rPr>
              <a:t>ESRG and Irish Case highlighted show how introduction of new indicators to address the impact of globalisation in the short term </a:t>
            </a:r>
            <a:r>
              <a:rPr lang="en-IE" b="1" dirty="0" smtClean="0">
                <a:latin typeface="+mn-lt"/>
              </a:rPr>
              <a:t>assist users understanding but ultimately </a:t>
            </a:r>
            <a:r>
              <a:rPr lang="en-IE" b="1" dirty="0">
                <a:solidFill>
                  <a:srgbClr val="FF0000"/>
                </a:solidFill>
                <a:latin typeface="+mn-lt"/>
              </a:rPr>
              <a:t>the next standards should </a:t>
            </a:r>
            <a:r>
              <a:rPr lang="en-IE" b="1" dirty="0" smtClean="0">
                <a:solidFill>
                  <a:srgbClr val="FF0000"/>
                </a:solidFill>
                <a:latin typeface="+mn-lt"/>
              </a:rPr>
              <a:t>consider how to address these events within the framework </a:t>
            </a:r>
          </a:p>
          <a:p>
            <a:pPr>
              <a:spcBef>
                <a:spcPts val="0"/>
              </a:spcBef>
            </a:pPr>
            <a:r>
              <a:rPr lang="en-IE" b="1" dirty="0" smtClean="0">
                <a:solidFill>
                  <a:srgbClr val="FF0000"/>
                </a:solidFill>
                <a:latin typeface="+mn-lt"/>
              </a:rPr>
              <a:t>Is a Net presentation the only answer  - such as NNI  ?</a:t>
            </a:r>
            <a:endParaRPr lang="en-IE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www.cso.ie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20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AEG is requested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 </a:t>
            </a:r>
            <a:r>
              <a:rPr lang="en-US" dirty="0"/>
              <a:t>their views on the usefulness of GNI* and the other analytical </a:t>
            </a:r>
            <a:r>
              <a:rPr lang="en-US" dirty="0" smtClean="0"/>
              <a:t>indicators discussed </a:t>
            </a:r>
            <a:r>
              <a:rPr lang="en-US" dirty="0"/>
              <a:t>in helping users arrive at a more informed understanding of developments </a:t>
            </a:r>
            <a:r>
              <a:rPr lang="en-US" dirty="0" smtClean="0"/>
              <a:t>in  the </a:t>
            </a:r>
            <a:r>
              <a:rPr lang="en-US" dirty="0"/>
              <a:t>underlying economic conditions particularly in extreme scenarios for the </a:t>
            </a:r>
            <a:r>
              <a:rPr lang="en-US" dirty="0" smtClean="0"/>
              <a:t>economy such </a:t>
            </a:r>
            <a:r>
              <a:rPr lang="en-US" dirty="0"/>
              <a:t>as the GDP and GNI results for Ireland in 2015.</a:t>
            </a:r>
          </a:p>
          <a:p>
            <a:r>
              <a:rPr lang="en-US" dirty="0" smtClean="0"/>
              <a:t>Express </a:t>
            </a:r>
            <a:r>
              <a:rPr lang="en-US" dirty="0"/>
              <a:t>their views on the proposed alternative approach to the recording of the </a:t>
            </a:r>
            <a:r>
              <a:rPr lang="en-US" dirty="0" smtClean="0"/>
              <a:t>inter affiliate flows </a:t>
            </a:r>
            <a:r>
              <a:rPr lang="en-US" dirty="0"/>
              <a:t>of Intellectual Property as described in the paper.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E" smtClean="0"/>
              <a:t>www.cso.ie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118EA-5670-4C2B-9151-8FA025A53454}" type="slidenum">
              <a:rPr lang="en-IE" smtClean="0"/>
              <a:pPr>
                <a:defRPr/>
              </a:pPr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8443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6702" y="2703311"/>
            <a:ext cx="5483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dirty="0">
                <a:solidFill>
                  <a:schemeClr val="bg1"/>
                </a:solidFill>
              </a:rPr>
              <a:t>michael.connolly@cso.ie</a:t>
            </a:r>
          </a:p>
        </p:txBody>
      </p:sp>
      <p:pic>
        <p:nvPicPr>
          <p:cNvPr id="6147" name="Picture 3" descr="C:\Users\connollym\AppData\Local\Microsoft\Windows\Temporary Internet Files\Content.IE5\VST7EBFJ\mone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26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onnollym\AppData\Local\Microsoft\Windows\Temporary Internet Files\Content.IE5\VST7EBFJ\mone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26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connollym\AppData\Local\Microsoft\Windows\Temporary Internet Files\Content.IE5\VST7EBFJ\mone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26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connollym\AppData\Local\Microsoft\Windows\Temporary Internet Files\Content.IE5\VST7EBFJ\mone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26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21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www.cso.ie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4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3568" y="116632"/>
            <a:ext cx="8460432" cy="1440160"/>
          </a:xfrm>
        </p:spPr>
        <p:txBody>
          <a:bodyPr/>
          <a:lstStyle/>
          <a:p>
            <a:pPr eaLnBrk="1" hangingPunct="1">
              <a:defRPr sz="3200" b="1" i="0" u="none" strike="noStrike" kern="1200" baseline="0">
                <a:solidFill>
                  <a:srgbClr val="1F497D">
                    <a:lumMod val="75000"/>
                  </a:srgbClr>
                </a:solidFill>
                <a:latin typeface="+mj-lt"/>
                <a:ea typeface="+mn-ea"/>
                <a:cs typeface="+mn-cs"/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Balance Sheet Impact: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rgbClr val="FF0000"/>
                </a:solidFill>
                <a:latin typeface="+mj-lt"/>
              </a:rPr>
              <a:t>Impact on Capital Stocks </a:t>
            </a:r>
            <a:br>
              <a:rPr lang="en-US" sz="3200" b="1" dirty="0">
                <a:solidFill>
                  <a:srgbClr val="FF0000"/>
                </a:solidFill>
                <a:latin typeface="+mj-lt"/>
              </a:rPr>
            </a:br>
            <a:r>
              <a:rPr lang="en-US" sz="3200" b="1" dirty="0">
                <a:solidFill>
                  <a:srgbClr val="FF0000"/>
                </a:solidFill>
                <a:latin typeface="+mj-lt"/>
              </a:rPr>
              <a:t>(Incl. transactions and reclassifications)</a:t>
            </a:r>
            <a:endParaRPr lang="en-IE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07504" y="1556792"/>
          <a:ext cx="885698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51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5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043608" y="188640"/>
            <a:ext cx="7906072" cy="571572"/>
          </a:xfrm>
        </p:spPr>
        <p:txBody>
          <a:bodyPr>
            <a:noAutofit/>
          </a:bodyPr>
          <a:lstStyle/>
          <a:p>
            <a:r>
              <a:rPr lang="en-IE" sz="3600" b="1" dirty="0">
                <a:latin typeface="+mj-lt"/>
              </a:rPr>
              <a:t>Changes in Stock of Capital Assets 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251520" y="1124744"/>
          <a:ext cx="85689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7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458422"/>
              </p:ext>
            </p:extLst>
          </p:nvPr>
        </p:nvGraphicFramePr>
        <p:xfrm>
          <a:off x="0" y="1193850"/>
          <a:ext cx="9152317" cy="566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31640" y="116632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chemeClr val="bg2">
                    <a:lumMod val="75000"/>
                  </a:schemeClr>
                </a:solidFill>
              </a:rPr>
              <a:t>Balance Sheet Impact – Intl Accounts </a:t>
            </a:r>
            <a:r>
              <a:rPr lang="en-IE" sz="2800" b="1" dirty="0" smtClean="0">
                <a:solidFill>
                  <a:srgbClr val="FF0000"/>
                </a:solidFill>
              </a:rPr>
              <a:t>Ireland’s Net International Investment Position</a:t>
            </a:r>
            <a:endParaRPr lang="en-I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8034161" cy="730621"/>
          </a:xfrm>
        </p:spPr>
        <p:txBody>
          <a:bodyPr/>
          <a:lstStyle/>
          <a:p>
            <a:r>
              <a:rPr lang="en-IE" sz="3600" b="1" dirty="0">
                <a:latin typeface="+mj-lt"/>
              </a:rPr>
              <a:t>Centre of Economic Interest – Residency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r>
              <a:rPr lang="en-IE" sz="3200" b="1" dirty="0">
                <a:latin typeface="+mn-lt"/>
              </a:rPr>
              <a:t>Management and Control</a:t>
            </a:r>
          </a:p>
          <a:p>
            <a:r>
              <a:rPr lang="en-IE" sz="3200" b="1" dirty="0">
                <a:latin typeface="+mn-lt"/>
              </a:rPr>
              <a:t>Ownership of lands and buildings</a:t>
            </a:r>
          </a:p>
          <a:p>
            <a:r>
              <a:rPr lang="en-IE" sz="3200" b="1" dirty="0">
                <a:latin typeface="+mn-lt"/>
              </a:rPr>
              <a:t>Engage in production, finance, insurance or redistribution </a:t>
            </a:r>
          </a:p>
          <a:p>
            <a:r>
              <a:rPr lang="en-IE" sz="3200" b="1" dirty="0">
                <a:latin typeface="+mn-lt"/>
              </a:rPr>
              <a:t>Can incur liabilities and take on other obligations </a:t>
            </a:r>
          </a:p>
          <a:p>
            <a:r>
              <a:rPr lang="en-IE" sz="3200" b="1" dirty="0">
                <a:latin typeface="+mn-lt"/>
              </a:rPr>
              <a:t>Produce a complete set of accounts</a:t>
            </a:r>
          </a:p>
          <a:p>
            <a:r>
              <a:rPr lang="en-IE" sz="3200" b="1" dirty="0">
                <a:latin typeface="+mn-lt"/>
              </a:rPr>
              <a:t>Tax resident  - Permanent Establishment   </a:t>
            </a:r>
          </a:p>
          <a:p>
            <a:endParaRPr lang="en-IE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2F4E0-0662-4DE9-A008-0EC4CC0EA6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669" y="136523"/>
            <a:ext cx="7602114" cy="70609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j-lt"/>
              </a:rPr>
              <a:t>Some Details</a:t>
            </a:r>
            <a:endParaRPr lang="en-IE" sz="36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sz="2800" b="1" dirty="0">
                <a:latin typeface="+mn-lt"/>
              </a:rPr>
              <a:t>National Accounts data related to relocations were based on hard data from respondents</a:t>
            </a:r>
          </a:p>
          <a:p>
            <a:pPr>
              <a:spcBef>
                <a:spcPts val="600"/>
              </a:spcBef>
            </a:pPr>
            <a:r>
              <a:rPr lang="en-GB" sz="2800" b="1" dirty="0">
                <a:latin typeface="+mn-lt"/>
              </a:rPr>
              <a:t>Important role of CSO’s Large Cases Unit (LCU) – quality and consistency across macro and business statistics</a:t>
            </a:r>
          </a:p>
          <a:p>
            <a:pPr>
              <a:spcBef>
                <a:spcPts val="600"/>
              </a:spcBef>
            </a:pPr>
            <a:r>
              <a:rPr lang="en-GB" sz="2800" b="1" dirty="0">
                <a:latin typeface="+mn-lt"/>
              </a:rPr>
              <a:t>Changes driven by globalisation activities  </a:t>
            </a:r>
          </a:p>
          <a:p>
            <a:pPr>
              <a:spcBef>
                <a:spcPts val="600"/>
              </a:spcBef>
            </a:pPr>
            <a:r>
              <a:rPr lang="en-GB" sz="2800" b="1" dirty="0">
                <a:latin typeface="+mn-lt"/>
              </a:rPr>
              <a:t>Ongoing trend – but scale was different</a:t>
            </a:r>
          </a:p>
          <a:p>
            <a:pPr>
              <a:spcBef>
                <a:spcPts val="600"/>
              </a:spcBef>
            </a:pPr>
            <a:r>
              <a:rPr lang="en-GB" sz="2800" b="1" dirty="0">
                <a:latin typeface="+mn-lt"/>
              </a:rPr>
              <a:t>Significantly – a small number of entities involved</a:t>
            </a:r>
          </a:p>
          <a:p>
            <a:pPr>
              <a:spcBef>
                <a:spcPts val="600"/>
              </a:spcBef>
            </a:pPr>
            <a:r>
              <a:rPr lang="en-GB" sz="2800" b="1" dirty="0">
                <a:latin typeface="+mn-lt"/>
              </a:rPr>
              <a:t>Figures compiled in compliance with ESA 2010</a:t>
            </a:r>
          </a:p>
          <a:p>
            <a:pPr>
              <a:spcBef>
                <a:spcPts val="600"/>
              </a:spcBef>
            </a:pPr>
            <a:r>
              <a:rPr lang="en-GB" sz="2800" b="1" dirty="0">
                <a:latin typeface="+mn-lt"/>
              </a:rPr>
              <a:t>Figures were verified by Eurostat</a:t>
            </a:r>
          </a:p>
          <a:p>
            <a:endParaRPr lang="en-GB" sz="20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44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www.cso.ie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37-9B7B-4811-9BAE-B6C8D760F4B7}" type="slidenum">
              <a:rPr lang="en-IE" smtClean="0"/>
              <a:t>9</a:t>
            </a:fld>
            <a:endParaRPr lang="en-IE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34368"/>
            <a:ext cx="7297082" cy="5508509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7544" y="74958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Contract Manufacturing in Ireland </a:t>
            </a:r>
          </a:p>
          <a:p>
            <a:pPr algn="ctr"/>
            <a:r>
              <a:rPr lang="en-IE" sz="3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where IP is located abroad</a:t>
            </a:r>
          </a:p>
        </p:txBody>
      </p:sp>
    </p:spTree>
    <p:extLst>
      <p:ext uri="{BB962C8B-B14F-4D97-AF65-F5344CB8AC3E}">
        <p14:creationId xmlns:p14="http://schemas.microsoft.com/office/powerpoint/2010/main" val="23637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SO Standard Text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1040</Words>
  <Application>Microsoft Office PowerPoint</Application>
  <PresentationFormat>On-screen Show (4:3)</PresentationFormat>
  <Paragraphs>274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1_CSO Standard Text 2</vt:lpstr>
      <vt:lpstr>Deglobalised GDP etc </vt:lpstr>
      <vt:lpstr>The coincidence of ESA 2010 and BEPS / Irish legislation major consequences for Irish  economy in 2015…….</vt:lpstr>
      <vt:lpstr>PowerPoint Presentation</vt:lpstr>
      <vt:lpstr>Balance Sheet Impact:  Impact on Capital Stocks  (Incl. transactions and reclassifications)</vt:lpstr>
      <vt:lpstr>Changes in Stock of Capital Assets </vt:lpstr>
      <vt:lpstr>PowerPoint Presentation</vt:lpstr>
      <vt:lpstr>Centre of Economic Interest – Residency</vt:lpstr>
      <vt:lpstr>Some Details</vt:lpstr>
      <vt:lpstr>PowerPoint Presentation</vt:lpstr>
      <vt:lpstr>PowerPoint Presentation</vt:lpstr>
      <vt:lpstr>PowerPoint Presentation</vt:lpstr>
      <vt:lpstr>PowerPoint Presentation</vt:lpstr>
      <vt:lpstr>Impact of relocations on GDP – GNI transition </vt:lpstr>
      <vt:lpstr>Unintended Impact of Changes</vt:lpstr>
      <vt:lpstr>PowerPoint Presentation</vt:lpstr>
      <vt:lpstr>Expert Group</vt:lpstr>
      <vt:lpstr>PowerPoint Presentation</vt:lpstr>
      <vt:lpstr>PowerPoint Presentation</vt:lpstr>
      <vt:lpstr>Modified GNI (GNI*) - 2016</vt:lpstr>
      <vt:lpstr>PowerPoint Presentation</vt:lpstr>
      <vt:lpstr>Total Exports and Imports v’s Trends in Net Exports, Total Domestic Demand and Modified Domestic Demand  2014 Q1 = 100  </vt:lpstr>
      <vt:lpstr>PowerPoint Presentation</vt:lpstr>
      <vt:lpstr>PowerPoint Presentation</vt:lpstr>
      <vt:lpstr>PowerPoint Presentation</vt:lpstr>
      <vt:lpstr>An Alternative Solution </vt:lpstr>
      <vt:lpstr>Impact of relocations on GDP – GNI transition </vt:lpstr>
      <vt:lpstr>Balance Sheet Impact:  Impact on Capital Stocks  (Incl. transactions and reclassifications)</vt:lpstr>
      <vt:lpstr>PowerPoint Presentation</vt:lpstr>
      <vt:lpstr>An Alternative Solution</vt:lpstr>
      <vt:lpstr>Net National Product</vt:lpstr>
      <vt:lpstr>Overall Conclusions </vt:lpstr>
      <vt:lpstr>The AEG is requested to: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Expected and Unexpected  Consequences of ESA 2010:   Understanding the Irish Economic Results  for 2015</dc:title>
  <dc:creator>Marie O'Neill</dc:creator>
  <cp:lastModifiedBy>Michael Connolly</cp:lastModifiedBy>
  <cp:revision>21</cp:revision>
  <cp:lastPrinted>2017-11-30T13:34:48Z</cp:lastPrinted>
  <dcterms:created xsi:type="dcterms:W3CDTF">2017-11-29T13:02:18Z</dcterms:created>
  <dcterms:modified xsi:type="dcterms:W3CDTF">2017-12-02T16:40:17Z</dcterms:modified>
</cp:coreProperties>
</file>