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handoutMasterIdLst>
    <p:handoutMasterId r:id="rId14"/>
  </p:handoutMasterIdLst>
  <p:sldIdLst>
    <p:sldId id="256" r:id="rId2"/>
    <p:sldId id="312" r:id="rId3"/>
    <p:sldId id="309" r:id="rId4"/>
    <p:sldId id="310" r:id="rId5"/>
    <p:sldId id="311" r:id="rId6"/>
    <p:sldId id="313" r:id="rId7"/>
    <p:sldId id="314" r:id="rId8"/>
    <p:sldId id="315" r:id="rId9"/>
    <p:sldId id="316" r:id="rId10"/>
    <p:sldId id="317" r:id="rId11"/>
    <p:sldId id="318"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C2EDB1"/>
    <a:srgbClr val="D9F2AC"/>
    <a:srgbClr val="FCE2C8"/>
    <a:srgbClr val="FFCCCC"/>
    <a:srgbClr val="A7C1E0"/>
    <a:srgbClr val="E6EDF6"/>
    <a:srgbClr val="CC0066"/>
    <a:srgbClr val="4B92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58662" autoAdjust="0"/>
  </p:normalViewPr>
  <p:slideViewPr>
    <p:cSldViewPr>
      <p:cViewPr varScale="1">
        <p:scale>
          <a:sx n="50" d="100"/>
          <a:sy n="50" d="100"/>
        </p:scale>
        <p:origin x="966" y="42"/>
      </p:cViewPr>
      <p:guideLst>
        <p:guide orient="horz" pos="2160"/>
        <p:guide pos="2880"/>
      </p:guideLst>
    </p:cSldViewPr>
  </p:slideViewPr>
  <p:outlineViewPr>
    <p:cViewPr>
      <p:scale>
        <a:sx n="33" d="100"/>
        <a:sy n="33" d="100"/>
      </p:scale>
      <p:origin x="0" y="-606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1" d="100"/>
          <a:sy n="81" d="100"/>
        </p:scale>
        <p:origin x="194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3" cy="480388"/>
          </a:xfrm>
          <a:prstGeom prst="rect">
            <a:avLst/>
          </a:prstGeom>
        </p:spPr>
        <p:txBody>
          <a:bodyPr vert="horz" lIns="94837" tIns="47418" rIns="94837" bIns="47418" rtlCol="0"/>
          <a:lstStyle>
            <a:lvl1pPr algn="l">
              <a:defRPr sz="1200"/>
            </a:lvl1pPr>
          </a:lstStyle>
          <a:p>
            <a:endParaRPr lang="en-GB"/>
          </a:p>
        </p:txBody>
      </p:sp>
      <p:sp>
        <p:nvSpPr>
          <p:cNvPr id="3" name="Date Placeholder 2"/>
          <p:cNvSpPr>
            <a:spLocks noGrp="1"/>
          </p:cNvSpPr>
          <p:nvPr>
            <p:ph type="dt" sz="quarter" idx="1"/>
          </p:nvPr>
        </p:nvSpPr>
        <p:spPr>
          <a:xfrm>
            <a:off x="4142963" y="0"/>
            <a:ext cx="3170583" cy="480388"/>
          </a:xfrm>
          <a:prstGeom prst="rect">
            <a:avLst/>
          </a:prstGeom>
        </p:spPr>
        <p:txBody>
          <a:bodyPr vert="horz" lIns="94837" tIns="47418" rIns="94837" bIns="47418" rtlCol="0"/>
          <a:lstStyle>
            <a:lvl1pPr algn="r">
              <a:defRPr sz="1200"/>
            </a:lvl1pPr>
          </a:lstStyle>
          <a:p>
            <a:fld id="{FEF32D8E-E46C-4FB5-8F30-B007E75EDED1}" type="datetimeFigureOut">
              <a:rPr lang="en-GB" smtClean="0"/>
              <a:t>12/12/2017</a:t>
            </a:fld>
            <a:endParaRPr lang="en-GB"/>
          </a:p>
        </p:txBody>
      </p:sp>
      <p:sp>
        <p:nvSpPr>
          <p:cNvPr id="4" name="Footer Placeholder 3"/>
          <p:cNvSpPr>
            <a:spLocks noGrp="1"/>
          </p:cNvSpPr>
          <p:nvPr>
            <p:ph type="ftr" sz="quarter" idx="2"/>
          </p:nvPr>
        </p:nvSpPr>
        <p:spPr>
          <a:xfrm>
            <a:off x="1" y="9119173"/>
            <a:ext cx="3170583" cy="480388"/>
          </a:xfrm>
          <a:prstGeom prst="rect">
            <a:avLst/>
          </a:prstGeom>
        </p:spPr>
        <p:txBody>
          <a:bodyPr vert="horz" lIns="94837" tIns="47418" rIns="94837" bIns="47418" rtlCol="0" anchor="b"/>
          <a:lstStyle>
            <a:lvl1pPr algn="l">
              <a:defRPr sz="1200"/>
            </a:lvl1pPr>
          </a:lstStyle>
          <a:p>
            <a:endParaRPr lang="en-GB"/>
          </a:p>
        </p:txBody>
      </p:sp>
      <p:sp>
        <p:nvSpPr>
          <p:cNvPr id="5" name="Slide Number Placeholder 4"/>
          <p:cNvSpPr>
            <a:spLocks noGrp="1"/>
          </p:cNvSpPr>
          <p:nvPr>
            <p:ph type="sldNum" sz="quarter" idx="3"/>
          </p:nvPr>
        </p:nvSpPr>
        <p:spPr>
          <a:xfrm>
            <a:off x="4142963" y="9119173"/>
            <a:ext cx="3170583" cy="480388"/>
          </a:xfrm>
          <a:prstGeom prst="rect">
            <a:avLst/>
          </a:prstGeom>
        </p:spPr>
        <p:txBody>
          <a:bodyPr vert="horz" lIns="94837" tIns="47418" rIns="94837" bIns="47418" rtlCol="0" anchor="b"/>
          <a:lstStyle>
            <a:lvl1pPr algn="r">
              <a:defRPr sz="1200"/>
            </a:lvl1pPr>
          </a:lstStyle>
          <a:p>
            <a:fld id="{77DBBE89-CBFB-46A8-B8B2-F554A9B84D42}" type="slidenum">
              <a:rPr lang="en-GB" smtClean="0"/>
              <a:t>‹#›</a:t>
            </a:fld>
            <a:endParaRPr lang="en-GB"/>
          </a:p>
        </p:txBody>
      </p:sp>
    </p:spTree>
    <p:extLst>
      <p:ext uri="{BB962C8B-B14F-4D97-AF65-F5344CB8AC3E}">
        <p14:creationId xmlns:p14="http://schemas.microsoft.com/office/powerpoint/2010/main" val="327438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24" tIns="48313" rIns="96624" bIns="48313" rtlCol="0"/>
          <a:lstStyle>
            <a:lvl1pPr algn="l">
              <a:defRPr sz="1200"/>
            </a:lvl1pPr>
          </a:lstStyle>
          <a:p>
            <a:endParaRPr lang="en-GB"/>
          </a:p>
        </p:txBody>
      </p:sp>
      <p:sp>
        <p:nvSpPr>
          <p:cNvPr id="3" name="Date Placeholder 2"/>
          <p:cNvSpPr>
            <a:spLocks noGrp="1"/>
          </p:cNvSpPr>
          <p:nvPr>
            <p:ph type="dt" idx="1"/>
          </p:nvPr>
        </p:nvSpPr>
        <p:spPr>
          <a:xfrm>
            <a:off x="4143587" y="0"/>
            <a:ext cx="3169920" cy="480060"/>
          </a:xfrm>
          <a:prstGeom prst="rect">
            <a:avLst/>
          </a:prstGeom>
        </p:spPr>
        <p:txBody>
          <a:bodyPr vert="horz" lIns="96624" tIns="48313" rIns="96624" bIns="48313" rtlCol="0"/>
          <a:lstStyle>
            <a:lvl1pPr algn="r">
              <a:defRPr sz="1200"/>
            </a:lvl1pPr>
          </a:lstStyle>
          <a:p>
            <a:fld id="{8A9FCCAD-DFD1-43B1-9FBE-9823BBB5E575}" type="datetimeFigureOut">
              <a:rPr lang="en-GB" smtClean="0"/>
              <a:t>12/12/2017</a:t>
            </a:fld>
            <a:endParaRPr lang="en-GB"/>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24" tIns="48313" rIns="96624" bIns="48313" rtlCol="0" anchor="ctr"/>
          <a:lstStyle/>
          <a:p>
            <a:endParaRPr lang="en-GB"/>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24" tIns="48313" rIns="96624" bIns="483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19474"/>
            <a:ext cx="3169920" cy="480060"/>
          </a:xfrm>
          <a:prstGeom prst="rect">
            <a:avLst/>
          </a:prstGeom>
        </p:spPr>
        <p:txBody>
          <a:bodyPr vert="horz" lIns="96624" tIns="48313" rIns="96624" bIns="48313" rtlCol="0" anchor="b"/>
          <a:lstStyle>
            <a:lvl1pPr algn="l">
              <a:defRPr sz="1200"/>
            </a:lvl1pPr>
          </a:lstStyle>
          <a:p>
            <a:endParaRPr lang="en-GB"/>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24" tIns="48313" rIns="96624" bIns="48313" rtlCol="0" anchor="b"/>
          <a:lstStyle>
            <a:lvl1pPr algn="r">
              <a:defRPr sz="1200"/>
            </a:lvl1pPr>
          </a:lstStyle>
          <a:p>
            <a:fld id="{72DA132C-B563-40E9-BB9F-D51166891964}" type="slidenum">
              <a:rPr lang="en-GB" smtClean="0"/>
              <a:t>‹#›</a:t>
            </a:fld>
            <a:endParaRPr lang="en-GB"/>
          </a:p>
        </p:txBody>
      </p:sp>
    </p:spTree>
    <p:extLst>
      <p:ext uri="{BB962C8B-B14F-4D97-AF65-F5344CB8AC3E}">
        <p14:creationId xmlns:p14="http://schemas.microsoft.com/office/powerpoint/2010/main" val="27976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2DA132C-B563-40E9-BB9F-D51166891964}" type="slidenum">
              <a:rPr lang="en-GB" smtClean="0"/>
              <a:t>1</a:t>
            </a:fld>
            <a:endParaRPr lang="en-GB"/>
          </a:p>
        </p:txBody>
      </p:sp>
    </p:spTree>
    <p:extLst>
      <p:ext uri="{BB962C8B-B14F-4D97-AF65-F5344CB8AC3E}">
        <p14:creationId xmlns:p14="http://schemas.microsoft.com/office/powerpoint/2010/main" val="1429515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10</a:t>
            </a:fld>
            <a:endParaRPr lang="en-GB"/>
          </a:p>
        </p:txBody>
      </p:sp>
    </p:spTree>
    <p:extLst>
      <p:ext uri="{BB962C8B-B14F-4D97-AF65-F5344CB8AC3E}">
        <p14:creationId xmlns:p14="http://schemas.microsoft.com/office/powerpoint/2010/main" val="1927293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11</a:t>
            </a:fld>
            <a:endParaRPr lang="en-GB"/>
          </a:p>
        </p:txBody>
      </p:sp>
    </p:spTree>
    <p:extLst>
      <p:ext uri="{BB962C8B-B14F-4D97-AF65-F5344CB8AC3E}">
        <p14:creationId xmlns:p14="http://schemas.microsoft.com/office/powerpoint/2010/main" val="65625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TFGP formed in 2011</a:t>
            </a:r>
          </a:p>
          <a:p>
            <a:r>
              <a:rPr lang="en-US" dirty="0"/>
              <a:t>- EGM 2013 paper: </a:t>
            </a:r>
            <a:r>
              <a:rPr lang="en-US" sz="1200" b="0" i="0" u="none" strike="noStrike" kern="1200" baseline="0" dirty="0">
                <a:solidFill>
                  <a:schemeClr val="tx1"/>
                </a:solidFill>
                <a:latin typeface="+mn-lt"/>
                <a:ea typeface="+mn-ea"/>
                <a:cs typeface="+mn-cs"/>
              </a:rPr>
              <a:t>ESA/STAT/AC.267/4</a:t>
            </a:r>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2</a:t>
            </a:fld>
            <a:endParaRPr lang="en-GB"/>
          </a:p>
        </p:txBody>
      </p:sp>
    </p:spTree>
    <p:extLst>
      <p:ext uri="{BB962C8B-B14F-4D97-AF65-F5344CB8AC3E}">
        <p14:creationId xmlns:p14="http://schemas.microsoft.com/office/powerpoint/2010/main" val="726408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initial reaction of the EG (2013 meeting)  to the outlined proposal was skeptical since it would contradict existing concepts, maybe difficult to implement based on existing experience in countries with trying to determine IIP ownership, raise a number of new issues (like the boundary to work made to order), does not conform with general concepts of manufacturing and would have serious implications for the consistency of production</a:t>
            </a:r>
          </a:p>
          <a:p>
            <a:r>
              <a:rPr lang="en-US" dirty="0"/>
              <a:t>and labor data.</a:t>
            </a:r>
          </a:p>
        </p:txBody>
      </p:sp>
      <p:sp>
        <p:nvSpPr>
          <p:cNvPr id="4" name="Slide Number Placeholder 3"/>
          <p:cNvSpPr>
            <a:spLocks noGrp="1"/>
          </p:cNvSpPr>
          <p:nvPr>
            <p:ph type="sldNum" sz="quarter" idx="10"/>
          </p:nvPr>
        </p:nvSpPr>
        <p:spPr/>
        <p:txBody>
          <a:bodyPr/>
          <a:lstStyle/>
          <a:p>
            <a:fld id="{72DA132C-B563-40E9-BB9F-D51166891964}" type="slidenum">
              <a:rPr lang="en-GB" smtClean="0"/>
              <a:t>3</a:t>
            </a:fld>
            <a:endParaRPr lang="en-GB"/>
          </a:p>
        </p:txBody>
      </p:sp>
    </p:spTree>
    <p:extLst>
      <p:ext uri="{BB962C8B-B14F-4D97-AF65-F5344CB8AC3E}">
        <p14:creationId xmlns:p14="http://schemas.microsoft.com/office/powerpoint/2010/main" val="124460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 No changes to guidelines on the existing treatment on outsourcing</a:t>
            </a:r>
          </a:p>
        </p:txBody>
      </p:sp>
      <p:sp>
        <p:nvSpPr>
          <p:cNvPr id="4" name="Slide Number Placeholder 3"/>
          <p:cNvSpPr>
            <a:spLocks noGrp="1"/>
          </p:cNvSpPr>
          <p:nvPr>
            <p:ph type="sldNum" sz="quarter" idx="10"/>
          </p:nvPr>
        </p:nvSpPr>
        <p:spPr/>
        <p:txBody>
          <a:bodyPr/>
          <a:lstStyle/>
          <a:p>
            <a:fld id="{72DA132C-B563-40E9-BB9F-D51166891964}" type="slidenum">
              <a:rPr lang="en-GB" smtClean="0"/>
              <a:t>4</a:t>
            </a:fld>
            <a:endParaRPr lang="en-GB"/>
          </a:p>
        </p:txBody>
      </p:sp>
    </p:spTree>
    <p:extLst>
      <p:ext uri="{BB962C8B-B14F-4D97-AF65-F5344CB8AC3E}">
        <p14:creationId xmlns:p14="http://schemas.microsoft.com/office/powerpoint/2010/main" val="208573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5</a:t>
            </a:fld>
            <a:endParaRPr lang="en-GB"/>
          </a:p>
        </p:txBody>
      </p:sp>
    </p:spTree>
    <p:extLst>
      <p:ext uri="{BB962C8B-B14F-4D97-AF65-F5344CB8AC3E}">
        <p14:creationId xmlns:p14="http://schemas.microsoft.com/office/powerpoint/2010/main" val="91739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6</a:t>
            </a:fld>
            <a:endParaRPr lang="en-GB"/>
          </a:p>
        </p:txBody>
      </p:sp>
    </p:spTree>
    <p:extLst>
      <p:ext uri="{BB962C8B-B14F-4D97-AF65-F5344CB8AC3E}">
        <p14:creationId xmlns:p14="http://schemas.microsoft.com/office/powerpoint/2010/main" val="178047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different indicators to identify FGPs (some based on Eurostat TF)</a:t>
            </a:r>
          </a:p>
          <a:p>
            <a:pPr marL="171450" indent="-171450">
              <a:buFontTx/>
              <a:buChar char="-"/>
            </a:pPr>
            <a:r>
              <a:rPr lang="en-US" dirty="0"/>
              <a:t>Outsourcing ratio: high purchase of manufacturing services</a:t>
            </a:r>
          </a:p>
          <a:p>
            <a:pPr marL="171450" indent="-171450">
              <a:buFontTx/>
              <a:buChar char="-"/>
            </a:pPr>
            <a:r>
              <a:rPr lang="en-US" dirty="0"/>
              <a:t>Tax data: status of employment — production v other (France)</a:t>
            </a:r>
          </a:p>
          <a:p>
            <a:pPr marL="171450" indent="-171450">
              <a:buFontTx/>
              <a:buChar char="-"/>
            </a:pPr>
            <a:r>
              <a:rPr lang="en-US" dirty="0"/>
              <a:t>Turnover, type of investment, depreciation</a:t>
            </a:r>
          </a:p>
          <a:p>
            <a:pPr marL="171450" indent="-171450">
              <a:buFontTx/>
              <a:buChar char="-"/>
            </a:pPr>
            <a:r>
              <a:rPr lang="en-US" dirty="0"/>
              <a:t>Survey on Global Supply, Production and Distribution Chain Activities (Canada)</a:t>
            </a:r>
          </a:p>
          <a:p>
            <a:pPr marL="171450" indent="-171450">
              <a:buFontTx/>
              <a:buChar char="-"/>
            </a:pPr>
            <a:r>
              <a:rPr lang="en-US" dirty="0"/>
              <a:t>Flags on business register (Canada)</a:t>
            </a:r>
          </a:p>
          <a:p>
            <a:pPr marL="0" indent="0">
              <a:buFontTx/>
              <a:buNone/>
            </a:pPr>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7</a:t>
            </a:fld>
            <a:endParaRPr lang="en-GB"/>
          </a:p>
        </p:txBody>
      </p:sp>
    </p:spTree>
    <p:extLst>
      <p:ext uri="{BB962C8B-B14F-4D97-AF65-F5344CB8AC3E}">
        <p14:creationId xmlns:p14="http://schemas.microsoft.com/office/powerpoint/2010/main" val="1858054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Differentiating from other traders including </a:t>
            </a:r>
            <a:r>
              <a:rPr lang="en-US" sz="1200" b="0" i="0" u="none" strike="noStrike" kern="1200" baseline="0" dirty="0">
                <a:solidFill>
                  <a:schemeClr val="tx1"/>
                </a:solidFill>
                <a:latin typeface="+mn-lt"/>
                <a:ea typeface="+mn-ea"/>
                <a:cs typeface="+mn-cs"/>
              </a:rPr>
              <a:t>“work made to order”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FGPs: defined as companies that have outsourced all aspects of the material transformation process, and acquire no material inputs during that process, but that do own the intellectual property products (IPP) involved in the production — these companies are not that many!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other criteria include “control over the outcome of the production process;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and/or  economic ownership.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That is, need to ensure the consistency of concepts, definitions, principles and rules of classifications, e.g.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kind of </a:t>
            </a:r>
            <a:r>
              <a:rPr lang="en-US" dirty="0">
                <a:solidFill>
                  <a:prstClr val="black"/>
                </a:solidFill>
              </a:rPr>
              <a:t>consideration of assets on classification rules?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8</a:t>
            </a:fld>
            <a:endParaRPr lang="en-GB"/>
          </a:p>
        </p:txBody>
      </p:sp>
    </p:spTree>
    <p:extLst>
      <p:ext uri="{BB962C8B-B14F-4D97-AF65-F5344CB8AC3E}">
        <p14:creationId xmlns:p14="http://schemas.microsoft.com/office/powerpoint/2010/main" val="220248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DA132C-B563-40E9-BB9F-D51166891964}" type="slidenum">
              <a:rPr lang="en-GB" smtClean="0"/>
              <a:t>9</a:t>
            </a:fld>
            <a:endParaRPr lang="en-GB"/>
          </a:p>
        </p:txBody>
      </p:sp>
    </p:spTree>
    <p:extLst>
      <p:ext uri="{BB962C8B-B14F-4D97-AF65-F5344CB8AC3E}">
        <p14:creationId xmlns:p14="http://schemas.microsoft.com/office/powerpoint/2010/main" val="13220427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559A682-686A-49FD-A8F6-F442BE049F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43800" y="78223"/>
            <a:ext cx="1474101" cy="1908175"/>
          </a:xfrm>
          <a:prstGeom prst="rect">
            <a:avLst/>
          </a:prstGeom>
        </p:spPr>
      </p:pic>
      <p:sp>
        <p:nvSpPr>
          <p:cNvPr id="2" name="Title 1"/>
          <p:cNvSpPr>
            <a:spLocks noGrp="1"/>
          </p:cNvSpPr>
          <p:nvPr>
            <p:ph type="ctrTitle"/>
          </p:nvPr>
        </p:nvSpPr>
        <p:spPr>
          <a:xfrm>
            <a:off x="685800" y="2130425"/>
            <a:ext cx="68580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685800" y="3733800"/>
            <a:ext cx="6858000" cy="1752600"/>
          </a:xfrm>
        </p:spPr>
        <p:txBody>
          <a:bodyPr/>
          <a:lstStyle>
            <a:lvl1pPr marL="0" indent="0" algn="ctr">
              <a:buNone/>
              <a:defRPr baseline="0">
                <a:solidFill>
                  <a:srgbClr val="3434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a:xfrm>
            <a:off x="457200" y="6541008"/>
            <a:ext cx="2133600" cy="164592"/>
          </a:xfrm>
        </p:spPr>
        <p:txBody>
          <a:bodyPr/>
          <a:lstStyle/>
          <a:p>
            <a:fld id="{E5FE1981-B58A-4439-B8C9-23A6B7320EBC}" type="datetime1">
              <a:rPr lang="en-GB" smtClean="0"/>
              <a:t>12/12/2017</a:t>
            </a:fld>
            <a:endParaRPr lang="en-GB" dirty="0"/>
          </a:p>
        </p:txBody>
      </p:sp>
      <p:sp>
        <p:nvSpPr>
          <p:cNvPr id="5" name="Footer Placeholder 4"/>
          <p:cNvSpPr>
            <a:spLocks noGrp="1"/>
          </p:cNvSpPr>
          <p:nvPr>
            <p:ph type="ftr" sz="quarter" idx="11"/>
          </p:nvPr>
        </p:nvSpPr>
        <p:spPr>
          <a:xfrm>
            <a:off x="3124200" y="6541008"/>
            <a:ext cx="2895600" cy="164592"/>
          </a:xfrm>
        </p:spPr>
        <p:txBody>
          <a:bodyPr/>
          <a:lstStyle/>
          <a:p>
            <a:endParaRPr lang="en-GB" dirty="0"/>
          </a:p>
        </p:txBody>
      </p:sp>
      <p:sp>
        <p:nvSpPr>
          <p:cNvPr id="6" name="Slide Number Placeholder 5"/>
          <p:cNvSpPr>
            <a:spLocks noGrp="1"/>
          </p:cNvSpPr>
          <p:nvPr>
            <p:ph type="sldNum" sz="quarter" idx="12"/>
          </p:nvPr>
        </p:nvSpPr>
        <p:spPr>
          <a:xfrm>
            <a:off x="6553200" y="6541008"/>
            <a:ext cx="2133600" cy="164592"/>
          </a:xfrm>
        </p:spPr>
        <p:txBody>
          <a:bodyPr/>
          <a:lstStyle/>
          <a:p>
            <a:fld id="{4766D0FF-A9A4-45C3-AB12-593A7AF781B3}" type="slidenum">
              <a:rPr lang="en-GB" smtClean="0"/>
              <a:t>‹#›</a:t>
            </a:fld>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9" name="TextBox 8"/>
          <p:cNvSpPr txBox="1"/>
          <p:nvPr/>
        </p:nvSpPr>
        <p:spPr>
          <a:xfrm>
            <a:off x="704751" y="-16317"/>
            <a:ext cx="3486249" cy="369332"/>
          </a:xfrm>
          <a:prstGeom prst="rect">
            <a:avLst/>
          </a:prstGeom>
          <a:noFill/>
        </p:spPr>
        <p:txBody>
          <a:bodyPr wrap="square" rtlCol="0">
            <a:spAutoFit/>
          </a:bodyPr>
          <a:lstStyle/>
          <a:p>
            <a:r>
              <a:rPr lang="en-US" sz="1800" dirty="0"/>
              <a:t>United Nations Statistics Division</a:t>
            </a:r>
            <a:endParaRPr lang="en-GB" sz="1800" dirty="0"/>
          </a:p>
        </p:txBody>
      </p:sp>
      <p:sp>
        <p:nvSpPr>
          <p:cNvPr id="10" name="TextBox 9"/>
          <p:cNvSpPr txBox="1"/>
          <p:nvPr/>
        </p:nvSpPr>
        <p:spPr>
          <a:xfrm>
            <a:off x="706100" y="199126"/>
            <a:ext cx="3484900" cy="307777"/>
          </a:xfrm>
          <a:prstGeom prst="rect">
            <a:avLst/>
          </a:prstGeom>
          <a:noFill/>
        </p:spPr>
        <p:txBody>
          <a:bodyPr wrap="square" rtlCol="0">
            <a:spAutoFit/>
          </a:bodyPr>
          <a:lstStyle/>
          <a:p>
            <a:r>
              <a:rPr lang="en-US" sz="1400" spc="40" baseline="0" dirty="0"/>
              <a:t>Industrial and Energy Statistics Section</a:t>
            </a:r>
            <a:endParaRPr lang="en-GB" sz="1400" spc="40" baseline="0" dirty="0"/>
          </a:p>
        </p:txBody>
      </p:sp>
    </p:spTree>
    <p:extLst>
      <p:ext uri="{BB962C8B-B14F-4D97-AF65-F5344CB8AC3E}">
        <p14:creationId xmlns:p14="http://schemas.microsoft.com/office/powerpoint/2010/main" val="365892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a:xfrm>
            <a:off x="457200" y="19812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a:xfrm>
            <a:off x="457200" y="6553200"/>
            <a:ext cx="2133600" cy="168275"/>
          </a:xfrm>
        </p:spPr>
        <p:txBody>
          <a:bodyPr/>
          <a:lstStyle/>
          <a:p>
            <a:fld id="{2734EFB1-8223-4453-8D56-9606F2BF704B}" type="datetime1">
              <a:rPr lang="en-GB" smtClean="0"/>
              <a:t>12/12/2017</a:t>
            </a:fld>
            <a:endParaRPr lang="en-GB" dirty="0"/>
          </a:p>
        </p:txBody>
      </p:sp>
      <p:sp>
        <p:nvSpPr>
          <p:cNvPr id="5" name="Footer Placeholder 4"/>
          <p:cNvSpPr>
            <a:spLocks noGrp="1"/>
          </p:cNvSpPr>
          <p:nvPr>
            <p:ph type="ftr" sz="quarter" idx="11"/>
          </p:nvPr>
        </p:nvSpPr>
        <p:spPr>
          <a:xfrm>
            <a:off x="3124200" y="6553200"/>
            <a:ext cx="2895600" cy="168275"/>
          </a:xfrm>
        </p:spPr>
        <p:txBody>
          <a:bodyPr/>
          <a:lstStyle/>
          <a:p>
            <a:endParaRPr lang="en-GB" dirty="0"/>
          </a:p>
        </p:txBody>
      </p:sp>
      <p:sp>
        <p:nvSpPr>
          <p:cNvPr id="6" name="Slide Number Placeholder 5"/>
          <p:cNvSpPr>
            <a:spLocks noGrp="1"/>
          </p:cNvSpPr>
          <p:nvPr>
            <p:ph type="sldNum" sz="quarter" idx="12"/>
          </p:nvPr>
        </p:nvSpPr>
        <p:spPr>
          <a:xfrm>
            <a:off x="6553200" y="6553200"/>
            <a:ext cx="2133600" cy="168275"/>
          </a:xfrm>
        </p:spPr>
        <p:txBody>
          <a:bodyPr/>
          <a:lstStyle/>
          <a:p>
            <a:fld id="{4766D0FF-A9A4-45C3-AB12-593A7AF781B3}" type="slidenum">
              <a:rPr lang="en-GB" smtClean="0"/>
              <a:t>‹#›</a:t>
            </a:fld>
            <a:endParaRPr lang="en-GB"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16" name="TextBox 15"/>
          <p:cNvSpPr txBox="1"/>
          <p:nvPr/>
        </p:nvSpPr>
        <p:spPr>
          <a:xfrm>
            <a:off x="704751" y="-16317"/>
            <a:ext cx="3486249" cy="369332"/>
          </a:xfrm>
          <a:prstGeom prst="rect">
            <a:avLst/>
          </a:prstGeom>
          <a:noFill/>
        </p:spPr>
        <p:txBody>
          <a:bodyPr wrap="square" rtlCol="0">
            <a:spAutoFit/>
          </a:bodyPr>
          <a:lstStyle/>
          <a:p>
            <a:r>
              <a:rPr lang="en-US" baseline="0" dirty="0">
                <a:solidFill>
                  <a:schemeClr val="tx1">
                    <a:lumMod val="50000"/>
                    <a:lumOff val="50000"/>
                  </a:schemeClr>
                </a:solidFill>
              </a:rPr>
              <a:t>United </a:t>
            </a:r>
            <a:r>
              <a:rPr lang="en-US" sz="1800" baseline="0" dirty="0">
                <a:solidFill>
                  <a:schemeClr val="tx1">
                    <a:lumMod val="50000"/>
                    <a:lumOff val="50000"/>
                  </a:schemeClr>
                </a:solidFill>
              </a:rPr>
              <a:t>Nations</a:t>
            </a:r>
            <a:r>
              <a:rPr lang="en-US" baseline="0" dirty="0">
                <a:solidFill>
                  <a:schemeClr val="tx1">
                    <a:lumMod val="50000"/>
                    <a:lumOff val="50000"/>
                  </a:schemeClr>
                </a:solidFill>
              </a:rPr>
              <a:t> Statistics Division</a:t>
            </a:r>
            <a:endParaRPr lang="en-GB" baseline="0" dirty="0">
              <a:solidFill>
                <a:schemeClr val="tx1">
                  <a:lumMod val="50000"/>
                  <a:lumOff val="50000"/>
                </a:schemeClr>
              </a:solidFill>
            </a:endParaRPr>
          </a:p>
        </p:txBody>
      </p:sp>
      <p:sp>
        <p:nvSpPr>
          <p:cNvPr id="17" name="TextBox 16"/>
          <p:cNvSpPr txBox="1"/>
          <p:nvPr/>
        </p:nvSpPr>
        <p:spPr>
          <a:xfrm>
            <a:off x="706100" y="199126"/>
            <a:ext cx="3484900" cy="307777"/>
          </a:xfrm>
          <a:prstGeom prst="rect">
            <a:avLst/>
          </a:prstGeom>
          <a:noFill/>
        </p:spPr>
        <p:txBody>
          <a:bodyPr wrap="square" rtlCol="0">
            <a:spAutoFit/>
          </a:bodyPr>
          <a:lstStyle/>
          <a:p>
            <a:r>
              <a:rPr lang="en-US" sz="1400" spc="40" baseline="0" dirty="0">
                <a:solidFill>
                  <a:schemeClr val="tx1">
                    <a:lumMod val="50000"/>
                    <a:lumOff val="50000"/>
                  </a:schemeClr>
                </a:solidFill>
              </a:rPr>
              <a:t>Industrial and Energy Statistics Section</a:t>
            </a:r>
            <a:endParaRPr lang="en-GB" sz="1400" spc="40" baseline="0" dirty="0">
              <a:solidFill>
                <a:schemeClr val="tx1">
                  <a:lumMod val="50000"/>
                  <a:lumOff val="50000"/>
                </a:schemeClr>
              </a:solidFill>
            </a:endParaRPr>
          </a:p>
        </p:txBody>
      </p:sp>
      <p:sp>
        <p:nvSpPr>
          <p:cNvPr id="18" name="Rectangle 17"/>
          <p:cNvSpPr/>
          <p:nvPr/>
        </p:nvSpPr>
        <p:spPr>
          <a:xfrm>
            <a:off x="76200" y="685800"/>
            <a:ext cx="8991600" cy="27432"/>
          </a:xfrm>
          <a:prstGeom prst="rect">
            <a:avLst/>
          </a:prstGeom>
          <a:gradFill>
            <a:gsLst>
              <a:gs pos="0">
                <a:srgbClr val="4B92DB">
                  <a:lumMod val="100000"/>
                </a:srgb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178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541008"/>
            <a:ext cx="2133600" cy="164592"/>
          </a:xfrm>
        </p:spPr>
        <p:txBody>
          <a:bodyPr/>
          <a:lstStyle/>
          <a:p>
            <a:fld id="{D3812C4E-7E08-4DBB-8213-7D0B7E25154A}" type="datetime1">
              <a:rPr lang="en-GB" smtClean="0"/>
              <a:t>12/12/2017</a:t>
            </a:fld>
            <a:endParaRPr lang="en-GB" dirty="0"/>
          </a:p>
        </p:txBody>
      </p:sp>
      <p:sp>
        <p:nvSpPr>
          <p:cNvPr id="5" name="Footer Placeholder 4"/>
          <p:cNvSpPr>
            <a:spLocks noGrp="1"/>
          </p:cNvSpPr>
          <p:nvPr>
            <p:ph type="ftr" sz="quarter" idx="11"/>
          </p:nvPr>
        </p:nvSpPr>
        <p:spPr>
          <a:xfrm>
            <a:off x="3124200" y="6541008"/>
            <a:ext cx="2895600" cy="164592"/>
          </a:xfrm>
        </p:spPr>
        <p:txBody>
          <a:bodyPr/>
          <a:lstStyle/>
          <a:p>
            <a:endParaRPr lang="en-GB" dirty="0"/>
          </a:p>
        </p:txBody>
      </p:sp>
      <p:sp>
        <p:nvSpPr>
          <p:cNvPr id="6" name="Slide Number Placeholder 5"/>
          <p:cNvSpPr>
            <a:spLocks noGrp="1"/>
          </p:cNvSpPr>
          <p:nvPr>
            <p:ph type="sldNum" sz="quarter" idx="12"/>
          </p:nvPr>
        </p:nvSpPr>
        <p:spPr>
          <a:xfrm>
            <a:off x="6553200" y="6541008"/>
            <a:ext cx="2133600" cy="164592"/>
          </a:xfrm>
        </p:spPr>
        <p:txBody>
          <a:bodyPr/>
          <a:lstStyle/>
          <a:p>
            <a:fld id="{4766D0FF-A9A4-45C3-AB12-593A7AF781B3}" type="slidenum">
              <a:rPr lang="en-GB" smtClean="0"/>
              <a:t>‹#›</a:t>
            </a:fld>
            <a:endParaRPr lang="en-GB" dirty="0"/>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16" name="TextBox 15"/>
          <p:cNvSpPr txBox="1"/>
          <p:nvPr/>
        </p:nvSpPr>
        <p:spPr>
          <a:xfrm>
            <a:off x="704751" y="-16317"/>
            <a:ext cx="3259931" cy="369332"/>
          </a:xfrm>
          <a:prstGeom prst="rect">
            <a:avLst/>
          </a:prstGeom>
          <a:noFill/>
        </p:spPr>
        <p:txBody>
          <a:bodyPr wrap="none" rtlCol="0">
            <a:spAutoFit/>
          </a:bodyPr>
          <a:lstStyle/>
          <a:p>
            <a:r>
              <a:rPr lang="en-US" baseline="0" dirty="0">
                <a:solidFill>
                  <a:schemeClr val="tx1">
                    <a:lumMod val="50000"/>
                    <a:lumOff val="50000"/>
                  </a:schemeClr>
                </a:solidFill>
              </a:rPr>
              <a:t>United </a:t>
            </a:r>
            <a:r>
              <a:rPr lang="en-US" sz="1800" baseline="0" dirty="0">
                <a:solidFill>
                  <a:schemeClr val="tx1">
                    <a:lumMod val="50000"/>
                    <a:lumOff val="50000"/>
                  </a:schemeClr>
                </a:solidFill>
              </a:rPr>
              <a:t>Nations</a:t>
            </a:r>
            <a:r>
              <a:rPr lang="en-US" baseline="0" dirty="0">
                <a:solidFill>
                  <a:schemeClr val="tx1">
                    <a:lumMod val="50000"/>
                    <a:lumOff val="50000"/>
                  </a:schemeClr>
                </a:solidFill>
              </a:rPr>
              <a:t> Statistics Division</a:t>
            </a:r>
            <a:endParaRPr lang="en-GB" baseline="0" dirty="0">
              <a:solidFill>
                <a:schemeClr val="tx1">
                  <a:lumMod val="50000"/>
                  <a:lumOff val="50000"/>
                </a:schemeClr>
              </a:solidFill>
            </a:endParaRPr>
          </a:p>
        </p:txBody>
      </p:sp>
      <p:sp>
        <p:nvSpPr>
          <p:cNvPr id="17" name="TextBox 16"/>
          <p:cNvSpPr txBox="1"/>
          <p:nvPr/>
        </p:nvSpPr>
        <p:spPr>
          <a:xfrm>
            <a:off x="706100" y="199126"/>
            <a:ext cx="3180100" cy="307777"/>
          </a:xfrm>
          <a:prstGeom prst="rect">
            <a:avLst/>
          </a:prstGeom>
          <a:noFill/>
        </p:spPr>
        <p:txBody>
          <a:bodyPr wrap="square" rtlCol="0">
            <a:spAutoFit/>
          </a:bodyPr>
          <a:lstStyle/>
          <a:p>
            <a:r>
              <a:rPr lang="en-US" sz="1400" spc="40" baseline="0" dirty="0">
                <a:solidFill>
                  <a:schemeClr val="tx1">
                    <a:lumMod val="50000"/>
                    <a:lumOff val="50000"/>
                  </a:schemeClr>
                </a:solidFill>
              </a:rPr>
              <a:t>Industrial and Energy Statistics Section</a:t>
            </a:r>
            <a:endParaRPr lang="en-GB" sz="1400" spc="40" baseline="0" dirty="0">
              <a:solidFill>
                <a:schemeClr val="tx1">
                  <a:lumMod val="50000"/>
                  <a:lumOff val="50000"/>
                </a:schemeClr>
              </a:solidFill>
            </a:endParaRPr>
          </a:p>
        </p:txBody>
      </p:sp>
      <p:sp>
        <p:nvSpPr>
          <p:cNvPr id="18" name="Rectangle 17"/>
          <p:cNvSpPr/>
          <p:nvPr/>
        </p:nvSpPr>
        <p:spPr>
          <a:xfrm>
            <a:off x="76200" y="685800"/>
            <a:ext cx="8991600" cy="27432"/>
          </a:xfrm>
          <a:prstGeom prst="rect">
            <a:avLst/>
          </a:prstGeom>
          <a:gradFill>
            <a:gsLst>
              <a:gs pos="0">
                <a:srgbClr val="4B92DB">
                  <a:lumMod val="100000"/>
                </a:srgb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972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593416"/>
          </a:xfrm>
        </p:spPr>
        <p:txBody>
          <a:bodyPr/>
          <a:lstStyle>
            <a:lvl1pPr>
              <a:defRPr b="1"/>
            </a:lvl1pPr>
          </a:lstStyle>
          <a:p>
            <a:r>
              <a:rPr lang="en-US" dirty="0"/>
              <a:t>Click to edit Master title style</a:t>
            </a:r>
            <a:endParaRPr lang="en-GB" dirty="0"/>
          </a:p>
        </p:txBody>
      </p:sp>
      <p:sp>
        <p:nvSpPr>
          <p:cNvPr id="3" name="Content Placeholder 2"/>
          <p:cNvSpPr>
            <a:spLocks noGrp="1"/>
          </p:cNvSpPr>
          <p:nvPr>
            <p:ph sz="half" idx="1"/>
          </p:nvPr>
        </p:nvSpPr>
        <p:spPr>
          <a:xfrm>
            <a:off x="457200" y="1965016"/>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965016"/>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a:xfrm>
            <a:off x="457200" y="6537325"/>
            <a:ext cx="2133600" cy="168275"/>
          </a:xfrm>
        </p:spPr>
        <p:txBody>
          <a:bodyPr/>
          <a:lstStyle/>
          <a:p>
            <a:fld id="{0F0B797F-620B-4CC4-8AAE-A9524E489D15}" type="datetime1">
              <a:rPr lang="en-GB" smtClean="0"/>
              <a:t>12/12/2017</a:t>
            </a:fld>
            <a:endParaRPr lang="en-GB" dirty="0"/>
          </a:p>
        </p:txBody>
      </p:sp>
      <p:sp>
        <p:nvSpPr>
          <p:cNvPr id="6" name="Footer Placeholder 5"/>
          <p:cNvSpPr>
            <a:spLocks noGrp="1"/>
          </p:cNvSpPr>
          <p:nvPr>
            <p:ph type="ftr" sz="quarter" idx="11"/>
          </p:nvPr>
        </p:nvSpPr>
        <p:spPr>
          <a:xfrm>
            <a:off x="3124200" y="6541008"/>
            <a:ext cx="2895600" cy="164592"/>
          </a:xfrm>
        </p:spPr>
        <p:txBody>
          <a:bodyPr/>
          <a:lstStyle/>
          <a:p>
            <a:endParaRPr lang="en-GB" dirty="0"/>
          </a:p>
        </p:txBody>
      </p:sp>
      <p:sp>
        <p:nvSpPr>
          <p:cNvPr id="7" name="Slide Number Placeholder 6"/>
          <p:cNvSpPr>
            <a:spLocks noGrp="1"/>
          </p:cNvSpPr>
          <p:nvPr>
            <p:ph type="sldNum" sz="quarter" idx="12"/>
          </p:nvPr>
        </p:nvSpPr>
        <p:spPr>
          <a:xfrm>
            <a:off x="6553200" y="6541008"/>
            <a:ext cx="2133600" cy="164592"/>
          </a:xfrm>
        </p:spPr>
        <p:txBody>
          <a:bodyPr/>
          <a:lstStyle/>
          <a:p>
            <a:fld id="{4766D0FF-A9A4-45C3-AB12-593A7AF781B3}" type="slidenum">
              <a:rPr lang="en-GB" smtClean="0"/>
              <a:t>‹#›</a:t>
            </a:fld>
            <a:endParaRPr lang="en-GB" dirty="0"/>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17" name="TextBox 16"/>
          <p:cNvSpPr txBox="1"/>
          <p:nvPr/>
        </p:nvSpPr>
        <p:spPr>
          <a:xfrm>
            <a:off x="704751" y="-16317"/>
            <a:ext cx="3259931" cy="369332"/>
          </a:xfrm>
          <a:prstGeom prst="rect">
            <a:avLst/>
          </a:prstGeom>
          <a:noFill/>
        </p:spPr>
        <p:txBody>
          <a:bodyPr wrap="none" rtlCol="0">
            <a:spAutoFit/>
          </a:bodyPr>
          <a:lstStyle/>
          <a:p>
            <a:r>
              <a:rPr lang="en-US" baseline="0" dirty="0">
                <a:solidFill>
                  <a:schemeClr val="tx1">
                    <a:lumMod val="50000"/>
                    <a:lumOff val="50000"/>
                  </a:schemeClr>
                </a:solidFill>
              </a:rPr>
              <a:t>United </a:t>
            </a:r>
            <a:r>
              <a:rPr lang="en-US" sz="1800" baseline="0" dirty="0">
                <a:solidFill>
                  <a:schemeClr val="tx1">
                    <a:lumMod val="50000"/>
                    <a:lumOff val="50000"/>
                  </a:schemeClr>
                </a:solidFill>
              </a:rPr>
              <a:t>Nations</a:t>
            </a:r>
            <a:r>
              <a:rPr lang="en-US" baseline="0" dirty="0">
                <a:solidFill>
                  <a:schemeClr val="tx1">
                    <a:lumMod val="50000"/>
                    <a:lumOff val="50000"/>
                  </a:schemeClr>
                </a:solidFill>
              </a:rPr>
              <a:t> Statistics Division</a:t>
            </a:r>
            <a:endParaRPr lang="en-GB" baseline="0" dirty="0">
              <a:solidFill>
                <a:schemeClr val="tx1">
                  <a:lumMod val="50000"/>
                  <a:lumOff val="50000"/>
                </a:schemeClr>
              </a:solidFill>
            </a:endParaRPr>
          </a:p>
        </p:txBody>
      </p:sp>
      <p:sp>
        <p:nvSpPr>
          <p:cNvPr id="18" name="TextBox 17"/>
          <p:cNvSpPr txBox="1"/>
          <p:nvPr/>
        </p:nvSpPr>
        <p:spPr>
          <a:xfrm>
            <a:off x="706100" y="199126"/>
            <a:ext cx="3180100" cy="307777"/>
          </a:xfrm>
          <a:prstGeom prst="rect">
            <a:avLst/>
          </a:prstGeom>
          <a:noFill/>
        </p:spPr>
        <p:txBody>
          <a:bodyPr wrap="square" rtlCol="0">
            <a:spAutoFit/>
          </a:bodyPr>
          <a:lstStyle/>
          <a:p>
            <a:r>
              <a:rPr lang="en-US" sz="1400" spc="40" baseline="0" dirty="0">
                <a:solidFill>
                  <a:schemeClr val="tx1">
                    <a:lumMod val="50000"/>
                    <a:lumOff val="50000"/>
                  </a:schemeClr>
                </a:solidFill>
              </a:rPr>
              <a:t>Industrial and Energy Statistics Section</a:t>
            </a:r>
            <a:endParaRPr lang="en-GB" sz="1400" spc="40" baseline="0" dirty="0">
              <a:solidFill>
                <a:schemeClr val="tx1">
                  <a:lumMod val="50000"/>
                  <a:lumOff val="50000"/>
                </a:schemeClr>
              </a:solidFill>
            </a:endParaRPr>
          </a:p>
        </p:txBody>
      </p:sp>
      <p:sp>
        <p:nvSpPr>
          <p:cNvPr id="19" name="Rectangle 18"/>
          <p:cNvSpPr/>
          <p:nvPr/>
        </p:nvSpPr>
        <p:spPr>
          <a:xfrm>
            <a:off x="76200" y="685800"/>
            <a:ext cx="8991600" cy="27432"/>
          </a:xfrm>
          <a:prstGeom prst="rect">
            <a:avLst/>
          </a:prstGeom>
          <a:gradFill>
            <a:gsLst>
              <a:gs pos="0">
                <a:srgbClr val="4B92DB">
                  <a:lumMod val="100000"/>
                </a:srgb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1499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3742"/>
            <a:ext cx="3008313" cy="1034254"/>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838200"/>
            <a:ext cx="5111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905000"/>
            <a:ext cx="30083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541008"/>
            <a:ext cx="2133600" cy="164592"/>
          </a:xfrm>
        </p:spPr>
        <p:txBody>
          <a:bodyPr/>
          <a:lstStyle/>
          <a:p>
            <a:fld id="{BF092FB5-B00E-4340-8C1D-894607376F09}" type="datetime1">
              <a:rPr lang="en-GB" smtClean="0"/>
              <a:t>12/12/2017</a:t>
            </a:fld>
            <a:endParaRPr lang="en-GB" dirty="0"/>
          </a:p>
        </p:txBody>
      </p:sp>
      <p:sp>
        <p:nvSpPr>
          <p:cNvPr id="6" name="Footer Placeholder 5"/>
          <p:cNvSpPr>
            <a:spLocks noGrp="1"/>
          </p:cNvSpPr>
          <p:nvPr>
            <p:ph type="ftr" sz="quarter" idx="11"/>
          </p:nvPr>
        </p:nvSpPr>
        <p:spPr>
          <a:xfrm>
            <a:off x="3124200" y="6541008"/>
            <a:ext cx="2895600" cy="164592"/>
          </a:xfrm>
        </p:spPr>
        <p:txBody>
          <a:bodyPr/>
          <a:lstStyle/>
          <a:p>
            <a:endParaRPr lang="en-GB" dirty="0"/>
          </a:p>
        </p:txBody>
      </p:sp>
      <p:sp>
        <p:nvSpPr>
          <p:cNvPr id="7" name="Slide Number Placeholder 6"/>
          <p:cNvSpPr>
            <a:spLocks noGrp="1"/>
          </p:cNvSpPr>
          <p:nvPr>
            <p:ph type="sldNum" sz="quarter" idx="12"/>
          </p:nvPr>
        </p:nvSpPr>
        <p:spPr>
          <a:xfrm>
            <a:off x="6553200" y="6541008"/>
            <a:ext cx="2133600" cy="164592"/>
          </a:xfrm>
        </p:spPr>
        <p:txBody>
          <a:bodyPr/>
          <a:lstStyle/>
          <a:p>
            <a:fld id="{4766D0FF-A9A4-45C3-AB12-593A7AF781B3}" type="slidenum">
              <a:rPr lang="en-GB" smtClean="0"/>
              <a:t>‹#›</a:t>
            </a:fld>
            <a:endParaRPr lang="en-GB"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13" name="TextBox 12"/>
          <p:cNvSpPr txBox="1"/>
          <p:nvPr/>
        </p:nvSpPr>
        <p:spPr>
          <a:xfrm>
            <a:off x="704751" y="-16317"/>
            <a:ext cx="3259931" cy="369332"/>
          </a:xfrm>
          <a:prstGeom prst="rect">
            <a:avLst/>
          </a:prstGeom>
          <a:noFill/>
        </p:spPr>
        <p:txBody>
          <a:bodyPr wrap="none" rtlCol="0">
            <a:spAutoFit/>
          </a:bodyPr>
          <a:lstStyle/>
          <a:p>
            <a:r>
              <a:rPr lang="en-US" baseline="0" dirty="0">
                <a:solidFill>
                  <a:schemeClr val="tx1">
                    <a:lumMod val="50000"/>
                    <a:lumOff val="50000"/>
                  </a:schemeClr>
                </a:solidFill>
              </a:rPr>
              <a:t>United </a:t>
            </a:r>
            <a:r>
              <a:rPr lang="en-US" sz="1800" baseline="0" dirty="0">
                <a:solidFill>
                  <a:schemeClr val="tx1">
                    <a:lumMod val="50000"/>
                    <a:lumOff val="50000"/>
                  </a:schemeClr>
                </a:solidFill>
              </a:rPr>
              <a:t>Nations</a:t>
            </a:r>
            <a:r>
              <a:rPr lang="en-US" baseline="0" dirty="0">
                <a:solidFill>
                  <a:schemeClr val="tx1">
                    <a:lumMod val="50000"/>
                    <a:lumOff val="50000"/>
                  </a:schemeClr>
                </a:solidFill>
              </a:rPr>
              <a:t> Statistics Division</a:t>
            </a:r>
            <a:endParaRPr lang="en-GB" baseline="0" dirty="0">
              <a:solidFill>
                <a:schemeClr val="tx1">
                  <a:lumMod val="50000"/>
                  <a:lumOff val="50000"/>
                </a:schemeClr>
              </a:solidFill>
            </a:endParaRPr>
          </a:p>
        </p:txBody>
      </p:sp>
      <p:sp>
        <p:nvSpPr>
          <p:cNvPr id="14" name="TextBox 13"/>
          <p:cNvSpPr txBox="1"/>
          <p:nvPr/>
        </p:nvSpPr>
        <p:spPr>
          <a:xfrm>
            <a:off x="706100" y="199126"/>
            <a:ext cx="3180100" cy="307777"/>
          </a:xfrm>
          <a:prstGeom prst="rect">
            <a:avLst/>
          </a:prstGeom>
          <a:noFill/>
        </p:spPr>
        <p:txBody>
          <a:bodyPr wrap="square" rtlCol="0">
            <a:spAutoFit/>
          </a:bodyPr>
          <a:lstStyle/>
          <a:p>
            <a:r>
              <a:rPr lang="en-US" sz="1400" spc="40" baseline="0" dirty="0">
                <a:solidFill>
                  <a:schemeClr val="tx1">
                    <a:lumMod val="50000"/>
                    <a:lumOff val="50000"/>
                  </a:schemeClr>
                </a:solidFill>
              </a:rPr>
              <a:t>Industrial and Energy Statistics Section</a:t>
            </a:r>
            <a:endParaRPr lang="en-GB" sz="1400" spc="40" baseline="0" dirty="0">
              <a:solidFill>
                <a:schemeClr val="tx1">
                  <a:lumMod val="50000"/>
                  <a:lumOff val="50000"/>
                </a:schemeClr>
              </a:solidFill>
            </a:endParaRPr>
          </a:p>
        </p:txBody>
      </p:sp>
      <p:sp>
        <p:nvSpPr>
          <p:cNvPr id="15" name="Rectangle 14"/>
          <p:cNvSpPr/>
          <p:nvPr/>
        </p:nvSpPr>
        <p:spPr>
          <a:xfrm>
            <a:off x="76200" y="685800"/>
            <a:ext cx="8991600" cy="27432"/>
          </a:xfrm>
          <a:prstGeom prst="rect">
            <a:avLst/>
          </a:prstGeom>
          <a:gradFill>
            <a:gsLst>
              <a:gs pos="0">
                <a:srgbClr val="4B92DB">
                  <a:lumMod val="100000"/>
                </a:srgb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512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53000"/>
            <a:ext cx="5486400" cy="566738"/>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7651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519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541008"/>
            <a:ext cx="2133600" cy="164592"/>
          </a:xfrm>
        </p:spPr>
        <p:txBody>
          <a:bodyPr/>
          <a:lstStyle/>
          <a:p>
            <a:fld id="{FE92828C-95C9-43EF-891E-236831BF7874}" type="datetime1">
              <a:rPr lang="en-GB" smtClean="0"/>
              <a:t>12/12/2017</a:t>
            </a:fld>
            <a:endParaRPr lang="en-GB" dirty="0"/>
          </a:p>
        </p:txBody>
      </p:sp>
      <p:sp>
        <p:nvSpPr>
          <p:cNvPr id="6" name="Footer Placeholder 5"/>
          <p:cNvSpPr>
            <a:spLocks noGrp="1"/>
          </p:cNvSpPr>
          <p:nvPr>
            <p:ph type="ftr" sz="quarter" idx="11"/>
          </p:nvPr>
        </p:nvSpPr>
        <p:spPr>
          <a:xfrm>
            <a:off x="3124200" y="6541008"/>
            <a:ext cx="2895600" cy="164592"/>
          </a:xfrm>
        </p:spPr>
        <p:txBody>
          <a:bodyPr/>
          <a:lstStyle/>
          <a:p>
            <a:endParaRPr lang="en-GB" dirty="0"/>
          </a:p>
        </p:txBody>
      </p:sp>
      <p:sp>
        <p:nvSpPr>
          <p:cNvPr id="7" name="Slide Number Placeholder 6"/>
          <p:cNvSpPr>
            <a:spLocks noGrp="1"/>
          </p:cNvSpPr>
          <p:nvPr>
            <p:ph type="sldNum" sz="quarter" idx="12"/>
          </p:nvPr>
        </p:nvSpPr>
        <p:spPr>
          <a:xfrm>
            <a:off x="6553200" y="6541008"/>
            <a:ext cx="2133600" cy="164592"/>
          </a:xfrm>
        </p:spPr>
        <p:txBody>
          <a:bodyPr/>
          <a:lstStyle/>
          <a:p>
            <a:fld id="{4766D0FF-A9A4-45C3-AB12-593A7AF781B3}" type="slidenum">
              <a:rPr lang="en-GB" smtClean="0"/>
              <a:t>‹#›</a:t>
            </a:fld>
            <a:endParaRPr lang="en-GB"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8223"/>
            <a:ext cx="628550" cy="533400"/>
          </a:xfrm>
          <a:prstGeom prst="rect">
            <a:avLst/>
          </a:prstGeom>
        </p:spPr>
      </p:pic>
      <p:sp>
        <p:nvSpPr>
          <p:cNvPr id="9" name="TextBox 8"/>
          <p:cNvSpPr txBox="1"/>
          <p:nvPr/>
        </p:nvSpPr>
        <p:spPr>
          <a:xfrm>
            <a:off x="704751" y="-16317"/>
            <a:ext cx="3259931" cy="369332"/>
          </a:xfrm>
          <a:prstGeom prst="rect">
            <a:avLst/>
          </a:prstGeom>
          <a:noFill/>
        </p:spPr>
        <p:txBody>
          <a:bodyPr wrap="none" rtlCol="0">
            <a:spAutoFit/>
          </a:bodyPr>
          <a:lstStyle/>
          <a:p>
            <a:r>
              <a:rPr lang="en-US" baseline="0" dirty="0">
                <a:solidFill>
                  <a:schemeClr val="tx1">
                    <a:lumMod val="50000"/>
                    <a:lumOff val="50000"/>
                  </a:schemeClr>
                </a:solidFill>
              </a:rPr>
              <a:t>United </a:t>
            </a:r>
            <a:r>
              <a:rPr lang="en-US" sz="1800" baseline="0" dirty="0">
                <a:solidFill>
                  <a:schemeClr val="tx1">
                    <a:lumMod val="50000"/>
                    <a:lumOff val="50000"/>
                  </a:schemeClr>
                </a:solidFill>
              </a:rPr>
              <a:t>Nations</a:t>
            </a:r>
            <a:r>
              <a:rPr lang="en-US" baseline="0" dirty="0">
                <a:solidFill>
                  <a:schemeClr val="tx1">
                    <a:lumMod val="50000"/>
                    <a:lumOff val="50000"/>
                  </a:schemeClr>
                </a:solidFill>
              </a:rPr>
              <a:t> Statistics Division</a:t>
            </a:r>
            <a:endParaRPr lang="en-GB" baseline="0" dirty="0">
              <a:solidFill>
                <a:schemeClr val="tx1">
                  <a:lumMod val="50000"/>
                  <a:lumOff val="50000"/>
                </a:schemeClr>
              </a:solidFill>
            </a:endParaRPr>
          </a:p>
        </p:txBody>
      </p:sp>
      <p:sp>
        <p:nvSpPr>
          <p:cNvPr id="10" name="TextBox 9"/>
          <p:cNvSpPr txBox="1"/>
          <p:nvPr/>
        </p:nvSpPr>
        <p:spPr>
          <a:xfrm>
            <a:off x="706100" y="199126"/>
            <a:ext cx="3180100" cy="307777"/>
          </a:xfrm>
          <a:prstGeom prst="rect">
            <a:avLst/>
          </a:prstGeom>
          <a:noFill/>
        </p:spPr>
        <p:txBody>
          <a:bodyPr wrap="square" rtlCol="0">
            <a:spAutoFit/>
          </a:bodyPr>
          <a:lstStyle/>
          <a:p>
            <a:r>
              <a:rPr lang="en-US" sz="1400" spc="40" baseline="0" dirty="0">
                <a:solidFill>
                  <a:schemeClr val="tx1">
                    <a:lumMod val="50000"/>
                    <a:lumOff val="50000"/>
                  </a:schemeClr>
                </a:solidFill>
              </a:rPr>
              <a:t>Industrial and Energy Statistics Section</a:t>
            </a:r>
            <a:endParaRPr lang="en-GB" sz="1400" spc="40" baseline="0" dirty="0">
              <a:solidFill>
                <a:schemeClr val="tx1">
                  <a:lumMod val="50000"/>
                  <a:lumOff val="50000"/>
                </a:schemeClr>
              </a:solidFill>
            </a:endParaRPr>
          </a:p>
        </p:txBody>
      </p:sp>
      <p:sp>
        <p:nvSpPr>
          <p:cNvPr id="11" name="Rectangle 10"/>
          <p:cNvSpPr/>
          <p:nvPr/>
        </p:nvSpPr>
        <p:spPr>
          <a:xfrm>
            <a:off x="76200" y="685800"/>
            <a:ext cx="8991600" cy="27432"/>
          </a:xfrm>
          <a:prstGeom prst="rect">
            <a:avLst/>
          </a:prstGeom>
          <a:gradFill>
            <a:gsLst>
              <a:gs pos="0">
                <a:srgbClr val="4B92DB">
                  <a:lumMod val="100000"/>
                </a:srgbClr>
              </a:gs>
              <a:gs pos="50000">
                <a:schemeClr val="accent1">
                  <a:tint val="44500"/>
                  <a:satMod val="160000"/>
                </a:schemeClr>
              </a:gs>
              <a:gs pos="100000">
                <a:schemeClr val="accent1">
                  <a:tint val="23500"/>
                  <a:satMod val="1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778644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6800"/>
            <a:ext cx="8229600" cy="6858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8748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541008"/>
            <a:ext cx="2133600" cy="164592"/>
          </a:xfrm>
          <a:prstGeom prst="rect">
            <a:avLst/>
          </a:prstGeom>
        </p:spPr>
        <p:txBody>
          <a:bodyPr vert="horz" lIns="91440" tIns="45720" rIns="91440" bIns="45720" rtlCol="0" anchor="ctr"/>
          <a:lstStyle>
            <a:lvl1pPr algn="l">
              <a:defRPr sz="1200">
                <a:solidFill>
                  <a:schemeClr val="tx1">
                    <a:tint val="75000"/>
                  </a:schemeClr>
                </a:solidFill>
              </a:defRPr>
            </a:lvl1pPr>
          </a:lstStyle>
          <a:p>
            <a:fld id="{071F0048-CD0C-4173-A5F1-4C9E63FD0DDF}" type="datetime1">
              <a:rPr lang="en-GB" smtClean="0"/>
              <a:t>12/12/2017</a:t>
            </a:fld>
            <a:endParaRPr lang="en-GB" dirty="0"/>
          </a:p>
        </p:txBody>
      </p:sp>
      <p:sp>
        <p:nvSpPr>
          <p:cNvPr id="5" name="Footer Placeholder 4"/>
          <p:cNvSpPr>
            <a:spLocks noGrp="1"/>
          </p:cNvSpPr>
          <p:nvPr>
            <p:ph type="ftr" sz="quarter" idx="3"/>
          </p:nvPr>
        </p:nvSpPr>
        <p:spPr>
          <a:xfrm>
            <a:off x="3124200" y="6541008"/>
            <a:ext cx="2895600" cy="16459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541008"/>
            <a:ext cx="2133600" cy="164592"/>
          </a:xfrm>
          <a:prstGeom prst="rect">
            <a:avLst/>
          </a:prstGeom>
        </p:spPr>
        <p:txBody>
          <a:bodyPr vert="horz" lIns="91440" tIns="45720" rIns="91440" bIns="45720" rtlCol="0" anchor="ctr"/>
          <a:lstStyle>
            <a:lvl1pPr algn="r">
              <a:defRPr sz="1200">
                <a:solidFill>
                  <a:schemeClr val="tx1">
                    <a:tint val="75000"/>
                  </a:schemeClr>
                </a:solidFill>
              </a:defRPr>
            </a:lvl1pPr>
          </a:lstStyle>
          <a:p>
            <a:fld id="{4766D0FF-A9A4-45C3-AB12-593A7AF781B3}" type="slidenum">
              <a:rPr lang="en-GB" smtClean="0"/>
              <a:t>‹#›</a:t>
            </a:fld>
            <a:endParaRPr lang="en-GB" dirty="0"/>
          </a:p>
        </p:txBody>
      </p:sp>
    </p:spTree>
    <p:extLst>
      <p:ext uri="{BB962C8B-B14F-4D97-AF65-F5344CB8AC3E}">
        <p14:creationId xmlns:p14="http://schemas.microsoft.com/office/powerpoint/2010/main" val="110098088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1467" y="2362200"/>
            <a:ext cx="7663543" cy="1470025"/>
          </a:xfrm>
        </p:spPr>
        <p:txBody>
          <a:bodyPr>
            <a:noAutofit/>
          </a:bodyPr>
          <a:lstStyle/>
          <a:p>
            <a:pPr algn="l"/>
            <a:r>
              <a:rPr lang="en-US" sz="2400" b="1" dirty="0"/>
              <a:t>Classification of </a:t>
            </a:r>
            <a:r>
              <a:rPr lang="en-US" sz="2400" b="1" dirty="0" err="1"/>
              <a:t>Factoryless</a:t>
            </a:r>
            <a:r>
              <a:rPr lang="en-US" sz="2400" b="1" dirty="0"/>
              <a:t> Goods Producers (FGPs)</a:t>
            </a:r>
            <a:br>
              <a:rPr lang="en-US" sz="2800" dirty="0"/>
            </a:br>
            <a:r>
              <a:rPr lang="en-US" sz="2400" dirty="0">
                <a:solidFill>
                  <a:schemeClr val="bg2">
                    <a:lumMod val="75000"/>
                  </a:schemeClr>
                </a:solidFill>
              </a:rPr>
              <a:t>Discussions of the Expert Group on International Statistical Classifications</a:t>
            </a:r>
            <a:endParaRPr lang="en-GB" sz="2400" b="1" dirty="0">
              <a:solidFill>
                <a:schemeClr val="bg2">
                  <a:lumMod val="75000"/>
                </a:schemeClr>
              </a:solidFill>
            </a:endParaRPr>
          </a:p>
        </p:txBody>
      </p:sp>
      <p:sp>
        <p:nvSpPr>
          <p:cNvPr id="3" name="Subtitle 2"/>
          <p:cNvSpPr>
            <a:spLocks noGrp="1"/>
          </p:cNvSpPr>
          <p:nvPr>
            <p:ph type="subTitle" idx="1"/>
          </p:nvPr>
        </p:nvSpPr>
        <p:spPr>
          <a:xfrm>
            <a:off x="838200" y="4343400"/>
            <a:ext cx="7662672" cy="1752600"/>
          </a:xfrm>
        </p:spPr>
        <p:txBody>
          <a:bodyPr>
            <a:normAutofit/>
          </a:bodyPr>
          <a:lstStyle/>
          <a:p>
            <a:r>
              <a:rPr lang="en-US" sz="1600" dirty="0"/>
              <a:t>11th Meeting of the </a:t>
            </a:r>
          </a:p>
          <a:p>
            <a:r>
              <a:rPr lang="en-US" sz="1600" b="1" dirty="0"/>
              <a:t>Advisory Expert Group on National Accounts</a:t>
            </a:r>
            <a:br>
              <a:rPr lang="en-US" sz="1600" dirty="0"/>
            </a:br>
            <a:r>
              <a:rPr lang="en-US" sz="1600" dirty="0"/>
              <a:t>5 - 7 December 2017, New York, USA</a:t>
            </a:r>
          </a:p>
          <a:p>
            <a:r>
              <a:rPr lang="en-US" sz="1600" dirty="0"/>
              <a:t>Vysaul Nyirongo, UNSD</a:t>
            </a:r>
            <a:endParaRPr lang="en-GB" sz="1600" dirty="0"/>
          </a:p>
        </p:txBody>
      </p:sp>
    </p:spTree>
    <p:extLst>
      <p:ext uri="{BB962C8B-B14F-4D97-AF65-F5344CB8AC3E}">
        <p14:creationId xmlns:p14="http://schemas.microsoft.com/office/powerpoint/2010/main" val="194431648"/>
      </p:ext>
    </p:extLst>
  </p:cSld>
  <p:clrMapOvr>
    <a:masterClrMapping/>
  </p:clrMapOvr>
  <mc:AlternateContent xmlns:mc="http://schemas.openxmlformats.org/markup-compatibility/2006" xmlns:p14="http://schemas.microsoft.com/office/powerpoint/2010/main">
    <mc:Choice Requires="p14">
      <p:transition spd="slow" p14:dur="2000" advTm="15570"/>
    </mc:Choice>
    <mc:Fallback xmlns="">
      <p:transition spd="slow" advTm="1557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F30A9EA-9758-4BA3-9292-246CB23D05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5312" y="786649"/>
            <a:ext cx="3009945" cy="1069848"/>
          </a:xfrm>
          <a:prstGeom prst="rect">
            <a:avLst/>
          </a:prstGeom>
        </p:spPr>
      </p:pic>
      <p:sp>
        <p:nvSpPr>
          <p:cNvPr id="2" name="Title 1"/>
          <p:cNvSpPr>
            <a:spLocks noGrp="1"/>
          </p:cNvSpPr>
          <p:nvPr>
            <p:ph type="title"/>
          </p:nvPr>
        </p:nvSpPr>
        <p:spPr>
          <a:xfrm>
            <a:off x="533400" y="1080542"/>
            <a:ext cx="7467600" cy="778184"/>
          </a:xfrm>
        </p:spPr>
        <p:txBody>
          <a:bodyPr/>
          <a:lstStyle/>
          <a:p>
            <a:pPr algn="l"/>
            <a:r>
              <a:rPr lang="en-US" dirty="0"/>
              <a:t>Next steps</a:t>
            </a:r>
            <a:endParaRPr lang="en-GB" dirty="0"/>
          </a:p>
        </p:txBody>
      </p:sp>
      <p:sp>
        <p:nvSpPr>
          <p:cNvPr id="6" name="Content Placeholder 5"/>
          <p:cNvSpPr>
            <a:spLocks noGrp="1"/>
          </p:cNvSpPr>
          <p:nvPr>
            <p:ph sz="half" idx="2"/>
          </p:nvPr>
        </p:nvSpPr>
        <p:spPr>
          <a:xfrm>
            <a:off x="533400" y="1904835"/>
            <a:ext cx="8315325" cy="3581565"/>
          </a:xfrm>
          <a:solidFill>
            <a:srgbClr val="FFFF99"/>
          </a:solidFill>
        </p:spPr>
        <p:txBody>
          <a:bodyPr>
            <a:normAutofit/>
          </a:bodyPr>
          <a:lstStyle/>
          <a:p>
            <a:pPr>
              <a:buClr>
                <a:schemeClr val="accent5"/>
              </a:buClr>
              <a:buSzPct val="50000"/>
              <a:buFont typeface="Wingdings" panose="05000000000000000000" pitchFamily="2" charset="2"/>
              <a:buChar char="v"/>
            </a:pPr>
            <a:r>
              <a:rPr lang="en-US" sz="2400" dirty="0"/>
              <a:t>Issues paper</a:t>
            </a:r>
          </a:p>
          <a:p>
            <a:pPr lvl="1">
              <a:buFontTx/>
              <a:buChar char="-"/>
            </a:pPr>
            <a:r>
              <a:rPr lang="en-US" dirty="0">
                <a:solidFill>
                  <a:prstClr val="black"/>
                </a:solidFill>
              </a:rPr>
              <a:t>to be completed </a:t>
            </a:r>
            <a:r>
              <a:rPr lang="en-US" sz="2800" dirty="0">
                <a:solidFill>
                  <a:prstClr val="black"/>
                </a:solidFill>
              </a:rPr>
              <a:t>—</a:t>
            </a:r>
            <a:r>
              <a:rPr lang="en-US" dirty="0">
                <a:solidFill>
                  <a:prstClr val="black"/>
                </a:solidFill>
              </a:rPr>
              <a:t> end of this year</a:t>
            </a:r>
          </a:p>
          <a:p>
            <a:pPr lvl="1">
              <a:buFontTx/>
              <a:buChar char="-"/>
            </a:pPr>
            <a:r>
              <a:rPr lang="en-US" dirty="0">
                <a:solidFill>
                  <a:prstClr val="black"/>
                </a:solidFill>
              </a:rPr>
              <a:t>review by the Expert Group, finalized </a:t>
            </a:r>
            <a:r>
              <a:rPr lang="en-US" dirty="0"/>
              <a:t>— </a:t>
            </a:r>
            <a:r>
              <a:rPr lang="en-US" dirty="0">
                <a:solidFill>
                  <a:prstClr val="black"/>
                </a:solidFill>
              </a:rPr>
              <a:t>early 2018</a:t>
            </a:r>
          </a:p>
          <a:p>
            <a:pPr marL="0" indent="0">
              <a:buClr>
                <a:schemeClr val="accent5"/>
              </a:buClr>
              <a:buSzPct val="50000"/>
              <a:buNone/>
            </a:pPr>
            <a:endParaRPr lang="en-US" sz="1200" dirty="0"/>
          </a:p>
          <a:p>
            <a:pPr>
              <a:buClr>
                <a:schemeClr val="accent5"/>
              </a:buClr>
              <a:buSzPct val="50000"/>
              <a:buFont typeface="Wingdings" panose="05000000000000000000" pitchFamily="2" charset="2"/>
              <a:buChar char="v"/>
            </a:pPr>
            <a:r>
              <a:rPr lang="en-US" sz="2400" dirty="0"/>
              <a:t>Further review other studies</a:t>
            </a:r>
          </a:p>
          <a:p>
            <a:pPr lvl="1">
              <a:buFontTx/>
              <a:buChar char="-"/>
            </a:pPr>
            <a:r>
              <a:rPr lang="en-US" dirty="0">
                <a:solidFill>
                  <a:prstClr val="black"/>
                </a:solidFill>
              </a:rPr>
              <a:t>EU Task force on FGPs, USA, Canada</a:t>
            </a:r>
          </a:p>
          <a:p>
            <a:pPr lvl="1">
              <a:buFontTx/>
              <a:buChar char="-"/>
            </a:pPr>
            <a:r>
              <a:rPr lang="en-US" dirty="0"/>
              <a:t>i</a:t>
            </a:r>
            <a:r>
              <a:rPr lang="en-US" sz="2400" dirty="0"/>
              <a:t>ssues paper may be an “evergreen” document</a:t>
            </a:r>
          </a:p>
          <a:p>
            <a:pPr marL="0" indent="0">
              <a:buClr>
                <a:schemeClr val="accent5"/>
              </a:buClr>
              <a:buSzPct val="50000"/>
              <a:buNone/>
            </a:pPr>
            <a:endParaRPr lang="en-US" sz="2400" dirty="0"/>
          </a:p>
          <a:p>
            <a:pPr marL="0" indent="0">
              <a:buNone/>
            </a:pPr>
            <a:endParaRPr lang="en-GB" dirty="0"/>
          </a:p>
        </p:txBody>
      </p:sp>
      <p:sp>
        <p:nvSpPr>
          <p:cNvPr id="4" name="Slide Number Placeholder 3"/>
          <p:cNvSpPr>
            <a:spLocks noGrp="1"/>
          </p:cNvSpPr>
          <p:nvPr>
            <p:ph type="sldNum" sz="quarter" idx="12"/>
          </p:nvPr>
        </p:nvSpPr>
        <p:spPr>
          <a:xfrm>
            <a:off x="6583680" y="6541008"/>
            <a:ext cx="2133600" cy="164592"/>
          </a:xfrm>
        </p:spPr>
        <p:txBody>
          <a:bodyPr/>
          <a:lstStyle/>
          <a:p>
            <a:fld id="{4766D0FF-A9A4-45C3-AB12-593A7AF781B3}" type="slidenum">
              <a:rPr lang="en-GB" smtClean="0"/>
              <a:t>10</a:t>
            </a:fld>
            <a:endParaRPr lang="en-GB" dirty="0"/>
          </a:p>
        </p:txBody>
      </p:sp>
    </p:spTree>
    <p:extLst>
      <p:ext uri="{BB962C8B-B14F-4D97-AF65-F5344CB8AC3E}">
        <p14:creationId xmlns:p14="http://schemas.microsoft.com/office/powerpoint/2010/main" val="2005081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467600" cy="745816"/>
          </a:xfrm>
        </p:spPr>
        <p:txBody>
          <a:bodyPr>
            <a:normAutofit fontScale="90000"/>
          </a:bodyPr>
          <a:lstStyle/>
          <a:p>
            <a:pPr algn="l"/>
            <a:r>
              <a:rPr lang="en-US" dirty="0"/>
              <a:t>Acknowledgements</a:t>
            </a:r>
            <a:endParaRPr lang="en-GB" dirty="0"/>
          </a:p>
        </p:txBody>
      </p:sp>
      <p:sp>
        <p:nvSpPr>
          <p:cNvPr id="6" name="Content Placeholder 5"/>
          <p:cNvSpPr>
            <a:spLocks noGrp="1"/>
          </p:cNvSpPr>
          <p:nvPr>
            <p:ph sz="half" idx="2"/>
          </p:nvPr>
        </p:nvSpPr>
        <p:spPr>
          <a:xfrm>
            <a:off x="457200" y="2015616"/>
            <a:ext cx="7924800" cy="4525392"/>
          </a:xfrm>
          <a:solidFill>
            <a:srgbClr val="CCFFCC"/>
          </a:solidFill>
        </p:spPr>
        <p:txBody>
          <a:bodyPr>
            <a:normAutofit/>
          </a:bodyPr>
          <a:lstStyle/>
          <a:p>
            <a:pPr marL="457200" lvl="1" indent="0">
              <a:buNone/>
            </a:pPr>
            <a:r>
              <a:rPr lang="en-US" u="sng" dirty="0"/>
              <a:t>Members of TSG-ISIC</a:t>
            </a:r>
          </a:p>
          <a:p>
            <a:pPr marL="457200" lvl="1" indent="0">
              <a:buNone/>
            </a:pPr>
            <a:r>
              <a:rPr lang="en-US" dirty="0"/>
              <a:t>	</a:t>
            </a:r>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11</a:t>
            </a:fld>
            <a:endParaRPr lang="en-GB" dirty="0"/>
          </a:p>
        </p:txBody>
      </p:sp>
      <p:pic>
        <p:nvPicPr>
          <p:cNvPr id="9" name="Picture 8">
            <a:extLst>
              <a:ext uri="{FF2B5EF4-FFF2-40B4-BE49-F238E27FC236}">
                <a16:creationId xmlns:a16="http://schemas.microsoft.com/office/drawing/2014/main" id="{4F5964AC-A422-4F3D-AAF0-C71684E411C8}"/>
              </a:ext>
            </a:extLst>
          </p:cNvPr>
          <p:cNvPicPr>
            <a:picLocks noChangeAspect="1"/>
          </p:cNvPicPr>
          <p:nvPr/>
        </p:nvPicPr>
        <p:blipFill>
          <a:blip r:embed="rId3"/>
          <a:stretch>
            <a:fillRect/>
          </a:stretch>
        </p:blipFill>
        <p:spPr>
          <a:xfrm>
            <a:off x="6955536" y="784225"/>
            <a:ext cx="1426464" cy="1069848"/>
          </a:xfrm>
          <a:prstGeom prst="rect">
            <a:avLst/>
          </a:prstGeom>
        </p:spPr>
      </p:pic>
      <p:graphicFrame>
        <p:nvGraphicFramePr>
          <p:cNvPr id="7" name="Table 6">
            <a:extLst>
              <a:ext uri="{FF2B5EF4-FFF2-40B4-BE49-F238E27FC236}">
                <a16:creationId xmlns:a16="http://schemas.microsoft.com/office/drawing/2014/main" id="{0B3F04FF-718C-47AA-B9DD-FB4C48CA4C02}"/>
              </a:ext>
            </a:extLst>
          </p:cNvPr>
          <p:cNvGraphicFramePr>
            <a:graphicFrameLocks noGrp="1"/>
          </p:cNvGraphicFramePr>
          <p:nvPr>
            <p:extLst>
              <p:ext uri="{D42A27DB-BD31-4B8C-83A1-F6EECF244321}">
                <p14:modId xmlns:p14="http://schemas.microsoft.com/office/powerpoint/2010/main" val="3629651611"/>
              </p:ext>
            </p:extLst>
          </p:nvPr>
        </p:nvGraphicFramePr>
        <p:xfrm>
          <a:off x="1066800" y="2645737"/>
          <a:ext cx="6400800" cy="3692271"/>
        </p:xfrm>
        <a:graphic>
          <a:graphicData uri="http://schemas.openxmlformats.org/drawingml/2006/table">
            <a:tbl>
              <a:tblPr/>
              <a:tblGrid>
                <a:gridCol w="1947134">
                  <a:extLst>
                    <a:ext uri="{9D8B030D-6E8A-4147-A177-3AD203B41FA5}">
                      <a16:colId xmlns:a16="http://schemas.microsoft.com/office/drawing/2014/main" val="4148290392"/>
                    </a:ext>
                  </a:extLst>
                </a:gridCol>
                <a:gridCol w="4453666">
                  <a:extLst>
                    <a:ext uri="{9D8B030D-6E8A-4147-A177-3AD203B41FA5}">
                      <a16:colId xmlns:a16="http://schemas.microsoft.com/office/drawing/2014/main" val="420617045"/>
                    </a:ext>
                  </a:extLst>
                </a:gridCol>
              </a:tblGrid>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Austria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dirty="0">
                          <a:effectLst/>
                          <a:latin typeface="Calibri" panose="020F0502020204030204" pitchFamily="34" charset="0"/>
                          <a:ea typeface="SimSun" panose="02010600030101010101" pitchFamily="2" charset="-122"/>
                          <a:cs typeface="Arial" panose="020B0604020202020204" pitchFamily="34" charset="0"/>
                        </a:rPr>
                        <a:t>Norbert Rainer (Retired)</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434974608"/>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Canada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dirty="0">
                          <a:effectLst/>
                          <a:latin typeface="Calibri" panose="020F0502020204030204" pitchFamily="34" charset="0"/>
                          <a:ea typeface="SimSun" panose="02010600030101010101" pitchFamily="2" charset="-122"/>
                          <a:cs typeface="Arial" panose="020B0604020202020204" pitchFamily="34" charset="0"/>
                        </a:rPr>
                        <a:t>Alice Born (Chair)</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37535432"/>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France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Clotilde Masson</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1964978529"/>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Ghana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Anthony Kofi Krakah</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1995296171"/>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Morocco</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Abdelkader Choqiri</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1792710667"/>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New Zealand</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dirty="0">
                          <a:effectLst/>
                          <a:latin typeface="Calibri" panose="020F0502020204030204" pitchFamily="34" charset="0"/>
                          <a:ea typeface="SimSun" panose="02010600030101010101" pitchFamily="2" charset="-122"/>
                          <a:cs typeface="Arial" panose="020B0604020202020204" pitchFamily="34" charset="0"/>
                        </a:rPr>
                        <a:t>Andrew Hancock</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3525181422"/>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Switzerland</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it-IT" sz="2000" dirty="0">
                          <a:effectLst/>
                          <a:latin typeface="Calibri" panose="020F0502020204030204" pitchFamily="34" charset="0"/>
                          <a:ea typeface="SimSun" panose="02010600030101010101" pitchFamily="2" charset="-122"/>
                          <a:cs typeface="Arial" panose="020B0604020202020204" pitchFamily="34" charset="0"/>
                        </a:rPr>
                        <a:t>Claude Macchi; Cindia Alexia Duc Sfez</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3122951587"/>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USA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dirty="0">
                          <a:effectLst/>
                          <a:latin typeface="Calibri" panose="020F0502020204030204" pitchFamily="34" charset="0"/>
                          <a:ea typeface="SimSun" panose="02010600030101010101" pitchFamily="2" charset="-122"/>
                          <a:cs typeface="Arial" panose="020B0604020202020204" pitchFamily="34" charset="0"/>
                        </a:rPr>
                        <a:t>John Murphy</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3770332558"/>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Eurostat</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Ana Franco</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3310421194"/>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ILO</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David Hunter</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2622013230"/>
                  </a:ext>
                </a:extLst>
              </a:tr>
              <a:tr h="0">
                <a:tc>
                  <a:txBody>
                    <a:bodyPr/>
                    <a:lstStyle/>
                    <a:p>
                      <a:pPr marL="0" marR="0">
                        <a:lnSpc>
                          <a:spcPct val="107000"/>
                        </a:lnSpc>
                        <a:spcBef>
                          <a:spcPts val="0"/>
                        </a:spcBef>
                        <a:spcAft>
                          <a:spcPts val="800"/>
                        </a:spcAft>
                      </a:pPr>
                      <a:r>
                        <a:rPr lang="en-US" sz="2000">
                          <a:effectLst/>
                          <a:latin typeface="Calibri" panose="020F0502020204030204" pitchFamily="34" charset="0"/>
                          <a:ea typeface="SimSun" panose="02010600030101010101" pitchFamily="2" charset="-122"/>
                          <a:cs typeface="Arial" panose="020B0604020202020204" pitchFamily="34" charset="0"/>
                        </a:rPr>
                        <a:t>UNSD</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w="12700" cap="flat" cmpd="sng" algn="ctr">
                      <a:solidFill>
                        <a:srgbClr val="FFFFFF"/>
                      </a:solidFill>
                      <a:prstDash val="dash"/>
                      <a:round/>
                      <a:headEnd type="none" w="med" len="med"/>
                      <a:tailEnd type="none" w="med" len="med"/>
                    </a:lnL>
                    <a:lnR>
                      <a:noFill/>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C2D69B"/>
                    </a:solidFill>
                  </a:tcPr>
                </a:tc>
                <a:tc>
                  <a:txBody>
                    <a:bodyPr/>
                    <a:lstStyle/>
                    <a:p>
                      <a:pPr marL="0" marR="0">
                        <a:lnSpc>
                          <a:spcPct val="107000"/>
                        </a:lnSpc>
                        <a:spcBef>
                          <a:spcPts val="0"/>
                        </a:spcBef>
                        <a:spcAft>
                          <a:spcPts val="800"/>
                        </a:spcAft>
                      </a:pPr>
                      <a:r>
                        <a:rPr lang="en-US" sz="2000" dirty="0">
                          <a:effectLst/>
                          <a:latin typeface="Calibri" panose="020F0502020204030204" pitchFamily="34" charset="0"/>
                          <a:ea typeface="SimSun" panose="02010600030101010101" pitchFamily="2" charset="-122"/>
                          <a:cs typeface="Arial" panose="020B0604020202020204" pitchFamily="34" charset="0"/>
                        </a:rPr>
                        <a:t>Vysaul Nyirongo</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9525" marR="9525" marT="9525" marB="0" anchor="ctr">
                    <a:lnL>
                      <a:noFill/>
                    </a:lnL>
                    <a:lnR w="12700" cap="flat" cmpd="sng" algn="ctr">
                      <a:solidFill>
                        <a:srgbClr val="FFFFFF"/>
                      </a:solidFill>
                      <a:prstDash val="dash"/>
                      <a:round/>
                      <a:headEnd type="none" w="med" len="med"/>
                      <a:tailEnd type="none" w="med" len="med"/>
                    </a:lnR>
                    <a:lnT w="12700" cap="flat" cmpd="sng" algn="ctr">
                      <a:solidFill>
                        <a:srgbClr val="FFFFFF"/>
                      </a:solidFill>
                      <a:prstDash val="dash"/>
                      <a:round/>
                      <a:headEnd type="none" w="med" len="med"/>
                      <a:tailEnd type="none" w="med" len="med"/>
                    </a:lnT>
                    <a:lnB w="12700" cap="flat" cmpd="sng" algn="ctr">
                      <a:solidFill>
                        <a:srgbClr val="FFFFFF"/>
                      </a:solidFill>
                      <a:prstDash val="dash"/>
                      <a:round/>
                      <a:headEnd type="none" w="med" len="med"/>
                      <a:tailEnd type="none" w="med" len="med"/>
                    </a:lnB>
                    <a:solidFill>
                      <a:srgbClr val="FFFF99"/>
                    </a:solidFill>
                  </a:tcPr>
                </a:tc>
                <a:extLst>
                  <a:ext uri="{0D108BD9-81ED-4DB2-BD59-A6C34878D82A}">
                    <a16:rowId xmlns:a16="http://schemas.microsoft.com/office/drawing/2014/main" val="1890467867"/>
                  </a:ext>
                </a:extLst>
              </a:tr>
            </a:tbl>
          </a:graphicData>
        </a:graphic>
      </p:graphicFrame>
    </p:spTree>
    <p:extLst>
      <p:ext uri="{BB962C8B-B14F-4D97-AF65-F5344CB8AC3E}">
        <p14:creationId xmlns:p14="http://schemas.microsoft.com/office/powerpoint/2010/main" val="272538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593416"/>
          </a:xfrm>
        </p:spPr>
        <p:txBody>
          <a:bodyPr>
            <a:normAutofit fontScale="90000"/>
          </a:bodyPr>
          <a:lstStyle/>
          <a:p>
            <a:pPr algn="l"/>
            <a:r>
              <a:rPr lang="en-US" dirty="0"/>
              <a:t>Presentation outline</a:t>
            </a:r>
            <a:endParaRPr lang="en-GB" dirty="0"/>
          </a:p>
        </p:txBody>
      </p:sp>
      <p:sp>
        <p:nvSpPr>
          <p:cNvPr id="3" name="Content Placeholder 2"/>
          <p:cNvSpPr>
            <a:spLocks noGrp="1"/>
          </p:cNvSpPr>
          <p:nvPr>
            <p:ph sz="half" idx="1"/>
          </p:nvPr>
        </p:nvSpPr>
        <p:spPr>
          <a:xfrm>
            <a:off x="457200" y="1965016"/>
            <a:ext cx="4114800" cy="3216584"/>
          </a:xfrm>
          <a:solidFill>
            <a:srgbClr val="CCFFCC"/>
          </a:solidFill>
        </p:spPr>
        <p:txBody>
          <a:bodyPr>
            <a:normAutofit/>
          </a:bodyPr>
          <a:lstStyle/>
          <a:p>
            <a:pPr>
              <a:buClr>
                <a:schemeClr val="accent5"/>
              </a:buClr>
              <a:buSzPct val="50000"/>
              <a:buFont typeface="Wingdings" panose="05000000000000000000" pitchFamily="2" charset="2"/>
              <a:buChar char="v"/>
            </a:pPr>
            <a:r>
              <a:rPr lang="en-US" sz="2400" dirty="0"/>
              <a:t>Background </a:t>
            </a:r>
          </a:p>
          <a:p>
            <a:pPr>
              <a:buClr>
                <a:schemeClr val="accent5"/>
              </a:buClr>
              <a:buSzPct val="50000"/>
              <a:buFont typeface="Wingdings" panose="05000000000000000000" pitchFamily="2" charset="2"/>
              <a:buChar char="v"/>
            </a:pPr>
            <a:r>
              <a:rPr lang="en-US" sz="2400" dirty="0"/>
              <a:t>Process, so far:</a:t>
            </a:r>
          </a:p>
          <a:p>
            <a:pPr lvl="1"/>
            <a:r>
              <a:rPr lang="en-US" sz="2000" dirty="0"/>
              <a:t> EGM 2013</a:t>
            </a:r>
          </a:p>
          <a:p>
            <a:pPr lvl="1"/>
            <a:r>
              <a:rPr lang="en-US" sz="2000" dirty="0"/>
              <a:t> Technical subgroup on ISIC i.e.    </a:t>
            </a:r>
          </a:p>
          <a:p>
            <a:pPr marL="457200" lvl="1" indent="0">
              <a:buNone/>
            </a:pPr>
            <a:r>
              <a:rPr lang="en-US" sz="2000" dirty="0"/>
              <a:t>      TSG-ISIC, 2014</a:t>
            </a:r>
          </a:p>
          <a:p>
            <a:pPr lvl="1"/>
            <a:r>
              <a:rPr lang="en-US" sz="2000" dirty="0"/>
              <a:t> EGM 2015</a:t>
            </a:r>
          </a:p>
          <a:p>
            <a:pPr lvl="1"/>
            <a:r>
              <a:rPr lang="en-US" sz="2000" dirty="0"/>
              <a:t> TSG-ISIC, 2016</a:t>
            </a:r>
          </a:p>
          <a:p>
            <a:pPr marL="457200" lvl="1" indent="0">
              <a:buNone/>
            </a:pPr>
            <a:r>
              <a:rPr lang="en-US" sz="2000" dirty="0"/>
              <a:t>      EGM 2017</a:t>
            </a:r>
          </a:p>
          <a:p>
            <a:pPr marL="0" indent="0">
              <a:buNone/>
            </a:pPr>
            <a:endParaRPr lang="en-GB" dirty="0"/>
          </a:p>
        </p:txBody>
      </p:sp>
      <p:sp>
        <p:nvSpPr>
          <p:cNvPr id="5" name="Content Placeholder 4"/>
          <p:cNvSpPr>
            <a:spLocks noGrp="1"/>
          </p:cNvSpPr>
          <p:nvPr>
            <p:ph sz="half" idx="2"/>
          </p:nvPr>
        </p:nvSpPr>
        <p:spPr>
          <a:xfrm>
            <a:off x="4724400" y="1965016"/>
            <a:ext cx="4114800" cy="3216584"/>
          </a:xfrm>
          <a:solidFill>
            <a:srgbClr val="FFFF99"/>
          </a:solidFill>
        </p:spPr>
        <p:txBody>
          <a:bodyPr>
            <a:normAutofit/>
          </a:bodyPr>
          <a:lstStyle/>
          <a:p>
            <a:pPr>
              <a:buClr>
                <a:schemeClr val="accent5"/>
              </a:buClr>
              <a:buSzPct val="50000"/>
              <a:buFont typeface="Wingdings" panose="05000000000000000000" pitchFamily="2" charset="2"/>
              <a:buChar char="v"/>
            </a:pPr>
            <a:r>
              <a:rPr lang="en-US" sz="2400" dirty="0"/>
              <a:t>Challenges</a:t>
            </a:r>
          </a:p>
          <a:p>
            <a:pPr>
              <a:buClr>
                <a:schemeClr val="accent5"/>
              </a:buClr>
              <a:buSzPct val="50000"/>
              <a:buFont typeface="Wingdings" panose="05000000000000000000" pitchFamily="2" charset="2"/>
              <a:buChar char="v"/>
            </a:pPr>
            <a:r>
              <a:rPr lang="en-US" sz="2400" dirty="0"/>
              <a:t>Next steps</a:t>
            </a:r>
          </a:p>
          <a:p>
            <a:pPr lvl="1"/>
            <a:r>
              <a:rPr lang="en-US" sz="2000" dirty="0"/>
              <a:t>Issue paper</a:t>
            </a:r>
          </a:p>
          <a:p>
            <a:pPr lvl="1"/>
            <a:r>
              <a:rPr lang="en-US" sz="2000" dirty="0"/>
              <a:t>Expert Group </a:t>
            </a:r>
          </a:p>
        </p:txBody>
      </p:sp>
      <p:sp>
        <p:nvSpPr>
          <p:cNvPr id="4" name="Slide Number Placeholder 3"/>
          <p:cNvSpPr>
            <a:spLocks noGrp="1"/>
          </p:cNvSpPr>
          <p:nvPr>
            <p:ph type="sldNum" sz="quarter" idx="12"/>
          </p:nvPr>
        </p:nvSpPr>
        <p:spPr/>
        <p:txBody>
          <a:bodyPr/>
          <a:lstStyle/>
          <a:p>
            <a:fld id="{4766D0FF-A9A4-45C3-AB12-593A7AF781B3}" type="slidenum">
              <a:rPr lang="en-GB" smtClean="0"/>
              <a:t>2</a:t>
            </a:fld>
            <a:endParaRPr lang="en-GB" dirty="0"/>
          </a:p>
        </p:txBody>
      </p:sp>
      <p:sp>
        <p:nvSpPr>
          <p:cNvPr id="13" name="Arrow: Down 12">
            <a:extLst>
              <a:ext uri="{FF2B5EF4-FFF2-40B4-BE49-F238E27FC236}">
                <a16:creationId xmlns:a16="http://schemas.microsoft.com/office/drawing/2014/main" id="{7B685EED-61AD-436A-B247-F541D4417942}"/>
              </a:ext>
            </a:extLst>
          </p:cNvPr>
          <p:cNvSpPr/>
          <p:nvPr/>
        </p:nvSpPr>
        <p:spPr>
          <a:xfrm>
            <a:off x="5376672" y="2971800"/>
            <a:ext cx="109728" cy="76200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0A3D0D7D-93E4-45BD-ACC5-30F63184034F}"/>
              </a:ext>
            </a:extLst>
          </p:cNvPr>
          <p:cNvSpPr/>
          <p:nvPr/>
        </p:nvSpPr>
        <p:spPr>
          <a:xfrm>
            <a:off x="1097280" y="2971800"/>
            <a:ext cx="109728" cy="192024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4350086"/>
      </p:ext>
    </p:extLst>
  </p:cSld>
  <p:clrMapOvr>
    <a:masterClrMapping/>
  </p:clrMapOvr>
  <mc:AlternateContent xmlns:mc="http://schemas.openxmlformats.org/markup-compatibility/2006" xmlns:p14="http://schemas.microsoft.com/office/powerpoint/2010/main">
    <mc:Choice Requires="p14">
      <p:transition spd="slow" p14:dur="2000" advTm="133094"/>
    </mc:Choice>
    <mc:Fallback xmlns="">
      <p:transition spd="slow" advTm="13309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1219200"/>
            <a:ext cx="7467600" cy="669616"/>
          </a:xfrm>
        </p:spPr>
        <p:txBody>
          <a:bodyPr>
            <a:normAutofit fontScale="90000"/>
          </a:bodyPr>
          <a:lstStyle/>
          <a:p>
            <a:pPr algn="l"/>
            <a:r>
              <a:rPr lang="en-US" dirty="0"/>
              <a:t>Background</a:t>
            </a:r>
            <a:endParaRPr lang="en-GB" dirty="0"/>
          </a:p>
        </p:txBody>
      </p:sp>
      <p:sp>
        <p:nvSpPr>
          <p:cNvPr id="6" name="Content Placeholder 5"/>
          <p:cNvSpPr>
            <a:spLocks noGrp="1"/>
          </p:cNvSpPr>
          <p:nvPr>
            <p:ph sz="half" idx="2"/>
          </p:nvPr>
        </p:nvSpPr>
        <p:spPr>
          <a:xfrm>
            <a:off x="436418" y="1888816"/>
            <a:ext cx="7315200" cy="3521384"/>
          </a:xfrm>
          <a:solidFill>
            <a:srgbClr val="CCFFCC"/>
          </a:solidFill>
        </p:spPr>
        <p:txBody>
          <a:bodyPr>
            <a:normAutofit/>
          </a:bodyPr>
          <a:lstStyle/>
          <a:p>
            <a:pPr lvl="0">
              <a:buClr>
                <a:schemeClr val="accent5"/>
              </a:buClr>
              <a:buSzPct val="50000"/>
              <a:buFont typeface="Wingdings" panose="05000000000000000000" pitchFamily="2" charset="2"/>
              <a:buChar char="v"/>
            </a:pPr>
            <a:r>
              <a:rPr lang="en-US" sz="2400" dirty="0">
                <a:solidFill>
                  <a:prstClr val="black"/>
                </a:solidFill>
              </a:rPr>
              <a:t>Issue raised by the Task Force on Global Production (</a:t>
            </a:r>
            <a:r>
              <a:rPr lang="en-US" sz="2400" b="1" dirty="0">
                <a:solidFill>
                  <a:prstClr val="black"/>
                </a:solidFill>
              </a:rPr>
              <a:t>TFGP</a:t>
            </a:r>
            <a:r>
              <a:rPr lang="en-US" sz="2400" dirty="0">
                <a:solidFill>
                  <a:prstClr val="black"/>
                </a:solidFill>
              </a:rPr>
              <a:t>), </a:t>
            </a:r>
            <a:r>
              <a:rPr lang="en-US" sz="2400" b="1" dirty="0">
                <a:solidFill>
                  <a:prstClr val="black"/>
                </a:solidFill>
              </a:rPr>
              <a:t>AEGNA </a:t>
            </a:r>
            <a:r>
              <a:rPr lang="en-US" sz="2400" dirty="0">
                <a:solidFill>
                  <a:prstClr val="black"/>
                </a:solidFill>
              </a:rPr>
              <a:t>and</a:t>
            </a:r>
            <a:r>
              <a:rPr lang="en-US" sz="2400" b="1" dirty="0">
                <a:solidFill>
                  <a:prstClr val="black"/>
                </a:solidFill>
              </a:rPr>
              <a:t> ISWGNA</a:t>
            </a:r>
          </a:p>
          <a:p>
            <a:pPr lvl="0">
              <a:buClr>
                <a:schemeClr val="accent5"/>
              </a:buClr>
              <a:buSzPct val="50000"/>
              <a:buFont typeface="Wingdings" panose="05000000000000000000" pitchFamily="2" charset="2"/>
              <a:buChar char="v"/>
            </a:pPr>
            <a:r>
              <a:rPr lang="en-US" sz="2400" dirty="0"/>
              <a:t>That is, FGPs of manufactured goods should not be </a:t>
            </a:r>
            <a:r>
              <a:rPr lang="en-US" sz="2400" i="1" dirty="0"/>
              <a:t>classified in trade</a:t>
            </a:r>
          </a:p>
          <a:p>
            <a:pPr>
              <a:buClr>
                <a:schemeClr val="accent5"/>
              </a:buClr>
              <a:buSzPct val="50000"/>
              <a:buFont typeface="Wingdings" panose="05000000000000000000" pitchFamily="2" charset="2"/>
              <a:buChar char="v"/>
            </a:pPr>
            <a:r>
              <a:rPr lang="en-US" sz="2400" dirty="0"/>
              <a:t>TFGP submitted a position paper to the </a:t>
            </a:r>
            <a:r>
              <a:rPr lang="en-US" sz="2400" b="1" dirty="0">
                <a:solidFill>
                  <a:schemeClr val="bg2">
                    <a:lumMod val="50000"/>
                  </a:schemeClr>
                </a:solidFill>
              </a:rPr>
              <a:t>Expert Group on Classifications in 2013</a:t>
            </a:r>
          </a:p>
          <a:p>
            <a:pPr>
              <a:buClr>
                <a:schemeClr val="accent5"/>
              </a:buClr>
              <a:buSzPct val="50000"/>
              <a:buFont typeface="Wingdings" panose="05000000000000000000" pitchFamily="2" charset="2"/>
              <a:buChar char="v"/>
            </a:pPr>
            <a:r>
              <a:rPr lang="en-US" sz="2400" dirty="0"/>
              <a:t>More detailed TSG-ISIC discussions in 2014</a:t>
            </a:r>
          </a:p>
          <a:p>
            <a:pPr>
              <a:buFont typeface="Wingdings" panose="05000000000000000000" pitchFamily="2" charset="2"/>
              <a:buChar char="v"/>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3</a:t>
            </a:fld>
            <a:endParaRPr lang="en-GB" dirty="0"/>
          </a:p>
        </p:txBody>
      </p:sp>
      <p:pic>
        <p:nvPicPr>
          <p:cNvPr id="9" name="Content Placeholder 8">
            <a:extLst>
              <a:ext uri="{FF2B5EF4-FFF2-40B4-BE49-F238E27FC236}">
                <a16:creationId xmlns:a16="http://schemas.microsoft.com/office/drawing/2014/main" id="{2CC99BB0-76E1-479F-9151-B406D997E617}"/>
              </a:ext>
            </a:extLst>
          </p:cNvPr>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7904018" y="1854180"/>
            <a:ext cx="1123121" cy="1616384"/>
          </a:xfrm>
          <a:effectLst>
            <a:innerShdw blurRad="114300">
              <a:prstClr val="black"/>
            </a:innerShdw>
          </a:effectLst>
        </p:spPr>
      </p:pic>
    </p:spTree>
    <p:extLst>
      <p:ext uri="{BB962C8B-B14F-4D97-AF65-F5344CB8AC3E}">
        <p14:creationId xmlns:p14="http://schemas.microsoft.com/office/powerpoint/2010/main" val="354647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9616"/>
            <a:ext cx="7467600" cy="1143000"/>
          </a:xfrm>
        </p:spPr>
        <p:txBody>
          <a:bodyPr/>
          <a:lstStyle/>
          <a:p>
            <a:pPr algn="l"/>
            <a:r>
              <a:rPr lang="en-US" dirty="0"/>
              <a:t>TSG-ISIC meeting 2014</a:t>
            </a:r>
            <a:endParaRPr lang="en-GB" dirty="0"/>
          </a:p>
        </p:txBody>
      </p:sp>
      <p:sp>
        <p:nvSpPr>
          <p:cNvPr id="6" name="Content Placeholder 5"/>
          <p:cNvSpPr>
            <a:spLocks noGrp="1"/>
          </p:cNvSpPr>
          <p:nvPr>
            <p:ph sz="half" idx="2"/>
          </p:nvPr>
        </p:nvSpPr>
        <p:spPr>
          <a:xfrm>
            <a:off x="457200" y="1812616"/>
            <a:ext cx="7924800" cy="4572000"/>
          </a:xfrm>
          <a:solidFill>
            <a:srgbClr val="CCFFCC"/>
          </a:solidFill>
        </p:spPr>
        <p:txBody>
          <a:bodyPr>
            <a:normAutofit fontScale="92500"/>
          </a:bodyPr>
          <a:lstStyle/>
          <a:p>
            <a:pPr>
              <a:buClr>
                <a:schemeClr val="accent5"/>
              </a:buClr>
              <a:buSzPct val="50000"/>
              <a:buFont typeface="Wingdings" panose="05000000000000000000" pitchFamily="2" charset="2"/>
              <a:buChar char="v"/>
            </a:pPr>
            <a:r>
              <a:rPr lang="en-US" dirty="0"/>
              <a:t>No changes regarding both structure or existing treatment on outsourcing</a:t>
            </a:r>
          </a:p>
          <a:p>
            <a:pPr>
              <a:buClr>
                <a:schemeClr val="accent5"/>
              </a:buClr>
              <a:buSzPct val="50000"/>
              <a:buFont typeface="Wingdings" panose="05000000000000000000" pitchFamily="2" charset="2"/>
              <a:buChar char="v"/>
            </a:pPr>
            <a:r>
              <a:rPr lang="en-US" dirty="0"/>
              <a:t>Additional research was required:</a:t>
            </a:r>
          </a:p>
          <a:p>
            <a:pPr lvl="1">
              <a:buFontTx/>
              <a:buChar char="-"/>
            </a:pPr>
            <a:r>
              <a:rPr lang="en-US" dirty="0"/>
              <a:t>the nature, composition, and importance of the activity of outsourcing the production of goods in national economies</a:t>
            </a:r>
          </a:p>
          <a:p>
            <a:pPr lvl="1">
              <a:buFontTx/>
              <a:buChar char="-"/>
            </a:pPr>
            <a:r>
              <a:rPr lang="en-US" dirty="0"/>
              <a:t>impact of potential changes in all relevant statistical domains</a:t>
            </a:r>
          </a:p>
          <a:p>
            <a:pPr lvl="1">
              <a:buFontTx/>
              <a:buChar char="-"/>
            </a:pPr>
            <a:r>
              <a:rPr lang="en-US" dirty="0"/>
              <a:t>ensure required data can be collected</a:t>
            </a:r>
          </a:p>
          <a:p>
            <a:pPr lvl="1">
              <a:buFontTx/>
              <a:buChar char="-"/>
            </a:pPr>
            <a:r>
              <a:rPr lang="en-US" dirty="0"/>
              <a:t>recommended that NSOs flag FGPs, integrated manufacturers and contractors in survey programs or business registers</a:t>
            </a:r>
          </a:p>
          <a:p>
            <a:pPr lvl="1">
              <a:buFontTx/>
              <a:buChar char="-"/>
            </a:pPr>
            <a:endParaRPr lang="en-US" dirty="0">
              <a:highlight>
                <a:srgbClr val="FFFF00"/>
              </a:highlight>
            </a:endParaRPr>
          </a:p>
          <a:p>
            <a:pPr lvl="1">
              <a:buFontTx/>
              <a:buChar char="-"/>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4</a:t>
            </a:fld>
            <a:endParaRPr lang="en-GB" dirty="0"/>
          </a:p>
        </p:txBody>
      </p:sp>
      <p:pic>
        <p:nvPicPr>
          <p:cNvPr id="7" name="Picture 6">
            <a:extLst>
              <a:ext uri="{FF2B5EF4-FFF2-40B4-BE49-F238E27FC236}">
                <a16:creationId xmlns:a16="http://schemas.microsoft.com/office/drawing/2014/main" id="{FDDB7E18-C0BA-4260-B5E8-2DF4B414C4F8}"/>
              </a:ext>
            </a:extLst>
          </p:cNvPr>
          <p:cNvPicPr>
            <a:picLocks noChangeAspect="1"/>
          </p:cNvPicPr>
          <p:nvPr/>
        </p:nvPicPr>
        <p:blipFill>
          <a:blip r:embed="rId3"/>
          <a:stretch>
            <a:fillRect/>
          </a:stretch>
        </p:blipFill>
        <p:spPr>
          <a:xfrm>
            <a:off x="7777162" y="741053"/>
            <a:ext cx="1071563" cy="1071563"/>
          </a:xfrm>
          <a:prstGeom prst="rect">
            <a:avLst/>
          </a:prstGeom>
        </p:spPr>
      </p:pic>
    </p:spTree>
    <p:extLst>
      <p:ext uri="{BB962C8B-B14F-4D97-AF65-F5344CB8AC3E}">
        <p14:creationId xmlns:p14="http://schemas.microsoft.com/office/powerpoint/2010/main" val="2792978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9616"/>
            <a:ext cx="7467600" cy="1143000"/>
          </a:xfrm>
        </p:spPr>
        <p:txBody>
          <a:bodyPr/>
          <a:lstStyle/>
          <a:p>
            <a:pPr algn="l"/>
            <a:r>
              <a:rPr lang="en-US" dirty="0"/>
              <a:t>Expert Group Meeting 2015</a:t>
            </a:r>
            <a:endParaRPr lang="en-GB" dirty="0"/>
          </a:p>
        </p:txBody>
      </p:sp>
      <p:sp>
        <p:nvSpPr>
          <p:cNvPr id="6" name="Content Placeholder 5"/>
          <p:cNvSpPr>
            <a:spLocks noGrp="1"/>
          </p:cNvSpPr>
          <p:nvPr>
            <p:ph sz="half" idx="2"/>
          </p:nvPr>
        </p:nvSpPr>
        <p:spPr>
          <a:xfrm>
            <a:off x="457200" y="1812616"/>
            <a:ext cx="8229600" cy="4588184"/>
          </a:xfrm>
          <a:solidFill>
            <a:srgbClr val="CCFFCC"/>
          </a:solidFill>
        </p:spPr>
        <p:txBody>
          <a:bodyPr>
            <a:normAutofit lnSpcReduction="10000"/>
          </a:bodyPr>
          <a:lstStyle/>
          <a:p>
            <a:pPr>
              <a:buClr>
                <a:schemeClr val="accent5"/>
              </a:buClr>
              <a:buSzPct val="50000"/>
              <a:buFont typeface="Wingdings" panose="05000000000000000000" pitchFamily="2" charset="2"/>
              <a:buChar char="v"/>
            </a:pPr>
            <a:r>
              <a:rPr lang="en-US" sz="2600" dirty="0"/>
              <a:t>Agreed with the TSG-ISIC approach</a:t>
            </a:r>
          </a:p>
          <a:p>
            <a:pPr>
              <a:buClr>
                <a:schemeClr val="accent5"/>
              </a:buClr>
              <a:buSzPct val="50000"/>
              <a:buFont typeface="Wingdings" panose="05000000000000000000" pitchFamily="2" charset="2"/>
              <a:buChar char="v"/>
            </a:pPr>
            <a:r>
              <a:rPr lang="en-US" sz="2600" dirty="0"/>
              <a:t>The TSG-ISIC was requested to </a:t>
            </a:r>
          </a:p>
          <a:p>
            <a:pPr lvl="1">
              <a:buFontTx/>
              <a:buChar char="-"/>
            </a:pPr>
            <a:r>
              <a:rPr lang="en-US" dirty="0"/>
              <a:t>further analyze the issues, including consistency and compliance to the relevant concepts and also applicability of the proposed solutions </a:t>
            </a:r>
          </a:p>
          <a:p>
            <a:pPr lvl="1">
              <a:buFontTx/>
              <a:buChar char="-"/>
            </a:pPr>
            <a:r>
              <a:rPr lang="en-US" dirty="0"/>
              <a:t>review the proceedings of the AEGNA, and of TFGP, 2016</a:t>
            </a:r>
          </a:p>
          <a:p>
            <a:pPr lvl="1">
              <a:buFontTx/>
              <a:buChar char="-"/>
            </a:pPr>
            <a:r>
              <a:rPr lang="en-US" dirty="0"/>
              <a:t>evaluate the alignment of the typology of global production with ISIC rev.4</a:t>
            </a:r>
          </a:p>
          <a:p>
            <a:pPr lvl="1">
              <a:buFontTx/>
              <a:buChar char="-"/>
            </a:pPr>
            <a:r>
              <a:rPr lang="en-US" dirty="0"/>
              <a:t>develop an outsourcing topology</a:t>
            </a:r>
          </a:p>
          <a:p>
            <a:pPr lvl="1">
              <a:buFontTx/>
              <a:buChar char="-"/>
            </a:pPr>
            <a:r>
              <a:rPr lang="en-US" dirty="0"/>
              <a:t>develop guidance on how NSOs can identify FGPs</a:t>
            </a:r>
          </a:p>
          <a:p>
            <a:pPr lvl="0">
              <a:buClr>
                <a:schemeClr val="accent5"/>
              </a:buClr>
              <a:buSzPct val="50000"/>
              <a:buFont typeface="Wingdings" panose="05000000000000000000" pitchFamily="2" charset="2"/>
              <a:buChar char="v"/>
            </a:pPr>
            <a:r>
              <a:rPr lang="en-US" sz="2600" dirty="0">
                <a:solidFill>
                  <a:prstClr val="black"/>
                </a:solidFill>
              </a:rPr>
              <a:t>If structure changes needed, develop a detailed proposal</a:t>
            </a:r>
          </a:p>
        </p:txBody>
      </p:sp>
      <p:sp>
        <p:nvSpPr>
          <p:cNvPr id="4" name="Slide Number Placeholder 3"/>
          <p:cNvSpPr>
            <a:spLocks noGrp="1"/>
          </p:cNvSpPr>
          <p:nvPr>
            <p:ph type="sldNum" sz="quarter" idx="12"/>
          </p:nvPr>
        </p:nvSpPr>
        <p:spPr/>
        <p:txBody>
          <a:bodyPr/>
          <a:lstStyle/>
          <a:p>
            <a:fld id="{4766D0FF-A9A4-45C3-AB12-593A7AF781B3}" type="slidenum">
              <a:rPr lang="en-GB" smtClean="0"/>
              <a:t>5</a:t>
            </a:fld>
            <a:endParaRPr lang="en-GB" dirty="0"/>
          </a:p>
        </p:txBody>
      </p:sp>
      <p:pic>
        <p:nvPicPr>
          <p:cNvPr id="8" name="Picture 7">
            <a:extLst>
              <a:ext uri="{FF2B5EF4-FFF2-40B4-BE49-F238E27FC236}">
                <a16:creationId xmlns:a16="http://schemas.microsoft.com/office/drawing/2014/main" id="{9D653342-F2FD-4F4C-BFFA-ABA0316449A7}"/>
              </a:ext>
            </a:extLst>
          </p:cNvPr>
          <p:cNvPicPr>
            <a:picLocks noChangeAspect="1"/>
          </p:cNvPicPr>
          <p:nvPr/>
        </p:nvPicPr>
        <p:blipFill>
          <a:blip r:embed="rId3"/>
          <a:stretch>
            <a:fillRect/>
          </a:stretch>
        </p:blipFill>
        <p:spPr>
          <a:xfrm>
            <a:off x="7777162" y="741053"/>
            <a:ext cx="1071563" cy="1071563"/>
          </a:xfrm>
          <a:prstGeom prst="rect">
            <a:avLst/>
          </a:prstGeom>
        </p:spPr>
      </p:pic>
    </p:spTree>
    <p:extLst>
      <p:ext uri="{BB962C8B-B14F-4D97-AF65-F5344CB8AC3E}">
        <p14:creationId xmlns:p14="http://schemas.microsoft.com/office/powerpoint/2010/main" val="2918156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9616"/>
            <a:ext cx="7467600" cy="1143000"/>
          </a:xfrm>
        </p:spPr>
        <p:txBody>
          <a:bodyPr/>
          <a:lstStyle/>
          <a:p>
            <a:pPr algn="l"/>
            <a:r>
              <a:rPr lang="en-US" dirty="0"/>
              <a:t>TSG-ISIC meeting 2016</a:t>
            </a:r>
            <a:endParaRPr lang="en-GB" dirty="0"/>
          </a:p>
        </p:txBody>
      </p:sp>
      <p:sp>
        <p:nvSpPr>
          <p:cNvPr id="6" name="Content Placeholder 5"/>
          <p:cNvSpPr>
            <a:spLocks noGrp="1"/>
          </p:cNvSpPr>
          <p:nvPr>
            <p:ph sz="half" idx="2"/>
          </p:nvPr>
        </p:nvSpPr>
        <p:spPr>
          <a:xfrm>
            <a:off x="457200" y="1812616"/>
            <a:ext cx="8229600" cy="3216584"/>
          </a:xfrm>
          <a:solidFill>
            <a:srgbClr val="CCFFCC"/>
          </a:solidFill>
        </p:spPr>
        <p:txBody>
          <a:bodyPr>
            <a:normAutofit fontScale="85000" lnSpcReduction="10000"/>
          </a:bodyPr>
          <a:lstStyle/>
          <a:p>
            <a:pPr>
              <a:buClr>
                <a:schemeClr val="accent5"/>
              </a:buClr>
              <a:buSzPct val="50000"/>
              <a:buFont typeface="Wingdings" panose="05000000000000000000" pitchFamily="2" charset="2"/>
              <a:buChar char="v"/>
            </a:pPr>
            <a:r>
              <a:rPr lang="en-US" sz="3100" dirty="0"/>
              <a:t>Discussed scope, analysis and possible indicators for identifying FGPs, research/data — thus far</a:t>
            </a:r>
          </a:p>
          <a:p>
            <a:pPr>
              <a:buClr>
                <a:schemeClr val="accent5"/>
              </a:buClr>
              <a:buSzPct val="50000"/>
              <a:buFont typeface="Wingdings" panose="05000000000000000000" pitchFamily="2" charset="2"/>
              <a:buChar char="v"/>
            </a:pPr>
            <a:endParaRPr lang="en-US" sz="1400" dirty="0"/>
          </a:p>
          <a:p>
            <a:pPr>
              <a:buClr>
                <a:schemeClr val="accent5"/>
              </a:buClr>
              <a:buSzPct val="50000"/>
              <a:buFont typeface="Wingdings" panose="05000000000000000000" pitchFamily="2" charset="2"/>
              <a:buChar char="v"/>
            </a:pPr>
            <a:r>
              <a:rPr lang="en-US" sz="3100" dirty="0"/>
              <a:t>Typology: outsourcing of manufacturing </a:t>
            </a:r>
            <a:r>
              <a:rPr lang="en-US" sz="3100" i="1" dirty="0"/>
              <a:t>transformation</a:t>
            </a:r>
          </a:p>
          <a:p>
            <a:pPr lvl="1">
              <a:buFontTx/>
              <a:buChar char="-"/>
            </a:pPr>
            <a:r>
              <a:rPr lang="en-US" sz="3100" dirty="0">
                <a:solidFill>
                  <a:prstClr val="black"/>
                </a:solidFill>
              </a:rPr>
              <a:t>based on Eurostat TF outsourcing typology</a:t>
            </a:r>
          </a:p>
          <a:p>
            <a:pPr>
              <a:buClr>
                <a:schemeClr val="accent5"/>
              </a:buClr>
              <a:buSzPct val="50000"/>
              <a:buFont typeface="Wingdings" panose="05000000000000000000" pitchFamily="2" charset="2"/>
              <a:buChar char="v"/>
            </a:pPr>
            <a:endParaRPr lang="en-US" sz="1700" dirty="0"/>
          </a:p>
          <a:p>
            <a:pPr>
              <a:buClr>
                <a:schemeClr val="accent5"/>
              </a:buClr>
              <a:buSzPct val="50000"/>
              <a:buFont typeface="Wingdings" panose="05000000000000000000" pitchFamily="2" charset="2"/>
              <a:buChar char="v"/>
            </a:pPr>
            <a:r>
              <a:rPr lang="en-US" sz="3100" dirty="0"/>
              <a:t>Agreed to develop an “issues paper” on FGPs and on considerations for future revisions of ISIC</a:t>
            </a:r>
          </a:p>
          <a:p>
            <a:pPr marL="457200" lvl="1" indent="0">
              <a:buNone/>
            </a:pPr>
            <a:endParaRPr lang="en-US" dirty="0">
              <a:highlight>
                <a:srgbClr val="FFFF00"/>
              </a:highlight>
            </a:endParaRPr>
          </a:p>
          <a:p>
            <a:pPr lvl="1">
              <a:buFontTx/>
              <a:buChar char="-"/>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6</a:t>
            </a:fld>
            <a:endParaRPr lang="en-GB" dirty="0"/>
          </a:p>
        </p:txBody>
      </p:sp>
      <p:pic>
        <p:nvPicPr>
          <p:cNvPr id="7" name="Picture 6">
            <a:extLst>
              <a:ext uri="{FF2B5EF4-FFF2-40B4-BE49-F238E27FC236}">
                <a16:creationId xmlns:a16="http://schemas.microsoft.com/office/drawing/2014/main" id="{FDDB7E18-C0BA-4260-B5E8-2DF4B414C4F8}"/>
              </a:ext>
            </a:extLst>
          </p:cNvPr>
          <p:cNvPicPr>
            <a:picLocks noChangeAspect="1"/>
          </p:cNvPicPr>
          <p:nvPr/>
        </p:nvPicPr>
        <p:blipFill>
          <a:blip r:embed="rId3"/>
          <a:stretch>
            <a:fillRect/>
          </a:stretch>
        </p:blipFill>
        <p:spPr>
          <a:xfrm>
            <a:off x="7777162" y="741053"/>
            <a:ext cx="1071563" cy="1071563"/>
          </a:xfrm>
          <a:prstGeom prst="rect">
            <a:avLst/>
          </a:prstGeom>
        </p:spPr>
      </p:pic>
    </p:spTree>
    <p:extLst>
      <p:ext uri="{BB962C8B-B14F-4D97-AF65-F5344CB8AC3E}">
        <p14:creationId xmlns:p14="http://schemas.microsoft.com/office/powerpoint/2010/main" val="165745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9616"/>
            <a:ext cx="7467600" cy="1143000"/>
          </a:xfrm>
        </p:spPr>
        <p:txBody>
          <a:bodyPr/>
          <a:lstStyle/>
          <a:p>
            <a:pPr algn="l"/>
            <a:r>
              <a:rPr lang="en-US" dirty="0"/>
              <a:t>Status of Issues Paper</a:t>
            </a:r>
            <a:endParaRPr lang="en-GB" dirty="0"/>
          </a:p>
        </p:txBody>
      </p:sp>
      <p:sp>
        <p:nvSpPr>
          <p:cNvPr id="6" name="Content Placeholder 5"/>
          <p:cNvSpPr>
            <a:spLocks noGrp="1"/>
          </p:cNvSpPr>
          <p:nvPr>
            <p:ph sz="half" idx="2"/>
          </p:nvPr>
        </p:nvSpPr>
        <p:spPr>
          <a:xfrm>
            <a:off x="457200" y="1812616"/>
            <a:ext cx="7924800" cy="3826184"/>
          </a:xfrm>
          <a:solidFill>
            <a:srgbClr val="FFFF99"/>
          </a:solidFill>
        </p:spPr>
        <p:txBody>
          <a:bodyPr>
            <a:normAutofit/>
          </a:bodyPr>
          <a:lstStyle/>
          <a:p>
            <a:pPr>
              <a:buClr>
                <a:schemeClr val="accent5"/>
              </a:buClr>
              <a:buSzPct val="50000"/>
              <a:buFont typeface="Wingdings" panose="05000000000000000000" pitchFamily="2" charset="2"/>
              <a:buChar char="v"/>
            </a:pPr>
            <a:r>
              <a:rPr lang="en-US" sz="2400" dirty="0"/>
              <a:t>On identifying FGPs, manufacturing contractors and “traditional” manufacturers</a:t>
            </a:r>
          </a:p>
          <a:p>
            <a:pPr lvl="1">
              <a:buFontTx/>
              <a:buChar char="-"/>
            </a:pPr>
            <a:r>
              <a:rPr lang="en-US" dirty="0">
                <a:solidFill>
                  <a:prstClr val="black"/>
                </a:solidFill>
              </a:rPr>
              <a:t>review of different indicators to identify or detect FGPs</a:t>
            </a:r>
          </a:p>
          <a:p>
            <a:pPr lvl="1">
              <a:buFontTx/>
              <a:buChar char="-"/>
            </a:pPr>
            <a:r>
              <a:rPr lang="en-US" dirty="0">
                <a:solidFill>
                  <a:prstClr val="black"/>
                </a:solidFill>
              </a:rPr>
              <a:t>criteria: final output, material and IP inputs, primary activity and % of outsourcing</a:t>
            </a:r>
          </a:p>
          <a:p>
            <a:pPr lvl="1">
              <a:buFontTx/>
              <a:buChar char="-"/>
            </a:pPr>
            <a:r>
              <a:rPr lang="en-US" dirty="0">
                <a:solidFill>
                  <a:prstClr val="black"/>
                </a:solidFill>
              </a:rPr>
              <a:t>considering only unaffiliated business units</a:t>
            </a:r>
          </a:p>
          <a:p>
            <a:pPr lvl="1">
              <a:buFontTx/>
              <a:buChar char="-"/>
            </a:pPr>
            <a:r>
              <a:rPr lang="en-US" dirty="0">
                <a:solidFill>
                  <a:prstClr val="black"/>
                </a:solidFill>
              </a:rPr>
              <a:t>little support to use only economic ownership of inputs since arrangements change</a:t>
            </a:r>
          </a:p>
          <a:p>
            <a:pPr>
              <a:buClr>
                <a:schemeClr val="accent5"/>
              </a:buClr>
              <a:buSzPct val="50000"/>
              <a:buFont typeface="Wingdings" panose="05000000000000000000" pitchFamily="2" charset="2"/>
              <a:buChar char="v"/>
            </a:pPr>
            <a:r>
              <a:rPr lang="en-US" sz="2400" dirty="0"/>
              <a:t>Implications on the choice of statistical units</a:t>
            </a:r>
          </a:p>
          <a:p>
            <a:pPr marL="0" indent="0">
              <a:buClr>
                <a:schemeClr val="accent5"/>
              </a:buClr>
              <a:buSzPct val="50000"/>
              <a:buNone/>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7</a:t>
            </a:fld>
            <a:endParaRPr lang="en-GB" dirty="0"/>
          </a:p>
        </p:txBody>
      </p:sp>
      <p:pic>
        <p:nvPicPr>
          <p:cNvPr id="7" name="Picture 6">
            <a:extLst>
              <a:ext uri="{FF2B5EF4-FFF2-40B4-BE49-F238E27FC236}">
                <a16:creationId xmlns:a16="http://schemas.microsoft.com/office/drawing/2014/main" id="{FDDB7E18-C0BA-4260-B5E8-2DF4B414C4F8}"/>
              </a:ext>
            </a:extLst>
          </p:cNvPr>
          <p:cNvPicPr>
            <a:picLocks noChangeAspect="1"/>
          </p:cNvPicPr>
          <p:nvPr/>
        </p:nvPicPr>
        <p:blipFill>
          <a:blip r:embed="rId3"/>
          <a:stretch>
            <a:fillRect/>
          </a:stretch>
        </p:blipFill>
        <p:spPr>
          <a:xfrm>
            <a:off x="7777162" y="741053"/>
            <a:ext cx="1071563" cy="1071563"/>
          </a:xfrm>
          <a:prstGeom prst="rect">
            <a:avLst/>
          </a:prstGeom>
        </p:spPr>
      </p:pic>
    </p:spTree>
    <p:extLst>
      <p:ext uri="{BB962C8B-B14F-4D97-AF65-F5344CB8AC3E}">
        <p14:creationId xmlns:p14="http://schemas.microsoft.com/office/powerpoint/2010/main" val="4054006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DDB7E18-C0BA-4260-B5E8-2DF4B414C4F8}"/>
              </a:ext>
            </a:extLst>
          </p:cNvPr>
          <p:cNvPicPr>
            <a:picLocks noChangeAspect="1"/>
          </p:cNvPicPr>
          <p:nvPr/>
        </p:nvPicPr>
        <p:blipFill>
          <a:blip r:embed="rId3"/>
          <a:stretch>
            <a:fillRect/>
          </a:stretch>
        </p:blipFill>
        <p:spPr>
          <a:xfrm>
            <a:off x="7777162" y="741053"/>
            <a:ext cx="1071563" cy="1071563"/>
          </a:xfrm>
          <a:prstGeom prst="rect">
            <a:avLst/>
          </a:prstGeom>
        </p:spPr>
      </p:pic>
      <p:sp>
        <p:nvSpPr>
          <p:cNvPr id="2" name="Title 1"/>
          <p:cNvSpPr>
            <a:spLocks noGrp="1"/>
          </p:cNvSpPr>
          <p:nvPr>
            <p:ph type="title"/>
          </p:nvPr>
        </p:nvSpPr>
        <p:spPr>
          <a:xfrm>
            <a:off x="428408" y="964328"/>
            <a:ext cx="7467600" cy="778184"/>
          </a:xfrm>
        </p:spPr>
        <p:txBody>
          <a:bodyPr/>
          <a:lstStyle/>
          <a:p>
            <a:pPr algn="l"/>
            <a:r>
              <a:rPr lang="en-US" dirty="0"/>
              <a:t>Challenges</a:t>
            </a:r>
            <a:endParaRPr lang="en-GB" dirty="0"/>
          </a:p>
        </p:txBody>
      </p:sp>
      <p:sp>
        <p:nvSpPr>
          <p:cNvPr id="6" name="Content Placeholder 5"/>
          <p:cNvSpPr>
            <a:spLocks noGrp="1"/>
          </p:cNvSpPr>
          <p:nvPr>
            <p:ph sz="half" idx="2"/>
          </p:nvPr>
        </p:nvSpPr>
        <p:spPr>
          <a:xfrm>
            <a:off x="533401" y="1812616"/>
            <a:ext cx="8153400" cy="4511984"/>
          </a:xfrm>
          <a:solidFill>
            <a:srgbClr val="FFFF99"/>
          </a:solidFill>
        </p:spPr>
        <p:txBody>
          <a:bodyPr>
            <a:normAutofit/>
          </a:bodyPr>
          <a:lstStyle/>
          <a:p>
            <a:pPr>
              <a:lnSpc>
                <a:spcPct val="110000"/>
              </a:lnSpc>
              <a:buClr>
                <a:schemeClr val="accent5"/>
              </a:buClr>
              <a:buSzPct val="50000"/>
              <a:buFont typeface="Wingdings" panose="05000000000000000000" pitchFamily="2" charset="2"/>
              <a:buChar char="v"/>
            </a:pPr>
            <a:r>
              <a:rPr lang="en-US" sz="2400" dirty="0"/>
              <a:t>Scope and importance of FGPs, say in national economies</a:t>
            </a:r>
          </a:p>
          <a:p>
            <a:pPr lvl="1">
              <a:buFontTx/>
              <a:buChar char="-"/>
            </a:pPr>
            <a:r>
              <a:rPr lang="en-US" dirty="0">
                <a:solidFill>
                  <a:prstClr val="black"/>
                </a:solidFill>
              </a:rPr>
              <a:t>differentiating FGPs from other traders, branding, head offices, among others </a:t>
            </a:r>
          </a:p>
          <a:p>
            <a:pPr lvl="1">
              <a:buFontTx/>
              <a:buChar char="-"/>
            </a:pPr>
            <a:r>
              <a:rPr lang="en-US" dirty="0">
                <a:solidFill>
                  <a:prstClr val="black"/>
                </a:solidFill>
              </a:rPr>
              <a:t>research is indicating </a:t>
            </a:r>
            <a:r>
              <a:rPr lang="en-US" i="1" dirty="0">
                <a:solidFill>
                  <a:prstClr val="black"/>
                </a:solidFill>
              </a:rPr>
              <a:t>defined</a:t>
            </a:r>
            <a:r>
              <a:rPr lang="en-US" dirty="0">
                <a:solidFill>
                  <a:prstClr val="black"/>
                </a:solidFill>
              </a:rPr>
              <a:t> FGP activity is relatively small in developed economies</a:t>
            </a:r>
          </a:p>
          <a:p>
            <a:pPr lvl="1">
              <a:buFontTx/>
              <a:buChar char="-"/>
            </a:pPr>
            <a:endParaRPr lang="en-US" sz="1200" dirty="0"/>
          </a:p>
          <a:p>
            <a:pPr>
              <a:buClr>
                <a:schemeClr val="accent5"/>
              </a:buClr>
              <a:buSzPct val="50000"/>
              <a:buFont typeface="Wingdings" panose="05000000000000000000" pitchFamily="2" charset="2"/>
              <a:buChar char="v"/>
            </a:pPr>
            <a:r>
              <a:rPr lang="en-US" sz="2400" dirty="0"/>
              <a:t>Consistency of concepts, definitions and rules</a:t>
            </a:r>
          </a:p>
          <a:p>
            <a:pPr lvl="1">
              <a:buFontTx/>
              <a:buChar char="-"/>
            </a:pPr>
            <a:r>
              <a:rPr lang="en-US" dirty="0">
                <a:solidFill>
                  <a:prstClr val="black"/>
                </a:solidFill>
              </a:rPr>
              <a:t>broaden the definition of manufacturing from “physical transformation” to “production” of goods?</a:t>
            </a:r>
          </a:p>
          <a:p>
            <a:pPr lvl="1">
              <a:buFontTx/>
              <a:buChar char="-"/>
            </a:pPr>
            <a:r>
              <a:rPr lang="en-US" dirty="0">
                <a:solidFill>
                  <a:prstClr val="black"/>
                </a:solidFill>
              </a:rPr>
              <a:t>concern to use only economic ownership of inputs since arrangements change</a:t>
            </a:r>
          </a:p>
          <a:p>
            <a:pPr marL="457200" lvl="1" indent="0">
              <a:buNone/>
            </a:pPr>
            <a:endParaRPr lang="en-US" dirty="0">
              <a:highlight>
                <a:srgbClr val="FFFF00"/>
              </a:highlight>
            </a:endParaRPr>
          </a:p>
          <a:p>
            <a:pPr lvl="1">
              <a:buFontTx/>
              <a:buChar char="-"/>
            </a:pPr>
            <a:endParaRPr lang="en-US"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8</a:t>
            </a:fld>
            <a:endParaRPr lang="en-GB" dirty="0"/>
          </a:p>
        </p:txBody>
      </p:sp>
    </p:spTree>
    <p:extLst>
      <p:ext uri="{BB962C8B-B14F-4D97-AF65-F5344CB8AC3E}">
        <p14:creationId xmlns:p14="http://schemas.microsoft.com/office/powerpoint/2010/main" val="2911485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DDB7E18-C0BA-4260-B5E8-2DF4B414C4F8}"/>
              </a:ext>
            </a:extLst>
          </p:cNvPr>
          <p:cNvPicPr>
            <a:picLocks noChangeAspect="1"/>
          </p:cNvPicPr>
          <p:nvPr/>
        </p:nvPicPr>
        <p:blipFill>
          <a:blip r:embed="rId3"/>
          <a:stretch>
            <a:fillRect/>
          </a:stretch>
        </p:blipFill>
        <p:spPr>
          <a:xfrm>
            <a:off x="7777162" y="741053"/>
            <a:ext cx="1071563" cy="1071563"/>
          </a:xfrm>
          <a:prstGeom prst="rect">
            <a:avLst/>
          </a:prstGeom>
        </p:spPr>
      </p:pic>
      <p:sp>
        <p:nvSpPr>
          <p:cNvPr id="2" name="Title 1"/>
          <p:cNvSpPr>
            <a:spLocks noGrp="1"/>
          </p:cNvSpPr>
          <p:nvPr>
            <p:ph type="title"/>
          </p:nvPr>
        </p:nvSpPr>
        <p:spPr>
          <a:xfrm>
            <a:off x="533400" y="1080542"/>
            <a:ext cx="7467600" cy="778184"/>
          </a:xfrm>
        </p:spPr>
        <p:txBody>
          <a:bodyPr/>
          <a:lstStyle/>
          <a:p>
            <a:pPr algn="l"/>
            <a:r>
              <a:rPr lang="en-US" dirty="0"/>
              <a:t>Other challenges</a:t>
            </a:r>
            <a:endParaRPr lang="en-GB" dirty="0"/>
          </a:p>
        </p:txBody>
      </p:sp>
      <p:sp>
        <p:nvSpPr>
          <p:cNvPr id="6" name="Content Placeholder 5"/>
          <p:cNvSpPr>
            <a:spLocks noGrp="1"/>
          </p:cNvSpPr>
          <p:nvPr>
            <p:ph sz="half" idx="2"/>
          </p:nvPr>
        </p:nvSpPr>
        <p:spPr>
          <a:xfrm>
            <a:off x="533401" y="1904835"/>
            <a:ext cx="8153400" cy="2514765"/>
          </a:xfrm>
          <a:solidFill>
            <a:srgbClr val="FFFF99"/>
          </a:solidFill>
        </p:spPr>
        <p:txBody>
          <a:bodyPr>
            <a:normAutofit/>
          </a:bodyPr>
          <a:lstStyle/>
          <a:p>
            <a:pPr>
              <a:buClr>
                <a:schemeClr val="accent5"/>
              </a:buClr>
              <a:buSzPct val="50000"/>
              <a:buFont typeface="Wingdings" panose="05000000000000000000" pitchFamily="2" charset="2"/>
              <a:buChar char="v"/>
            </a:pPr>
            <a:r>
              <a:rPr lang="en-US" sz="2400" dirty="0"/>
              <a:t>TSG-ISIC is monitoring work of the Task Force on Statistical Units  (of the AEGNA)</a:t>
            </a:r>
          </a:p>
          <a:p>
            <a:pPr>
              <a:buClr>
                <a:schemeClr val="accent5"/>
              </a:buClr>
              <a:buSzPct val="50000"/>
              <a:buFont typeface="Wingdings" panose="05000000000000000000" pitchFamily="2" charset="2"/>
              <a:buChar char="v"/>
            </a:pPr>
            <a:endParaRPr lang="en-US" sz="1200" dirty="0"/>
          </a:p>
          <a:p>
            <a:pPr>
              <a:buClr>
                <a:schemeClr val="accent5"/>
              </a:buClr>
              <a:buSzPct val="50000"/>
              <a:buFont typeface="Wingdings" panose="05000000000000000000" pitchFamily="2" charset="2"/>
              <a:buChar char="v"/>
            </a:pPr>
            <a:r>
              <a:rPr lang="en-US" sz="2400" dirty="0"/>
              <a:t>More country experiences on identifying FGPs</a:t>
            </a:r>
          </a:p>
          <a:p>
            <a:pPr lvl="1">
              <a:buFontTx/>
              <a:buChar char="-"/>
            </a:pPr>
            <a:r>
              <a:rPr lang="en-US" dirty="0">
                <a:solidFill>
                  <a:prstClr val="black"/>
                </a:solidFill>
              </a:rPr>
              <a:t>examples of indicators and data sources to identify FGPs, contractors, etc.</a:t>
            </a:r>
          </a:p>
          <a:p>
            <a:pPr>
              <a:buClr>
                <a:schemeClr val="accent5"/>
              </a:buClr>
              <a:buSzPct val="50000"/>
              <a:buFont typeface="Wingdings" panose="05000000000000000000" pitchFamily="2" charset="2"/>
              <a:buChar char="v"/>
            </a:pPr>
            <a:endParaRPr lang="en-US" sz="2400" dirty="0"/>
          </a:p>
          <a:p>
            <a:pPr marL="0" indent="0">
              <a:buNone/>
            </a:pPr>
            <a:endParaRPr lang="en-GB" dirty="0"/>
          </a:p>
        </p:txBody>
      </p:sp>
      <p:sp>
        <p:nvSpPr>
          <p:cNvPr id="4" name="Slide Number Placeholder 3"/>
          <p:cNvSpPr>
            <a:spLocks noGrp="1"/>
          </p:cNvSpPr>
          <p:nvPr>
            <p:ph type="sldNum" sz="quarter" idx="12"/>
          </p:nvPr>
        </p:nvSpPr>
        <p:spPr/>
        <p:txBody>
          <a:bodyPr/>
          <a:lstStyle/>
          <a:p>
            <a:fld id="{4766D0FF-A9A4-45C3-AB12-593A7AF781B3}" type="slidenum">
              <a:rPr lang="en-GB" smtClean="0"/>
              <a:t>9</a:t>
            </a:fld>
            <a:endParaRPr lang="en-GB" dirty="0"/>
          </a:p>
        </p:txBody>
      </p:sp>
    </p:spTree>
    <p:extLst>
      <p:ext uri="{BB962C8B-B14F-4D97-AF65-F5344CB8AC3E}">
        <p14:creationId xmlns:p14="http://schemas.microsoft.com/office/powerpoint/2010/main" val="1467138807"/>
      </p:ext>
    </p:extLst>
  </p:cSld>
  <p:clrMapOvr>
    <a:masterClrMapping/>
  </p:clrMapOvr>
</p:sld>
</file>

<file path=ppt/theme/theme1.xml><?xml version="1.0" encoding="utf-8"?>
<a:theme xmlns:a="http://schemas.openxmlformats.org/drawingml/2006/main" name="Alexander Loschkys UNSD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Alexander Loschkys UNSD Theme</Template>
  <TotalTime>2908</TotalTime>
  <Words>877</Words>
  <Application>Microsoft Office PowerPoint</Application>
  <PresentationFormat>On-screen Show (4:3)</PresentationFormat>
  <Paragraphs>141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SimSun</vt:lpstr>
      <vt:lpstr>Arial</vt:lpstr>
      <vt:lpstr>Calibri</vt:lpstr>
      <vt:lpstr>Wingdings</vt:lpstr>
      <vt:lpstr>Alexander Loschkys UNSD Theme</vt:lpstr>
      <vt:lpstr>Classification of Factoryless Goods Producers (FGPs) Discussions of the Expert Group on International Statistical Classifications</vt:lpstr>
      <vt:lpstr>Presentation outline</vt:lpstr>
      <vt:lpstr>Background</vt:lpstr>
      <vt:lpstr>TSG-ISIC meeting 2014</vt:lpstr>
      <vt:lpstr>Expert Group Meeting 2015</vt:lpstr>
      <vt:lpstr>TSG-ISIC meeting 2016</vt:lpstr>
      <vt:lpstr>Status of Issues Paper</vt:lpstr>
      <vt:lpstr>Challenges</vt:lpstr>
      <vt:lpstr>Other challenges</vt:lpstr>
      <vt:lpstr>Next steps</vt:lpstr>
      <vt:lpstr>Acknowledgements</vt:lpstr>
    </vt:vector>
  </TitlesOfParts>
  <Company>United Nations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Loschky</dc:creator>
  <cp:lastModifiedBy>Pedro Farinas</cp:lastModifiedBy>
  <cp:revision>310</cp:revision>
  <cp:lastPrinted>2017-03-06T21:05:34Z</cp:lastPrinted>
  <dcterms:created xsi:type="dcterms:W3CDTF">2017-02-20T21:09:56Z</dcterms:created>
  <dcterms:modified xsi:type="dcterms:W3CDTF">2017-12-12T16:21:40Z</dcterms:modified>
</cp:coreProperties>
</file>