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68" r:id="rId2"/>
    <p:sldId id="288" r:id="rId3"/>
    <p:sldId id="257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61" r:id="rId1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843"/>
    <a:srgbClr val="FF9933"/>
    <a:srgbClr val="0000FF"/>
    <a:srgbClr val="F16A2B"/>
    <a:srgbClr val="C6972D"/>
    <a:srgbClr val="FFFFFF"/>
    <a:srgbClr val="C4202E"/>
    <a:srgbClr val="407F44"/>
    <a:srgbClr val="27BCE1"/>
    <a:srgbClr val="174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64000" autoAdjust="0"/>
  </p:normalViewPr>
  <p:slideViewPr>
    <p:cSldViewPr snapToGrid="0">
      <p:cViewPr varScale="1">
        <p:scale>
          <a:sx n="78" d="100"/>
          <a:sy n="78" d="100"/>
        </p:scale>
        <p:origin x="740" y="48"/>
      </p:cViewPr>
      <p:guideLst>
        <p:guide pos="3120"/>
        <p:guide orient="horz" pos="21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186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836" y="1"/>
            <a:ext cx="2945659" cy="49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F6355-5E83-4BC4-8BE0-F60C6AA9083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010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836" y="9428010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79D78-1BC3-4B24-8BFD-5600D638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97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FDE8E-C9EA-4A43-8789-DFF19C510078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56F99-1514-4F4B-89CD-D1870C008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1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98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4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>
              <a:buClr>
                <a:srgbClr val="A11843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8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8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3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838" y="4777194"/>
            <a:ext cx="5438140" cy="4243238"/>
          </a:xfrm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64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17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68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2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5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9501-98DF-47EB-BC5C-44DEC5F2B42E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1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C1AA-21DD-43F7-B21A-DCE63CE5D422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2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505-3129-4BFB-AD96-B1DC2E87137F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0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4A8D-5706-4C5D-B4CC-C7ED28354794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9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81BCC-19C4-46A8-9DAA-C2A9DE64B7B0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3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9465-F3C5-4EA4-A699-684635CE1C04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2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B301-0B0D-4EB3-9828-A6FA7BC02185}" type="datetime1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5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D53-4149-4769-88BA-5FBBDCD8E205}" type="datetime1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1A2E-CE52-4538-8272-E2F7238FD7F5}" type="datetime1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1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B01-526F-41EA-9ACD-F1963B274E49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3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52EB-A404-427C-962E-69534499A65C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1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F8622-4FA9-49C0-A83C-41FCE9893E6C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0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microsoft.com/office/2007/relationships/hdphoto" Target="../media/hdphoto4.wdp"/><Relationship Id="rId19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microsoft.com/office/2007/relationships/hdphoto" Target="../media/hdphoto4.wdp"/><Relationship Id="rId19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oup 143"/>
          <p:cNvGrpSpPr/>
          <p:nvPr/>
        </p:nvGrpSpPr>
        <p:grpSpPr>
          <a:xfrm>
            <a:off x="413355" y="486641"/>
            <a:ext cx="9159287" cy="6040330"/>
            <a:chOff x="413355" y="486641"/>
            <a:chExt cx="9159287" cy="6040330"/>
          </a:xfrm>
        </p:grpSpPr>
        <p:grpSp>
          <p:nvGrpSpPr>
            <p:cNvPr id="145" name="Group 144"/>
            <p:cNvGrpSpPr/>
            <p:nvPr/>
          </p:nvGrpSpPr>
          <p:grpSpPr>
            <a:xfrm>
              <a:off x="8801387" y="1161709"/>
              <a:ext cx="696748" cy="603621"/>
              <a:chOff x="8259614" y="1445817"/>
              <a:chExt cx="700405" cy="603621"/>
            </a:xfrm>
          </p:grpSpPr>
          <p:sp>
            <p:nvSpPr>
              <p:cNvPr id="171" name="Rectangle 170"/>
              <p:cNvSpPr/>
              <p:nvPr/>
            </p:nvSpPr>
            <p:spPr>
              <a:xfrm flipV="1">
                <a:off x="8259614" y="1445817"/>
                <a:ext cx="700405" cy="603621"/>
              </a:xfrm>
              <a:prstGeom prst="rect">
                <a:avLst/>
              </a:prstGeom>
              <a:solidFill>
                <a:srgbClr val="0369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2" name="Picture 17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614" y="1810135"/>
                <a:ext cx="698657" cy="233207"/>
              </a:xfrm>
              <a:prstGeom prst="rect">
                <a:avLst/>
              </a:prstGeom>
            </p:spPr>
          </p:pic>
        </p:grpSp>
        <p:grpSp>
          <p:nvGrpSpPr>
            <p:cNvPr id="146" name="Group 145"/>
            <p:cNvGrpSpPr/>
            <p:nvPr/>
          </p:nvGrpSpPr>
          <p:grpSpPr>
            <a:xfrm>
              <a:off x="8798471" y="486641"/>
              <a:ext cx="699663" cy="617187"/>
              <a:chOff x="8336832" y="796602"/>
              <a:chExt cx="699663" cy="617187"/>
            </a:xfrm>
          </p:grpSpPr>
          <p:sp>
            <p:nvSpPr>
              <p:cNvPr id="169" name="Rectangle 168"/>
              <p:cNvSpPr/>
              <p:nvPr/>
            </p:nvSpPr>
            <p:spPr>
              <a:xfrm flipV="1">
                <a:off x="8336832" y="804865"/>
                <a:ext cx="699663" cy="603621"/>
              </a:xfrm>
              <a:prstGeom prst="rect">
                <a:avLst/>
              </a:prstGeom>
              <a:solidFill>
                <a:srgbClr val="5EBA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0" name="Picture 16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8707" y="796602"/>
                <a:ext cx="680693" cy="617187"/>
              </a:xfrm>
              <a:prstGeom prst="rect">
                <a:avLst/>
              </a:prstGeom>
            </p:spPr>
          </p:pic>
        </p:grpSp>
        <p:grpSp>
          <p:nvGrpSpPr>
            <p:cNvPr id="147" name="Group 146"/>
            <p:cNvGrpSpPr/>
            <p:nvPr/>
          </p:nvGrpSpPr>
          <p:grpSpPr>
            <a:xfrm>
              <a:off x="8805756" y="1827855"/>
              <a:ext cx="695939" cy="616803"/>
              <a:chOff x="8340556" y="2149731"/>
              <a:chExt cx="695939" cy="616803"/>
            </a:xfrm>
          </p:grpSpPr>
          <p:sp>
            <p:nvSpPr>
              <p:cNvPr id="167" name="Rectangle 166"/>
              <p:cNvSpPr/>
              <p:nvPr/>
            </p:nvSpPr>
            <p:spPr>
              <a:xfrm flipV="1">
                <a:off x="8340556" y="2149731"/>
                <a:ext cx="695939" cy="601597"/>
              </a:xfrm>
              <a:prstGeom prst="rect">
                <a:avLst/>
              </a:prstGeom>
              <a:solidFill>
                <a:srgbClr val="174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8" name="Picture 16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harpenSoften amount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0"/>
                        </a14:imgEffect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7310" y="2161712"/>
                <a:ext cx="667056" cy="604822"/>
              </a:xfrm>
              <a:prstGeom prst="rect">
                <a:avLst/>
              </a:prstGeom>
            </p:spPr>
          </p:pic>
        </p:grpSp>
        <p:grpSp>
          <p:nvGrpSpPr>
            <p:cNvPr id="148" name="Group 147"/>
            <p:cNvGrpSpPr/>
            <p:nvPr/>
          </p:nvGrpSpPr>
          <p:grpSpPr>
            <a:xfrm>
              <a:off x="8805756" y="2492898"/>
              <a:ext cx="692379" cy="601597"/>
              <a:chOff x="8341618" y="2827400"/>
              <a:chExt cx="692378" cy="601597"/>
            </a:xfrm>
          </p:grpSpPr>
          <p:sp>
            <p:nvSpPr>
              <p:cNvPr id="165" name="Rectangle 164"/>
              <p:cNvSpPr/>
              <p:nvPr/>
            </p:nvSpPr>
            <p:spPr>
              <a:xfrm flipV="1">
                <a:off x="8341618" y="2827400"/>
                <a:ext cx="692378" cy="601597"/>
              </a:xfrm>
              <a:prstGeom prst="rect">
                <a:avLst/>
              </a:prstGeom>
              <a:solidFill>
                <a:srgbClr val="27BC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0466" y="2873983"/>
                <a:ext cx="560744" cy="508429"/>
              </a:xfrm>
              <a:prstGeom prst="rect">
                <a:avLst/>
              </a:prstGeom>
            </p:spPr>
          </p:pic>
        </p:grpSp>
        <p:grpSp>
          <p:nvGrpSpPr>
            <p:cNvPr id="149" name="Group 148"/>
            <p:cNvGrpSpPr/>
            <p:nvPr/>
          </p:nvGrpSpPr>
          <p:grpSpPr>
            <a:xfrm>
              <a:off x="8806818" y="3152402"/>
              <a:ext cx="691316" cy="745614"/>
              <a:chOff x="8342680" y="3475474"/>
              <a:chExt cx="691316" cy="745614"/>
            </a:xfrm>
          </p:grpSpPr>
          <p:sp>
            <p:nvSpPr>
              <p:cNvPr id="163" name="Rectangle 162"/>
              <p:cNvSpPr/>
              <p:nvPr/>
            </p:nvSpPr>
            <p:spPr>
              <a:xfrm flipV="1">
                <a:off x="8342680" y="3475474"/>
                <a:ext cx="691316" cy="601597"/>
              </a:xfrm>
              <a:prstGeom prst="rect">
                <a:avLst/>
              </a:prstGeom>
              <a:solidFill>
                <a:srgbClr val="407F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4" name="Picture 163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73768" y="3638550"/>
                <a:ext cx="642477" cy="582538"/>
              </a:xfrm>
              <a:prstGeom prst="rect">
                <a:avLst/>
              </a:prstGeom>
            </p:spPr>
          </p:pic>
        </p:grpSp>
        <p:grpSp>
          <p:nvGrpSpPr>
            <p:cNvPr id="150" name="Group 149"/>
            <p:cNvGrpSpPr/>
            <p:nvPr/>
          </p:nvGrpSpPr>
          <p:grpSpPr>
            <a:xfrm>
              <a:off x="8806818" y="3797897"/>
              <a:ext cx="765824" cy="676183"/>
              <a:chOff x="8225057" y="3616913"/>
              <a:chExt cx="765824" cy="676183"/>
            </a:xfrm>
          </p:grpSpPr>
          <p:sp>
            <p:nvSpPr>
              <p:cNvPr id="161" name="Rectangle 160"/>
              <p:cNvSpPr/>
              <p:nvPr/>
            </p:nvSpPr>
            <p:spPr>
              <a:xfrm flipV="1">
                <a:off x="8225057" y="3628206"/>
                <a:ext cx="691316" cy="592882"/>
              </a:xfrm>
              <a:prstGeom prst="rect">
                <a:avLst/>
              </a:prstGeom>
              <a:solidFill>
                <a:srgbClr val="C42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2" name="Picture 161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5124" y="3616913"/>
                <a:ext cx="745757" cy="676183"/>
              </a:xfrm>
              <a:prstGeom prst="rect">
                <a:avLst/>
              </a:prstGeom>
            </p:spPr>
          </p:pic>
        </p:grpSp>
        <p:grpSp>
          <p:nvGrpSpPr>
            <p:cNvPr id="151" name="Group 150"/>
            <p:cNvGrpSpPr/>
            <p:nvPr/>
          </p:nvGrpSpPr>
          <p:grpSpPr>
            <a:xfrm>
              <a:off x="8804694" y="4468376"/>
              <a:ext cx="694156" cy="653776"/>
              <a:chOff x="8242284" y="4791448"/>
              <a:chExt cx="694156" cy="653776"/>
            </a:xfrm>
          </p:grpSpPr>
          <p:sp>
            <p:nvSpPr>
              <p:cNvPr id="159" name="Rectangle 158"/>
              <p:cNvSpPr/>
              <p:nvPr/>
            </p:nvSpPr>
            <p:spPr>
              <a:xfrm flipV="1">
                <a:off x="8245124" y="4791448"/>
                <a:ext cx="691316" cy="591914"/>
              </a:xfrm>
              <a:prstGeom prst="rect">
                <a:avLst/>
              </a:prstGeom>
              <a:solidFill>
                <a:srgbClr val="C697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0" name="Picture 159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2284" y="4832574"/>
                <a:ext cx="675689" cy="612650"/>
              </a:xfrm>
              <a:prstGeom prst="rect">
                <a:avLst/>
              </a:prstGeom>
            </p:spPr>
          </p:pic>
        </p:grpSp>
        <p:grpSp>
          <p:nvGrpSpPr>
            <p:cNvPr id="152" name="Group 151"/>
            <p:cNvGrpSpPr/>
            <p:nvPr/>
          </p:nvGrpSpPr>
          <p:grpSpPr>
            <a:xfrm>
              <a:off x="8804695" y="5145012"/>
              <a:ext cx="693597" cy="591914"/>
              <a:chOff x="8242285" y="5445224"/>
              <a:chExt cx="693597" cy="591914"/>
            </a:xfrm>
          </p:grpSpPr>
          <p:sp>
            <p:nvSpPr>
              <p:cNvPr id="157" name="Rectangle 156"/>
              <p:cNvSpPr/>
              <p:nvPr/>
            </p:nvSpPr>
            <p:spPr>
              <a:xfrm flipV="1">
                <a:off x="8242285" y="5445224"/>
                <a:ext cx="693597" cy="591914"/>
              </a:xfrm>
              <a:prstGeom prst="rect">
                <a:avLst/>
              </a:prstGeom>
              <a:solidFill>
                <a:srgbClr val="F16A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8" name="Picture 157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BEBA8EAE-BF5A-486C-A8C5-ECC9F3942E4B}">
                    <a14:imgProps xmlns:a14="http://schemas.microsoft.com/office/drawing/2010/main">
                      <a14:imgLayer r:embed="rId1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05472" y="5504894"/>
                <a:ext cx="587008" cy="532243"/>
              </a:xfrm>
              <a:prstGeom prst="rect">
                <a:avLst/>
              </a:prstGeom>
            </p:spPr>
          </p:pic>
        </p:grpSp>
        <p:grpSp>
          <p:nvGrpSpPr>
            <p:cNvPr id="153" name="Group 152"/>
            <p:cNvGrpSpPr/>
            <p:nvPr/>
          </p:nvGrpSpPr>
          <p:grpSpPr>
            <a:xfrm>
              <a:off x="413355" y="5806394"/>
              <a:ext cx="9087279" cy="720577"/>
              <a:chOff x="413355" y="5806394"/>
              <a:chExt cx="9087279" cy="720577"/>
            </a:xfrm>
          </p:grpSpPr>
          <p:sp>
            <p:nvSpPr>
              <p:cNvPr id="154" name="Rectangle 153"/>
              <p:cNvSpPr/>
              <p:nvPr/>
            </p:nvSpPr>
            <p:spPr>
              <a:xfrm flipV="1">
                <a:off x="413355" y="5806394"/>
                <a:ext cx="9087279" cy="616611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5" name="Picture 154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BEBA8EAE-BF5A-486C-A8C5-ECC9F3942E4B}">
                    <a14:imgProps xmlns:a14="http://schemas.microsoft.com/office/drawing/2010/main">
                      <a14:imgLayer r:embed="rId2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4847" y="5840492"/>
                <a:ext cx="731903" cy="663619"/>
              </a:xfrm>
              <a:prstGeom prst="rect">
                <a:avLst/>
              </a:prstGeom>
            </p:spPr>
          </p:pic>
          <p:sp>
            <p:nvSpPr>
              <p:cNvPr id="156" name="Subtitle 5"/>
              <p:cNvSpPr txBox="1">
                <a:spLocks/>
              </p:cNvSpPr>
              <p:nvPr/>
            </p:nvSpPr>
            <p:spPr>
              <a:xfrm>
                <a:off x="5774418" y="6152068"/>
                <a:ext cx="1375965" cy="37490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600" spc="20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STATISTICS</a:t>
                </a:r>
                <a:endParaRPr lang="en-US" sz="1600" spc="200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" name="Title 4"/>
          <p:cNvSpPr txBox="1">
            <a:spLocks/>
          </p:cNvSpPr>
          <p:nvPr/>
        </p:nvSpPr>
        <p:spPr>
          <a:xfrm>
            <a:off x="324965" y="2444657"/>
            <a:ext cx="8229487" cy="153984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pc="50" dirty="0" smtClean="0">
                <a:latin typeface="Arial Black" panose="020B0A04020102020204" pitchFamily="34" charset="0"/>
              </a:rPr>
              <a:t>Exchange and Sharing of Economic Data</a:t>
            </a:r>
          </a:p>
          <a:p>
            <a:pPr algn="l"/>
            <a:endParaRPr lang="en-US" sz="3200" spc="50" dirty="0">
              <a:latin typeface="Arial Black" panose="020B0A04020102020204" pitchFamily="34" charset="0"/>
            </a:endParaRPr>
          </a:p>
          <a:p>
            <a:pPr algn="l"/>
            <a:r>
              <a:rPr lang="en-US" sz="19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Rami Peltola, UNECE Task Force</a:t>
            </a:r>
            <a:endParaRPr lang="en-US" sz="19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0" name="Picture 6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355" y="661580"/>
            <a:ext cx="2586095" cy="61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84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10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Issues for discussion</a:t>
            </a:r>
            <a:endParaRPr lang="en-US" sz="2500" b="1" spc="5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Seeking advice from AEG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82265" y="1751309"/>
            <a:ext cx="8802827" cy="4385331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Task Force would like to ask AEG’s opinion on the following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2675" lvl="1" indent="-457200">
              <a:spcBef>
                <a:spcPts val="1200"/>
              </a:spcBef>
              <a:buClr>
                <a:srgbClr val="A11843"/>
              </a:buClr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the AEG’s perspective –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where could the quality of the SNA be improved by enhanced data sharing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1082675" lvl="1" indent="-457200">
              <a:spcBef>
                <a:spcPts val="1200"/>
              </a:spcBef>
              <a:buClr>
                <a:srgbClr val="A11843"/>
              </a:buClr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the AEG aware of examples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best practices or success stories related to data sharing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1082675" lvl="1" indent="-457200">
              <a:spcBef>
                <a:spcPts val="1200"/>
              </a:spcBef>
              <a:buClr>
                <a:srgbClr val="A11843"/>
              </a:buClr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Moving forward – are there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issues in possible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future SNA updates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will benefit from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data sharing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nationally?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30221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69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13355" y="486641"/>
            <a:ext cx="9159287" cy="6040330"/>
            <a:chOff x="413355" y="486641"/>
            <a:chExt cx="9159287" cy="6040330"/>
          </a:xfrm>
        </p:grpSpPr>
        <p:grpSp>
          <p:nvGrpSpPr>
            <p:cNvPr id="268" name="Group 267"/>
            <p:cNvGrpSpPr/>
            <p:nvPr/>
          </p:nvGrpSpPr>
          <p:grpSpPr>
            <a:xfrm>
              <a:off x="8801387" y="1161709"/>
              <a:ext cx="696748" cy="603621"/>
              <a:chOff x="8259614" y="1445817"/>
              <a:chExt cx="700405" cy="603621"/>
            </a:xfrm>
          </p:grpSpPr>
          <p:sp>
            <p:nvSpPr>
              <p:cNvPr id="294" name="Rectangle 293"/>
              <p:cNvSpPr/>
              <p:nvPr/>
            </p:nvSpPr>
            <p:spPr>
              <a:xfrm flipV="1">
                <a:off x="8259614" y="1445817"/>
                <a:ext cx="700405" cy="603621"/>
              </a:xfrm>
              <a:prstGeom prst="rect">
                <a:avLst/>
              </a:prstGeom>
              <a:solidFill>
                <a:srgbClr val="0369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5" name="Picture 29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614" y="1810135"/>
                <a:ext cx="698657" cy="233207"/>
              </a:xfrm>
              <a:prstGeom prst="rect">
                <a:avLst/>
              </a:prstGeom>
            </p:spPr>
          </p:pic>
        </p:grpSp>
        <p:grpSp>
          <p:nvGrpSpPr>
            <p:cNvPr id="270" name="Group 269"/>
            <p:cNvGrpSpPr/>
            <p:nvPr/>
          </p:nvGrpSpPr>
          <p:grpSpPr>
            <a:xfrm>
              <a:off x="8798471" y="486641"/>
              <a:ext cx="699663" cy="617187"/>
              <a:chOff x="8336832" y="796602"/>
              <a:chExt cx="699663" cy="617187"/>
            </a:xfrm>
          </p:grpSpPr>
          <p:sp>
            <p:nvSpPr>
              <p:cNvPr id="290" name="Rectangle 289"/>
              <p:cNvSpPr/>
              <p:nvPr/>
            </p:nvSpPr>
            <p:spPr>
              <a:xfrm flipV="1">
                <a:off x="8336832" y="804865"/>
                <a:ext cx="699663" cy="603621"/>
              </a:xfrm>
              <a:prstGeom prst="rect">
                <a:avLst/>
              </a:prstGeom>
              <a:solidFill>
                <a:srgbClr val="5EBA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1" name="Picture 29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8707" y="796602"/>
                <a:ext cx="680693" cy="617187"/>
              </a:xfrm>
              <a:prstGeom prst="rect">
                <a:avLst/>
              </a:prstGeom>
            </p:spPr>
          </p:pic>
        </p:grpSp>
        <p:grpSp>
          <p:nvGrpSpPr>
            <p:cNvPr id="271" name="Group 270"/>
            <p:cNvGrpSpPr/>
            <p:nvPr/>
          </p:nvGrpSpPr>
          <p:grpSpPr>
            <a:xfrm>
              <a:off x="8805756" y="1827855"/>
              <a:ext cx="695939" cy="616803"/>
              <a:chOff x="8340556" y="2149731"/>
              <a:chExt cx="695939" cy="616803"/>
            </a:xfrm>
          </p:grpSpPr>
          <p:sp>
            <p:nvSpPr>
              <p:cNvPr id="288" name="Rectangle 287"/>
              <p:cNvSpPr/>
              <p:nvPr/>
            </p:nvSpPr>
            <p:spPr>
              <a:xfrm flipV="1">
                <a:off x="8340556" y="2149731"/>
                <a:ext cx="695939" cy="601597"/>
              </a:xfrm>
              <a:prstGeom prst="rect">
                <a:avLst/>
              </a:prstGeom>
              <a:solidFill>
                <a:srgbClr val="174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9" name="Picture 28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harpenSoften amount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0"/>
                        </a14:imgEffect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7310" y="2161712"/>
                <a:ext cx="667056" cy="604822"/>
              </a:xfrm>
              <a:prstGeom prst="rect">
                <a:avLst/>
              </a:prstGeom>
            </p:spPr>
          </p:pic>
        </p:grpSp>
        <p:grpSp>
          <p:nvGrpSpPr>
            <p:cNvPr id="272" name="Group 271"/>
            <p:cNvGrpSpPr/>
            <p:nvPr/>
          </p:nvGrpSpPr>
          <p:grpSpPr>
            <a:xfrm>
              <a:off x="8805756" y="2492898"/>
              <a:ext cx="692379" cy="601597"/>
              <a:chOff x="8341618" y="2827400"/>
              <a:chExt cx="692378" cy="601597"/>
            </a:xfrm>
          </p:grpSpPr>
          <p:sp>
            <p:nvSpPr>
              <p:cNvPr id="286" name="Rectangle 285"/>
              <p:cNvSpPr/>
              <p:nvPr/>
            </p:nvSpPr>
            <p:spPr>
              <a:xfrm flipV="1">
                <a:off x="8341618" y="2827400"/>
                <a:ext cx="692378" cy="601597"/>
              </a:xfrm>
              <a:prstGeom prst="rect">
                <a:avLst/>
              </a:prstGeom>
              <a:solidFill>
                <a:srgbClr val="27BC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7" name="Picture 28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0466" y="2873983"/>
                <a:ext cx="560744" cy="508429"/>
              </a:xfrm>
              <a:prstGeom prst="rect">
                <a:avLst/>
              </a:prstGeom>
            </p:spPr>
          </p:pic>
        </p:grpSp>
        <p:grpSp>
          <p:nvGrpSpPr>
            <p:cNvPr id="273" name="Group 272"/>
            <p:cNvGrpSpPr/>
            <p:nvPr/>
          </p:nvGrpSpPr>
          <p:grpSpPr>
            <a:xfrm>
              <a:off x="8806818" y="3152402"/>
              <a:ext cx="691316" cy="745614"/>
              <a:chOff x="8342680" y="3475474"/>
              <a:chExt cx="691316" cy="745614"/>
            </a:xfrm>
          </p:grpSpPr>
          <p:sp>
            <p:nvSpPr>
              <p:cNvPr id="284" name="Rectangle 283"/>
              <p:cNvSpPr/>
              <p:nvPr/>
            </p:nvSpPr>
            <p:spPr>
              <a:xfrm flipV="1">
                <a:off x="8342680" y="3475474"/>
                <a:ext cx="691316" cy="601597"/>
              </a:xfrm>
              <a:prstGeom prst="rect">
                <a:avLst/>
              </a:prstGeom>
              <a:solidFill>
                <a:srgbClr val="407F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5" name="Picture 284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73768" y="3638550"/>
                <a:ext cx="642477" cy="582538"/>
              </a:xfrm>
              <a:prstGeom prst="rect">
                <a:avLst/>
              </a:prstGeom>
            </p:spPr>
          </p:pic>
        </p:grpSp>
        <p:grpSp>
          <p:nvGrpSpPr>
            <p:cNvPr id="274" name="Group 273"/>
            <p:cNvGrpSpPr/>
            <p:nvPr/>
          </p:nvGrpSpPr>
          <p:grpSpPr>
            <a:xfrm>
              <a:off x="8806818" y="3797897"/>
              <a:ext cx="765824" cy="676183"/>
              <a:chOff x="8225057" y="3616913"/>
              <a:chExt cx="765824" cy="676183"/>
            </a:xfrm>
          </p:grpSpPr>
          <p:sp>
            <p:nvSpPr>
              <p:cNvPr id="282" name="Rectangle 281"/>
              <p:cNvSpPr/>
              <p:nvPr/>
            </p:nvSpPr>
            <p:spPr>
              <a:xfrm flipV="1">
                <a:off x="8225057" y="3628206"/>
                <a:ext cx="691316" cy="592882"/>
              </a:xfrm>
              <a:prstGeom prst="rect">
                <a:avLst/>
              </a:prstGeom>
              <a:solidFill>
                <a:srgbClr val="C42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3" name="Picture 282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5124" y="3616913"/>
                <a:ext cx="745757" cy="676183"/>
              </a:xfrm>
              <a:prstGeom prst="rect">
                <a:avLst/>
              </a:prstGeom>
            </p:spPr>
          </p:pic>
        </p:grpSp>
        <p:grpSp>
          <p:nvGrpSpPr>
            <p:cNvPr id="275" name="Group 274"/>
            <p:cNvGrpSpPr/>
            <p:nvPr/>
          </p:nvGrpSpPr>
          <p:grpSpPr>
            <a:xfrm>
              <a:off x="8804694" y="4468376"/>
              <a:ext cx="694156" cy="653776"/>
              <a:chOff x="8242284" y="4791448"/>
              <a:chExt cx="694156" cy="653776"/>
            </a:xfrm>
          </p:grpSpPr>
          <p:sp>
            <p:nvSpPr>
              <p:cNvPr id="280" name="Rectangle 279"/>
              <p:cNvSpPr/>
              <p:nvPr/>
            </p:nvSpPr>
            <p:spPr>
              <a:xfrm flipV="1">
                <a:off x="8245124" y="4791448"/>
                <a:ext cx="691316" cy="591914"/>
              </a:xfrm>
              <a:prstGeom prst="rect">
                <a:avLst/>
              </a:prstGeom>
              <a:solidFill>
                <a:srgbClr val="C697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1" name="Picture 280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2284" y="4832574"/>
                <a:ext cx="675689" cy="612650"/>
              </a:xfrm>
              <a:prstGeom prst="rect">
                <a:avLst/>
              </a:prstGeom>
            </p:spPr>
          </p:pic>
        </p:grpSp>
        <p:grpSp>
          <p:nvGrpSpPr>
            <p:cNvPr id="296" name="Group 295"/>
            <p:cNvGrpSpPr/>
            <p:nvPr/>
          </p:nvGrpSpPr>
          <p:grpSpPr>
            <a:xfrm>
              <a:off x="8804695" y="5145012"/>
              <a:ext cx="693597" cy="591914"/>
              <a:chOff x="8242285" y="5445224"/>
              <a:chExt cx="693597" cy="591914"/>
            </a:xfrm>
          </p:grpSpPr>
          <p:sp>
            <p:nvSpPr>
              <p:cNvPr id="297" name="Rectangle 296"/>
              <p:cNvSpPr/>
              <p:nvPr/>
            </p:nvSpPr>
            <p:spPr>
              <a:xfrm flipV="1">
                <a:off x="8242285" y="5445224"/>
                <a:ext cx="693597" cy="591914"/>
              </a:xfrm>
              <a:prstGeom prst="rect">
                <a:avLst/>
              </a:prstGeom>
              <a:solidFill>
                <a:srgbClr val="F16A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8" name="Picture 297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BEBA8EAE-BF5A-486C-A8C5-ECC9F3942E4B}">
                    <a14:imgProps xmlns:a14="http://schemas.microsoft.com/office/drawing/2010/main">
                      <a14:imgLayer r:embed="rId1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05472" y="5504894"/>
                <a:ext cx="587008" cy="532243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413355" y="5806394"/>
              <a:ext cx="9087279" cy="720577"/>
              <a:chOff x="413355" y="5806394"/>
              <a:chExt cx="9087279" cy="720577"/>
            </a:xfrm>
          </p:grpSpPr>
          <p:sp>
            <p:nvSpPr>
              <p:cNvPr id="292" name="Rectangle 291"/>
              <p:cNvSpPr/>
              <p:nvPr/>
            </p:nvSpPr>
            <p:spPr>
              <a:xfrm flipV="1">
                <a:off x="413355" y="5806394"/>
                <a:ext cx="9087279" cy="616611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3" name="Picture 292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BEBA8EAE-BF5A-486C-A8C5-ECC9F3942E4B}">
                    <a14:imgProps xmlns:a14="http://schemas.microsoft.com/office/drawing/2010/main">
                      <a14:imgLayer r:embed="rId2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4847" y="5840492"/>
                <a:ext cx="731903" cy="663619"/>
              </a:xfrm>
              <a:prstGeom prst="rect">
                <a:avLst/>
              </a:prstGeom>
            </p:spPr>
          </p:pic>
          <p:sp>
            <p:nvSpPr>
              <p:cNvPr id="299" name="Subtitle 5"/>
              <p:cNvSpPr txBox="1">
                <a:spLocks/>
              </p:cNvSpPr>
              <p:nvPr/>
            </p:nvSpPr>
            <p:spPr>
              <a:xfrm>
                <a:off x="5774418" y="6152068"/>
                <a:ext cx="1375965" cy="37490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600" spc="20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STATISTICS</a:t>
                </a:r>
                <a:endParaRPr lang="en-US" sz="1600" spc="200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3" name="Subtitle 5"/>
          <p:cNvSpPr txBox="1">
            <a:spLocks/>
          </p:cNvSpPr>
          <p:nvPr/>
        </p:nvSpPr>
        <p:spPr>
          <a:xfrm>
            <a:off x="331009" y="4990289"/>
            <a:ext cx="8399893" cy="6455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Rami Peltola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3E8ED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UNECE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itle 4"/>
          <p:cNvSpPr txBox="1">
            <a:spLocks/>
          </p:cNvSpPr>
          <p:nvPr/>
        </p:nvSpPr>
        <p:spPr>
          <a:xfrm>
            <a:off x="322246" y="2567345"/>
            <a:ext cx="4610717" cy="59617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pc="50" dirty="0">
                <a:latin typeface="Arial Black" panose="020B0A04020102020204" pitchFamily="34" charset="0"/>
              </a:rPr>
              <a:t>Thank you!</a:t>
            </a:r>
          </a:p>
        </p:txBody>
      </p:sp>
      <p:pic>
        <p:nvPicPr>
          <p:cNvPr id="180" name="Picture 17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355" y="661580"/>
            <a:ext cx="2586095" cy="61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40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82265" y="1751309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Multinational enterprises (MNEs) are increasingly global</a:t>
            </a: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challenges the quality and accuracy of economic statistics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picture of MNEs activities missing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develop more consistent and effective measurement</a:t>
            </a:r>
          </a:p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advance exchange and sharing of economic data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data should be exchanged? </a:t>
            </a:r>
            <a:endParaRPr lang="fi-FI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kind of circumstances, legal frameworks and technological tools are needed?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exchange data securely?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possible risks? How to deal with them?</a:t>
            </a:r>
          </a:p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Bureau of the Conference of European Statisticians (CES) decided to carry out an 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in-depth review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topic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Background</a:t>
            </a:r>
          </a:p>
          <a:p>
            <a:pPr algn="r">
              <a:spcBef>
                <a:spcPts val="0"/>
              </a:spcBef>
            </a:pPr>
            <a:r>
              <a:rPr lang="en-US" sz="24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need to advance data exchange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36520" y="6365172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2</a:t>
            </a:fld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159658" y="1598295"/>
            <a:ext cx="8280920" cy="53907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endParaRPr lang="fr-CH" sz="2400" dirty="0" smtClean="0"/>
          </a:p>
          <a:p>
            <a:pPr>
              <a:spcBef>
                <a:spcPts val="600"/>
              </a:spcBef>
            </a:pPr>
            <a:endParaRPr lang="fr-CH" sz="24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138114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579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3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Conclusions of the in-depth review </a:t>
            </a:r>
          </a:p>
          <a:p>
            <a:pPr algn="r"/>
            <a:r>
              <a:rPr lang="fi-FI" sz="24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practices in data exchange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82265" y="1751309"/>
            <a:ext cx="8972610" cy="4616834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1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survey of statistical offices with 48 replies on the:</a:t>
            </a: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economic data exchange nationally and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internationally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Organizational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aspects of data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enefits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challenges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experienced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ossible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activities</a:t>
            </a: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lnSpc>
                <a:spcPct val="11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practices of national statistical offices: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exchange data nationally in some </a:t>
            </a: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16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fi-FI" sz="16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receive microdata nationally 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16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 provide microdata to other producers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94% engage in international data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endParaRPr lang="fi-FI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16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37% </a:t>
            </a:r>
            <a:r>
              <a:rPr lang="fi-FI" sz="16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microdata internationally</a:t>
            </a:r>
            <a:endParaRPr lang="en-US" sz="16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lnSpc>
                <a:spcPct val="11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Mainly data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exchanged to record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cross-border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transactions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30221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05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4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Conclusions of the in-depth review </a:t>
            </a:r>
          </a:p>
          <a:p>
            <a:pPr algn="r"/>
            <a:r>
              <a:rPr lang="fi-FI" sz="24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and obstacles of data exchange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82265" y="1751309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survey showed many benefits, such as:</a:t>
            </a: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consistency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quality of statistics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 gains in statistical production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response burden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understanding of complex enterprises</a:t>
            </a: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obstacles to data exchange include: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Confidentiality constraints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</a:t>
            </a:r>
            <a:r>
              <a:rPr lang="fi-FI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constraints</a:t>
            </a:r>
            <a:endParaRPr lang="fi-FI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Technological readiness to link and exchange data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dependency from external data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issues and different definitions used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30221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52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5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Task Force to advance work</a:t>
            </a:r>
          </a:p>
          <a:p>
            <a:pPr algn="r"/>
            <a:r>
              <a:rPr lang="en-US" sz="24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en-US" sz="2400" spc="5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Sharing of Economic Data</a:t>
            </a: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82265" y="1751309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CES Bureau set up a Task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Force (Canada, Denmark,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Finland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Ireland,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Italy, Mexico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Netherlands, United Kingdom, United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States, ECB, Eurostat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OECD, UNECE, UNSD and WTO):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2675" lvl="1" indent="-457200">
              <a:lnSpc>
                <a:spcPct val="110000"/>
              </a:lnSpc>
              <a:buFont typeface="+mj-lt"/>
              <a:buAutoNum type="arabicPeriod"/>
            </a:pP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Stage – until June 2018: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2675" lvl="1" indent="-457200">
              <a:buClr>
                <a:srgbClr val="A11843"/>
              </a:buClr>
              <a:buFont typeface="+mj-lt"/>
              <a:buAutoNum type="alphaLcParenR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concrete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data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</a:p>
          <a:p>
            <a:pPr marL="1082675" lvl="1" indent="-457200">
              <a:buClr>
                <a:srgbClr val="A11843"/>
              </a:buClr>
              <a:buFont typeface="+mj-lt"/>
              <a:buAutoNum type="alphaLcParenR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enablers and obstacles of data sharing and find solutions</a:t>
            </a:r>
          </a:p>
          <a:p>
            <a:pPr marL="1082675" lvl="1" indent="-457200">
              <a:buClr>
                <a:srgbClr val="A11843"/>
              </a:buClr>
              <a:buFont typeface="+mj-lt"/>
              <a:buAutoNum type="alphaLcParenR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 ways to detect crucial MNEs and changes in their activities</a:t>
            </a:r>
          </a:p>
          <a:p>
            <a:pPr marL="1082675" lvl="1" indent="-457200">
              <a:lnSpc>
                <a:spcPct val="110000"/>
              </a:lnSpc>
              <a:spcBef>
                <a:spcPts val="1000"/>
              </a:spcBef>
              <a:buFont typeface="+mj-lt"/>
              <a:buAutoNum type="arabicPeriod" startAt="2"/>
            </a:pP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Stage – until June 2020:</a:t>
            </a:r>
          </a:p>
          <a:p>
            <a:pPr marL="1082675" lvl="1" indent="-457200">
              <a:buClr>
                <a:srgbClr val="A11843"/>
              </a:buClr>
              <a:buFont typeface="+mj-lt"/>
              <a:buAutoNum type="alphaLcParenR" startAt="4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innovative ways to exchange of economic data</a:t>
            </a:r>
            <a:endParaRPr lang="fi-FI" sz="21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2675" lvl="1" indent="-457200">
              <a:buClr>
                <a:srgbClr val="A11843"/>
              </a:buClr>
              <a:buFont typeface="+mj-lt"/>
              <a:buAutoNum type="alphaLcParenR" startAt="4"/>
            </a:pP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guidance, tools and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principles, taking into account:</a:t>
            </a:r>
            <a:endParaRPr lang="en-US" sz="21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7025" lvl="2" indent="-514350">
              <a:buClr>
                <a:srgbClr val="A11843"/>
              </a:buClr>
              <a:buFont typeface="+mj-lt"/>
              <a:buAutoNum type="romanL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exchange on MNEs among producers of official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</a:p>
          <a:p>
            <a:pPr marL="1597025" lvl="2" indent="-514350">
              <a:buClr>
                <a:srgbClr val="A11843"/>
              </a:buClr>
              <a:buFont typeface="+mj-lt"/>
              <a:buAutoNum type="romanL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the necessary external data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</a:p>
          <a:p>
            <a:pPr marL="1597025" lvl="2" indent="-514350">
              <a:buClr>
                <a:srgbClr val="A11843"/>
              </a:buClr>
              <a:buFont typeface="+mj-lt"/>
              <a:buAutoNum type="romanL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methodological and communicational aspects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7025" lvl="2" indent="-514350">
              <a:buClr>
                <a:srgbClr val="A11843"/>
              </a:buClr>
              <a:buFont typeface="+mj-lt"/>
              <a:buAutoNum type="romanL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practices in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analysing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MNEs’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30221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59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6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Review of data exchange examples</a:t>
            </a:r>
            <a:endParaRPr lang="en-US" sz="2500" b="1" spc="5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Team A – lead Finland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82265" y="1751309"/>
            <a:ext cx="3063575" cy="4324369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Collects and reviews real data exchange cases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Analyzes the benefits and challenges experienced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5840" y="1697438"/>
            <a:ext cx="6155822" cy="4378241"/>
          </a:xfrm>
          <a:prstGeom prst="rect">
            <a:avLst/>
          </a:prstGeom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30221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Bitmap Image" r:id="rId7" imgW="1409897" imgH="1333333" progId="Paint.Picture">
                  <p:embed/>
                </p:oleObj>
              </mc:Choice>
              <mc:Fallback>
                <p:oleObj name="Bitmap Image" r:id="rId7" imgW="1409897" imgH="1333333" progId="Paint.Picture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43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7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Obstacles and enablers of data sharing</a:t>
            </a:r>
            <a:endParaRPr lang="en-US" sz="2500" b="1" spc="5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Team B – lead Canada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3030" y="1641584"/>
            <a:ext cx="3533775" cy="2990850"/>
          </a:xfrm>
          <a:prstGeom prst="rect">
            <a:avLst/>
          </a:prstGeom>
        </p:spPr>
      </p:pic>
      <p:sp>
        <p:nvSpPr>
          <p:cNvPr id="21" name="Content Placeholder 9"/>
          <p:cNvSpPr txBox="1">
            <a:spLocks/>
          </p:cNvSpPr>
          <p:nvPr/>
        </p:nvSpPr>
        <p:spPr>
          <a:xfrm>
            <a:off x="490430" y="2000019"/>
            <a:ext cx="5962426" cy="4106867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Identified: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aspects influencing data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obstacles </a:t>
            </a: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data exchange</a:t>
            </a:r>
            <a:endParaRPr lang="fi-FI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enablers </a:t>
            </a:r>
            <a:r>
              <a:rPr lang="fi-FI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data exchange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seek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possible solutions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tools for dealing with obstacles and strengthening enablers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Collaborates with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UNECE Task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Force 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Elements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Statistical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30221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Bitmap Image" r:id="rId7" imgW="1409897" imgH="1333333" progId="Paint.Picture">
                  <p:embed/>
                </p:oleObj>
              </mc:Choice>
              <mc:Fallback>
                <p:oleObj name="Bitmap Image" r:id="rId7" imgW="1409897" imgH="1333333" progId="Paint.Picture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83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8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Detecting MNEs and data to be exchanged</a:t>
            </a:r>
            <a:endParaRPr lang="en-US" sz="2500" b="1" spc="5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Team C1 – lead United States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82265" y="1751309"/>
            <a:ext cx="8802827" cy="4385331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areas for data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exchange: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 structures,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especially special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entities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Firms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 large amount of activity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employment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sales) </a:t>
            </a: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Re-arrangements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relocations of MNEs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arrangements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 </a:t>
            </a:r>
            <a:r>
              <a:rPr lang="en-US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intellectual property products </a:t>
            </a: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develop generalized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examples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focus MNEs</a:t>
            </a:r>
          </a:p>
          <a:p>
            <a:pPr marL="514350" indent="-346075">
              <a:lnSpc>
                <a:spcPct val="12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identify critical data items to be exchanged, such as: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Register-type information, including identifiers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Structures of MNEs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globalization variables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MNE data most prone to revision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Financial/operational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data,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sales/turnover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employment, income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 standards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30221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1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839" y="1085848"/>
            <a:ext cx="9918269" cy="5725449"/>
            <a:chOff x="-839" y="1085848"/>
            <a:chExt cx="9918269" cy="5725449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129" y="6476829"/>
              <a:ext cx="1415602" cy="334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>
              <a:off x="-839" y="1085848"/>
              <a:ext cx="9918269" cy="1691722"/>
              <a:chOff x="-839" y="1085848"/>
              <a:chExt cx="9918269" cy="1691722"/>
            </a:xfrm>
          </p:grpSpPr>
          <p:sp>
            <p:nvSpPr>
              <p:cNvPr id="31" name="Rectangle 30"/>
              <p:cNvSpPr/>
              <p:nvPr/>
            </p:nvSpPr>
            <p:spPr>
              <a:xfrm flipV="1">
                <a:off x="1948732" y="1393488"/>
                <a:ext cx="7968698" cy="11073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ubtitle 5"/>
              <p:cNvSpPr txBox="1">
                <a:spLocks/>
              </p:cNvSpPr>
              <p:nvPr/>
            </p:nvSpPr>
            <p:spPr>
              <a:xfrm>
                <a:off x="461533" y="1310596"/>
                <a:ext cx="1789563" cy="37490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400" b="1" spc="100" dirty="0" smtClean="0">
                    <a:solidFill>
                      <a:srgbClr val="FF9933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STATISTICS</a:t>
                </a:r>
                <a:endParaRPr lang="fr-CH" sz="1400" b="1" spc="100" dirty="0">
                  <a:solidFill>
                    <a:srgbClr val="FF9933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V="1">
                <a:off x="-839" y="1393491"/>
                <a:ext cx="467543" cy="110727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V="1">
                <a:off x="420986" y="1393490"/>
                <a:ext cx="45719" cy="1384080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59658" y="1085848"/>
                <a:ext cx="374200" cy="339290"/>
              </a:xfrm>
              <a:prstGeom prst="rect">
                <a:avLst/>
              </a:prstGeom>
            </p:spPr>
          </p:pic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56242" y="6294266"/>
            <a:ext cx="222885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9</a:t>
            </a:fld>
            <a:endParaRPr lang="en-US" dirty="0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2500" b="1" spc="50" dirty="0" smtClean="0">
                <a:latin typeface="Arial Black" panose="020B0A04020102020204" pitchFamily="34" charset="0"/>
                <a:cs typeface="Arial" panose="020B0604020202020204" pitchFamily="34" charset="0"/>
              </a:rPr>
              <a:t>Large and complex enterprises units</a:t>
            </a:r>
            <a:endParaRPr lang="en-US" sz="2500" b="1" spc="5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spc="5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Team C2 – lead Ireland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9"/>
          <p:cNvSpPr txBox="1">
            <a:spLocks/>
          </p:cNvSpPr>
          <p:nvPr/>
        </p:nvSpPr>
        <p:spPr>
          <a:xfrm>
            <a:off x="482265" y="1751309"/>
            <a:ext cx="8802827" cy="4385331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 have large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complex enterprises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units (LCUs):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Organizational units focusing on MNEs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fi-FI" sz="20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Concentrate resources, skills and knowledge to </a:t>
            </a:r>
            <a:r>
              <a:rPr lang="fi-FI" sz="20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MNEs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to improve consistency of data on MNEs</a:t>
            </a:r>
          </a:p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Task Team will update the existing guidance on LCUs </a:t>
            </a:r>
          </a:p>
          <a:p>
            <a:pPr marL="514350" indent="-346075">
              <a:lnSpc>
                <a:spcPct val="10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Task Force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review possibilities of establishing a network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experts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large and complex enterprises to:</a:t>
            </a:r>
            <a:endParaRPr lang="en-US" sz="21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critical MNEs for data exchange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 out data exchange and analysis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in dealing with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MNEs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210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ways for communicating with </a:t>
            </a:r>
            <a:r>
              <a:rPr lang="en-US" sz="2100" dirty="0" smtClean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MNEs</a:t>
            </a:r>
            <a:endParaRPr lang="en-US" sz="2000" dirty="0" smtClean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30221"/>
              </p:ext>
            </p:extLst>
          </p:nvPr>
        </p:nvGraphicFramePr>
        <p:xfrm>
          <a:off x="680762" y="410685"/>
          <a:ext cx="950611" cy="89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Bitmap Image" r:id="rId6" imgW="1409897" imgH="1333333" progId="Paint.Picture">
                  <p:embed/>
                </p:oleObj>
              </mc:Choice>
              <mc:Fallback>
                <p:oleObj name="Bitmap Image" r:id="rId6" imgW="1409897" imgH="1333333" progId="Paint.Picture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62" y="410685"/>
                        <a:ext cx="950611" cy="89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</TotalTime>
  <Words>817</Words>
  <Application>Microsoft Office PowerPoint</Application>
  <PresentationFormat>A4 Paper (210x297 mm)</PresentationFormat>
  <Paragraphs>147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Arial Narrow</vt:lpstr>
      <vt:lpstr>Calibri</vt:lpstr>
      <vt:lpstr>Calibri Light</vt:lpstr>
      <vt:lpstr>Wingdings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Rami Peltola</cp:lastModifiedBy>
  <cp:revision>146</cp:revision>
  <cp:lastPrinted>2017-11-10T17:13:01Z</cp:lastPrinted>
  <dcterms:created xsi:type="dcterms:W3CDTF">2016-07-29T13:01:46Z</dcterms:created>
  <dcterms:modified xsi:type="dcterms:W3CDTF">2017-12-04T14:24:23Z</dcterms:modified>
</cp:coreProperties>
</file>