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8" r:id="rId2"/>
    <p:sldId id="320" r:id="rId3"/>
    <p:sldId id="355" r:id="rId4"/>
    <p:sldId id="356" r:id="rId5"/>
    <p:sldId id="319" r:id="rId6"/>
    <p:sldId id="351" r:id="rId7"/>
    <p:sldId id="321" r:id="rId8"/>
    <p:sldId id="324" r:id="rId9"/>
    <p:sldId id="338" r:id="rId10"/>
    <p:sldId id="359" r:id="rId11"/>
    <p:sldId id="361" r:id="rId12"/>
    <p:sldId id="368" r:id="rId13"/>
    <p:sldId id="369" r:id="rId14"/>
    <p:sldId id="366" r:id="rId15"/>
    <p:sldId id="370" r:id="rId16"/>
    <p:sldId id="372" r:id="rId17"/>
    <p:sldId id="371" r:id="rId18"/>
    <p:sldId id="362" r:id="rId19"/>
    <p:sldId id="354" r:id="rId20"/>
    <p:sldId id="376" r:id="rId21"/>
    <p:sldId id="363" r:id="rId22"/>
    <p:sldId id="360" r:id="rId23"/>
    <p:sldId id="374" r:id="rId24"/>
    <p:sldId id="375" r:id="rId25"/>
    <p:sldId id="317" r:id="rId26"/>
  </p:sldIdLst>
  <p:sldSz cx="9144000" cy="6858000" type="screen4x3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E1"/>
    <a:srgbClr val="0033CC"/>
    <a:srgbClr val="FFFFCC"/>
    <a:srgbClr val="00FFFF"/>
    <a:srgbClr val="43BCFF"/>
    <a:srgbClr val="4F81BD"/>
    <a:srgbClr val="6FA0DB"/>
    <a:srgbClr val="D5F0FF"/>
    <a:srgbClr val="2980B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4660"/>
  </p:normalViewPr>
  <p:slideViewPr>
    <p:cSldViewPr>
      <p:cViewPr>
        <p:scale>
          <a:sx n="90" d="100"/>
          <a:sy n="90" d="100"/>
        </p:scale>
        <p:origin x="-2256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114" y="-90"/>
      </p:cViewPr>
      <p:guideLst>
        <p:guide orient="horz" pos="3131"/>
        <p:guide pos="214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092" cy="497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155" y="0"/>
            <a:ext cx="2951092" cy="497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02D75E54-5D0A-485D-9340-6B22DA5F5A99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842"/>
            <a:ext cx="2951092" cy="497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155" y="9441842"/>
            <a:ext cx="2951092" cy="497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4D4604F1-4F39-49B9-90C2-E25327FDA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67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092" cy="49738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155" y="0"/>
            <a:ext cx="2951092" cy="49738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CD52593-9077-4329-BFC9-80933BCCC030}" type="datetimeFigureOut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496" y="4722619"/>
            <a:ext cx="5445797" cy="447307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842"/>
            <a:ext cx="2951092" cy="49738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155" y="9441842"/>
            <a:ext cx="2951092" cy="49738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3F0C5DE1-2D92-4C6A-896D-950BC90849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64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822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0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69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18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7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93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8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36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88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332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39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41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09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274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1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57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8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07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80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2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C5DE1-2D92-4C6A-896D-950BC90849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3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4BD1D-FB3F-4118-9DE8-3BD95C2FF840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634-6D05-4DF9-BEF8-BC679A07A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423EA-98AE-40E8-A67E-770D2DF70064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472E-0E41-475B-A5EE-A763407A5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A435-7AAB-443A-A646-4891E95CDDA6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474E-7944-4102-9BF6-74535263C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96B-CF87-449E-8E1C-646B58276DEF}" type="datetime1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United Nations Statistics Division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5F7484D2-8E9F-46D7-97CE-D97268F7C8D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" y="152400"/>
            <a:ext cx="3930156" cy="68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6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36C2-31C9-4E10-92C6-E12B39CF9FD6}" type="datetime1">
              <a:rPr lang="en-GB" smtClean="0"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United Nations Statistics Division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5F7484D2-8E9F-46D7-97CE-D97268F7C8D0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8072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49" y="6309839"/>
            <a:ext cx="2704701" cy="4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04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35826-7736-4842-81B1-3335CC9A68C9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6931C-236B-4CE0-A18F-C17BF296E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C1E5-6D8E-4368-9FEF-33EF12483C92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675D-4D36-46DD-BC9E-851820D17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6743A-63ED-4CAF-98EF-7F38310BC346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D93F-27DB-46F1-8CF9-5E128E8DA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B335-7668-4378-9561-CB7A4E0C0282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12DDC-06FC-4515-89AC-C364CC493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F2743-DE6A-4A68-995C-2D6CBD28D8EF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6D223-BA4B-41B3-81AD-124ADE36A5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4802-DBD4-4C69-A1B6-CED78399595C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353CA-E2E7-4C91-958C-8A8C61E3E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94EA0-AC6E-4C84-919D-491752322DE5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347D-683D-4FB4-96EE-52CB0625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CD92-BF3B-4AC4-A240-559D438C9EF1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030E-C9C4-4BA8-B236-32B7F6308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104DD5-E9BC-4CC2-AB89-1CD850B26708}" type="datetime1">
              <a:rPr lang="en-US"/>
              <a:pPr>
                <a:defRPr/>
              </a:pPr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19F582-C9AA-4B68-9BCC-9C302E78F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15093" y="945286"/>
            <a:ext cx="7513813" cy="29173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Handbook on Accounting for Global Value Chains - UPDATE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Extended National Accounts and Integrated Business Statistics</a:t>
            </a:r>
            <a:endParaRPr lang="en-GB" sz="3600" dirty="0">
              <a:solidFill>
                <a:srgbClr val="008E40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1" y="3613666"/>
            <a:ext cx="6883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Ronald Jansen, Michael Connolly, </a:t>
            </a:r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André </a:t>
            </a:r>
            <a:r>
              <a:rPr lang="en-GB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Loranger</a:t>
            </a:r>
            <a:endParaRPr lang="en-GB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en-GB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GB" sz="2800" dirty="0" smtClean="0">
                <a:latin typeface="Cambria" panose="02040503050406030204" pitchFamily="18" charset="0"/>
              </a:rPr>
              <a:t>UNSD Expert </a:t>
            </a:r>
            <a:r>
              <a:rPr lang="en-GB" sz="2800" dirty="0">
                <a:latin typeface="Cambria" panose="02040503050406030204" pitchFamily="18" charset="0"/>
              </a:rPr>
              <a:t>Group </a:t>
            </a:r>
            <a:r>
              <a:rPr lang="en-GB" sz="2800" b="1" dirty="0" smtClean="0">
                <a:latin typeface="Cambria" panose="02040503050406030204" pitchFamily="18" charset="0"/>
              </a:rPr>
              <a:t>on International Trade and Economic </a:t>
            </a:r>
            <a:r>
              <a:rPr lang="en-GB" sz="2800" b="1" dirty="0" err="1" smtClean="0">
                <a:latin typeface="Cambria" panose="02040503050406030204" pitchFamily="18" charset="0"/>
              </a:rPr>
              <a:t>Globalizatiuon</a:t>
            </a:r>
            <a:endParaRPr lang="en-GB" sz="2800" b="1" dirty="0" smtClean="0">
              <a:latin typeface="Cambria" panose="02040503050406030204" pitchFamily="18" charset="0"/>
            </a:endParaRPr>
          </a:p>
          <a:p>
            <a:pPr algn="ctr"/>
            <a:r>
              <a:rPr lang="en-GB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AEG on National Accounts </a:t>
            </a:r>
          </a:p>
          <a:p>
            <a:pPr algn="ctr"/>
            <a:r>
              <a:rPr lang="en-GB" sz="28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December 2017</a:t>
            </a:r>
            <a:endParaRPr lang="en-GB" sz="2800" b="1" i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4F474-721D-4AF2-8959-57A5502F60DF}" type="datetime1">
              <a:rPr lang="en-GB" smtClean="0"/>
              <a:t>01/12/2017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United Nations Statistics Division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5F7484D2-8E9F-46D7-97CE-D97268F7C8D0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99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5F7484D2-8E9F-46D7-97CE-D97268F7C8D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723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Central Framework for Handbook </a:t>
            </a:r>
          </a:p>
          <a:p>
            <a:pPr algn="ctr"/>
            <a:endParaRPr lang="en-US" sz="2400" b="0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600" b="0" dirty="0" err="1" smtClean="0">
                <a:solidFill>
                  <a:srgbClr val="0033CC"/>
                </a:solidFill>
                <a:latin typeface="Cambria" panose="02040503050406030204" pitchFamily="18" charset="0"/>
              </a:rPr>
              <a:t>Ch</a:t>
            </a:r>
            <a:r>
              <a:rPr lang="en-US" sz="3600" b="0" dirty="0" smtClean="0">
                <a:solidFill>
                  <a:srgbClr val="0033CC"/>
                </a:solidFill>
                <a:latin typeface="Cambria" panose="02040503050406030204" pitchFamily="18" charset="0"/>
              </a:rPr>
              <a:t> 9 Global Value Chain – Satellite Account </a:t>
            </a:r>
          </a:p>
          <a:p>
            <a:pPr algn="ctr"/>
            <a:r>
              <a:rPr lang="en-US" sz="36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Example: Automotive GVC in North America</a:t>
            </a:r>
            <a:endParaRPr lang="en-GB" sz="3600" b="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17144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Global Value Chains case studies</a:t>
            </a:r>
            <a:endParaRPr lang="en-GB" sz="3600" b="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7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3728" cy="1022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9722" y="298345"/>
            <a:ext cx="833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Global Value Chain (GVC) Model</a:t>
            </a:r>
            <a:endParaRPr lang="en-US" sz="1600" b="0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B75A0-D941-4122-9FE3-EDDD590B5A97}" type="slidenum">
              <a:rPr lang="en-US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4294967295"/>
          </p:nvPr>
        </p:nvSpPr>
        <p:spPr>
          <a:xfrm>
            <a:off x="0" y="1600200"/>
            <a:ext cx="3008313" cy="46910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The GVC  framework describes the structure, dynamics and relationships among stakeholders in GVCs</a:t>
            </a:r>
          </a:p>
          <a:p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Four dimensions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 smtClean="0"/>
              <a:t>Business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 smtClean="0"/>
              <a:t>Geography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 smtClean="0"/>
              <a:t>Governance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 smtClean="0"/>
              <a:t>Institutional context</a:t>
            </a:r>
            <a:endParaRPr lang="en-IE" sz="1800" dirty="0"/>
          </a:p>
        </p:txBody>
      </p:sp>
      <p:sp>
        <p:nvSpPr>
          <p:cNvPr id="8" name="Rectangle 7"/>
          <p:cNvSpPr/>
          <p:nvPr/>
        </p:nvSpPr>
        <p:spPr>
          <a:xfrm>
            <a:off x="8688569" y="6618288"/>
            <a:ext cx="457200" cy="239712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569" y="6622367"/>
            <a:ext cx="45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09709DD9-D04C-436B-A9C5-49EBB0048498}" type="slidenum">
              <a:rPr lang="en-US" sz="1200" b="0">
                <a:solidFill>
                  <a:schemeClr val="bg1"/>
                </a:solidFill>
                <a:latin typeface="+mj-lt"/>
              </a:rPr>
              <a:pPr algn="r">
                <a:defRPr/>
              </a:pPr>
              <a:t>11</a:t>
            </a:fld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lum bright="64000" contrast="-70000"/>
            <a:grayscl/>
          </a:blip>
          <a:srcRect/>
          <a:stretch>
            <a:fillRect/>
          </a:stretch>
        </p:blipFill>
        <p:spPr bwMode="auto">
          <a:xfrm>
            <a:off x="0" y="217055"/>
            <a:ext cx="887413" cy="685800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gl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glo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 descr="Chap_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 b="10667"/>
          <a:stretch>
            <a:fillRect/>
          </a:stretch>
        </p:blipFill>
        <p:spPr bwMode="auto">
          <a:xfrm>
            <a:off x="3047999" y="1915852"/>
            <a:ext cx="5255579" cy="379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" y="1022350"/>
            <a:ext cx="9144749" cy="56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9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7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565150"/>
          </a:xfrm>
        </p:spPr>
        <p:txBody>
          <a:bodyPr/>
          <a:lstStyle/>
          <a:p>
            <a:r>
              <a:rPr lang="en-IE" sz="3600" dirty="0" smtClean="0"/>
              <a:t>Articulating GVCs 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73050"/>
            <a:ext cx="4572000" cy="5853113"/>
          </a:xfrm>
          <a:solidFill>
            <a:srgbClr val="0033CC"/>
          </a:solidFill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A GVC SATELITE ACCOUNT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A set of tables that highlight particular elements of a GVC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Focusses on specific GVCs with a multi country perspective</a:t>
            </a:r>
          </a:p>
          <a:p>
            <a:pPr lvl="1"/>
            <a:r>
              <a:rPr lang="en-IE" dirty="0" smtClean="0">
                <a:solidFill>
                  <a:schemeClr val="bg1"/>
                </a:solidFill>
              </a:rPr>
              <a:t>Can go beyond production and primary distributions of income and capital 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/>
          <a:lstStyle/>
          <a:p>
            <a:r>
              <a:rPr lang="en-IE" sz="2000" dirty="0" smtClean="0"/>
              <a:t>A bottom-up, micro data linking approach is proposed </a:t>
            </a:r>
          </a:p>
          <a:p>
            <a:endParaRPr lang="en-IE" sz="2000" dirty="0"/>
          </a:p>
          <a:p>
            <a:r>
              <a:rPr lang="en-IE" sz="2000" dirty="0" smtClean="0"/>
              <a:t>Aggregate or top down will also be included later</a:t>
            </a:r>
          </a:p>
          <a:p>
            <a:endParaRPr lang="en-I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Similarity and differences with Extended SUTs is discussed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E" sz="1800" dirty="0" smtClean="0"/>
              <a:t>Extended SUTs provide a national picture that provide insight on the impact of GVCs within an established framework</a:t>
            </a:r>
            <a:endParaRPr lang="en-IE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0347D-683D-4FB4-96EE-52CB062532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0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8"/>
            <a:ext cx="929640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6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16150" cy="753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3728" cy="1022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244043"/>
            <a:ext cx="8334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GVC for Automotive Industry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0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B75A0-D941-4122-9FE3-EDDD590B5A97}" type="slidenum">
              <a:rPr lang="en-US">
                <a:solidFill>
                  <a:prstClr val="white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8569" y="6618288"/>
            <a:ext cx="457200" cy="239712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569" y="6622367"/>
            <a:ext cx="45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09709DD9-D04C-436B-A9C5-49EBB0048498}" type="slidenum">
              <a:rPr lang="en-US" sz="1200" b="0">
                <a:solidFill>
                  <a:schemeClr val="bg1"/>
                </a:solidFill>
                <a:latin typeface="+mj-lt"/>
              </a:rPr>
              <a:pPr algn="r">
                <a:defRPr/>
              </a:pPr>
              <a:t>18</a:t>
            </a:fld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lum bright="64000" contrast="-70000"/>
            <a:grayscl/>
          </a:blip>
          <a:srcRect/>
          <a:stretch>
            <a:fillRect/>
          </a:stretch>
        </p:blipFill>
        <p:spPr bwMode="auto">
          <a:xfrm>
            <a:off x="0" y="217055"/>
            <a:ext cx="887413" cy="685800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gl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glo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" y="1295400"/>
            <a:ext cx="909647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69" y="304800"/>
            <a:ext cx="8544967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9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81000" y="3276600"/>
            <a:ext cx="8077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14400" y="3124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810000" y="3124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858000" y="3124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562600" y="3124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848600" y="3124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438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3440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534007"/>
            <a:ext cx="1295400" cy="36933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SNA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1295400"/>
            <a:ext cx="1295400" cy="92333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Goods for Processing</a:t>
            </a:r>
          </a:p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Abroad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2259217"/>
            <a:ext cx="838200" cy="36933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BPM6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3877270"/>
            <a:ext cx="1447800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Value Chain research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71900" y="3957935"/>
            <a:ext cx="1295400" cy="646331"/>
          </a:xfrm>
          <a:prstGeom prst="rect">
            <a:avLst/>
          </a:prstGeom>
          <a:gradFill flip="none" rotWithShape="1">
            <a:gsLst>
              <a:gs pos="0">
                <a:srgbClr val="FFFF00">
                  <a:alpha val="49000"/>
                </a:srgbClr>
              </a:gs>
              <a:gs pos="37000">
                <a:srgbClr val="FEE7F2">
                  <a:alpha val="20000"/>
                </a:srgbClr>
              </a:gs>
              <a:gs pos="53000">
                <a:srgbClr val="FAC77D"/>
              </a:gs>
              <a:gs pos="69000">
                <a:srgbClr val="FBA97D"/>
              </a:gs>
              <a:gs pos="84000">
                <a:srgbClr val="FBD49C"/>
              </a:gs>
              <a:gs pos="100000">
                <a:srgbClr val="FEE7F2"/>
              </a:gs>
            </a:gsLst>
            <a:lin ang="81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Crisis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/>
        </p:nvCxnSpPr>
        <p:spPr>
          <a:xfrm flipV="1">
            <a:off x="4419600" y="3276600"/>
            <a:ext cx="0" cy="68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43400" y="5068669"/>
            <a:ext cx="1482436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GVC in Post-crisis World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46377" y="304800"/>
            <a:ext cx="2623078" cy="584775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WTO / Pascal </a:t>
            </a:r>
            <a:r>
              <a:rPr lang="en-US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Lamy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Made in the World initiative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82836" y="1101971"/>
            <a:ext cx="1524000" cy="369332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Global Forum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6826" y="1676400"/>
            <a:ext cx="1611978" cy="338554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SNA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95256" y="3814407"/>
            <a:ext cx="781743" cy="338554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WIOD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1711" y="2234625"/>
            <a:ext cx="1362257" cy="584775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OECD/WTO </a:t>
            </a:r>
            <a:r>
              <a:rPr lang="en-US" sz="1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TiVA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175" y="2587823"/>
            <a:ext cx="1235825" cy="523220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FSB Data Gap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81935" y="3957935"/>
            <a:ext cx="175260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GVCs work for Development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1805" y="1422694"/>
            <a:ext cx="1195301" cy="338554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 group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67106" y="2231031"/>
            <a:ext cx="1324494" cy="584775"/>
          </a:xfrm>
          <a:prstGeom prst="rect">
            <a:avLst/>
          </a:prstGeom>
          <a:noFill/>
          <a:ln w="158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ITEGS Expert Group</a:t>
            </a:r>
            <a:endParaRPr lang="en-US" sz="16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1706" y="5029200"/>
            <a:ext cx="1857894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G20: GVCs – OECD/ World Bank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00305" y="5909846"/>
            <a:ext cx="2034229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GVCs: Aid for Trade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81200" y="4953000"/>
            <a:ext cx="1600200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 / LA KLEMS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9258" y="224444"/>
            <a:ext cx="3205942" cy="461665"/>
          </a:xfrm>
          <a:prstGeom prst="rect">
            <a:avLst/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Community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5458" y="6019800"/>
            <a:ext cx="3205942" cy="4616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Community</a:t>
            </a: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85999" y="4434989"/>
            <a:ext cx="1311424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KLEMS</a:t>
            </a:r>
            <a:endParaRPr lang="en-US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0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5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3728" cy="1022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9566" y="298345"/>
            <a:ext cx="83343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GVCs and the role of lead firms</a:t>
            </a:r>
            <a:endParaRPr lang="en-US" sz="1600" b="0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B75A0-D941-4122-9FE3-EDDD590B5A97}" type="slidenum">
              <a:rPr lang="en-US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8569" y="6618288"/>
            <a:ext cx="457200" cy="239712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569" y="6622367"/>
            <a:ext cx="455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fld id="{09709DD9-D04C-436B-A9C5-49EBB0048498}" type="slidenum">
              <a:rPr lang="en-US" sz="1200" b="0">
                <a:solidFill>
                  <a:schemeClr val="bg1"/>
                </a:solidFill>
                <a:latin typeface="+mj-lt"/>
              </a:rPr>
              <a:pPr algn="r">
                <a:defRPr/>
              </a:pPr>
              <a:t>21</a:t>
            </a:fld>
            <a:endParaRPr lang="en-US" sz="1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lum bright="64000" contrast="-70000"/>
            <a:grayscl/>
          </a:blip>
          <a:srcRect/>
          <a:stretch>
            <a:fillRect/>
          </a:stretch>
        </p:blipFill>
        <p:spPr bwMode="auto">
          <a:xfrm>
            <a:off x="0" y="217055"/>
            <a:ext cx="887413" cy="685800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AutoShape 2" descr="Image result for gl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Image result for glo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9132" y="1191110"/>
            <a:ext cx="883486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The </a:t>
            </a:r>
            <a:r>
              <a:rPr lang="en-US" sz="2400" dirty="0">
                <a:latin typeface="Garamond" panose="02020404030301010803" pitchFamily="18" charset="0"/>
              </a:rPr>
              <a:t>GVC </a:t>
            </a:r>
            <a:r>
              <a:rPr lang="en-US" sz="2400" dirty="0" smtClean="0">
                <a:latin typeface="Garamond" panose="02020404030301010803" pitchFamily="18" charset="0"/>
              </a:rPr>
              <a:t>includes </a:t>
            </a:r>
            <a:r>
              <a:rPr lang="en-US" sz="2400" dirty="0">
                <a:latin typeface="Garamond" panose="02020404030301010803" pitchFamily="18" charset="0"/>
              </a:rPr>
              <a:t>all the forward and backward </a:t>
            </a:r>
            <a:r>
              <a:rPr lang="en-US" sz="2400" dirty="0" smtClean="0">
                <a:latin typeface="Garamond" panose="02020404030301010803" pitchFamily="18" charset="0"/>
              </a:rPr>
              <a:t>linkages </a:t>
            </a:r>
            <a:r>
              <a:rPr lang="en-US" sz="2400" dirty="0">
                <a:latin typeface="Garamond" panose="02020404030301010803" pitchFamily="18" charset="0"/>
              </a:rPr>
              <a:t>of </a:t>
            </a:r>
            <a:r>
              <a:rPr lang="en-US" sz="2400" dirty="0" smtClean="0">
                <a:latin typeface="Garamond" panose="02020404030301010803" pitchFamily="18" charset="0"/>
              </a:rPr>
              <a:t>lead </a:t>
            </a:r>
            <a:r>
              <a:rPr lang="en-US" sz="2400" dirty="0">
                <a:latin typeface="Garamond" panose="02020404030301010803" pitchFamily="18" charset="0"/>
              </a:rPr>
              <a:t>firms </a:t>
            </a:r>
            <a:r>
              <a:rPr lang="en-US" sz="2400" dirty="0" smtClean="0">
                <a:latin typeface="Garamond" panose="02020404030301010803" pitchFamily="18" charset="0"/>
              </a:rPr>
              <a:t>with </a:t>
            </a:r>
            <a:r>
              <a:rPr lang="en-US" sz="2400" dirty="0">
                <a:latin typeface="Garamond" panose="02020404030301010803" pitchFamily="18" charset="0"/>
              </a:rPr>
              <a:t>other enterprises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Lead </a:t>
            </a:r>
            <a:r>
              <a:rPr lang="en-US" sz="2400" dirty="0">
                <a:latin typeface="Garamond" panose="02020404030301010803" pitchFamily="18" charset="0"/>
              </a:rPr>
              <a:t>firms </a:t>
            </a:r>
            <a:r>
              <a:rPr lang="en-US" sz="2400" dirty="0" smtClean="0">
                <a:latin typeface="Garamond" panose="02020404030301010803" pitchFamily="18" charset="0"/>
              </a:rPr>
              <a:t>determine </a:t>
            </a:r>
            <a:r>
              <a:rPr lang="en-US" sz="2400" dirty="0">
                <a:latin typeface="Garamond" panose="02020404030301010803" pitchFamily="18" charset="0"/>
              </a:rPr>
              <a:t>the specifications for the production of inputs parts and components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More information needed on </a:t>
            </a:r>
            <a:r>
              <a:rPr lang="en-US" sz="2400" dirty="0">
                <a:latin typeface="Garamond" panose="02020404030301010803" pitchFamily="18" charset="0"/>
              </a:rPr>
              <a:t>these lead firms: </a:t>
            </a:r>
          </a:p>
          <a:p>
            <a:pPr marL="690563" indent="-4048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Domestic or foreign ownerships </a:t>
            </a:r>
          </a:p>
          <a:p>
            <a:pPr marL="690563" indent="-4048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Structure of its foreign affiliates</a:t>
            </a:r>
          </a:p>
          <a:p>
            <a:pPr marL="690563" indent="-4048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Trade intensity of domestic and foreign affiliates</a:t>
            </a:r>
            <a:endParaRPr lang="en-US" sz="2000" b="1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690563" indent="-404813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Outsourcing </a:t>
            </a:r>
            <a:r>
              <a:rPr lang="en-U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of business functions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Proposal </a:t>
            </a:r>
            <a:r>
              <a:rPr lang="en-US" sz="2400" dirty="0">
                <a:latin typeface="Garamond" panose="02020404030301010803" pitchFamily="18" charset="0"/>
              </a:rPr>
              <a:t>for a global business groups register</a:t>
            </a:r>
          </a:p>
          <a:p>
            <a:pPr marL="287338" indent="-2873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ramond" panose="02020404030301010803" pitchFamily="18" charset="0"/>
              </a:rPr>
              <a:t>Proposal </a:t>
            </a:r>
            <a:r>
              <a:rPr lang="en-US" sz="2400" dirty="0">
                <a:latin typeface="Garamond" panose="02020404030301010803" pitchFamily="18" charset="0"/>
              </a:rPr>
              <a:t>for international data-sharing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0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How can we compare the various levels of measurement?</a:t>
            </a:r>
          </a:p>
          <a:p>
            <a:endParaRPr lang="en-US" sz="2800" b="0" dirty="0">
              <a:latin typeface="Garamond" panose="02020404030301010803" pitchFamily="18" charset="0"/>
            </a:endParaRPr>
          </a:p>
          <a:p>
            <a:pPr marL="914400" lvl="1" indent="-457200">
              <a:buBlip>
                <a:blip r:embed="rId3"/>
              </a:buBlip>
            </a:pPr>
            <a:r>
              <a:rPr lang="en-US" sz="2800" b="0" dirty="0" smtClean="0">
                <a:latin typeface="Garamond" panose="02020404030301010803" pitchFamily="18" charset="0"/>
              </a:rPr>
              <a:t>Global extended SUTs </a:t>
            </a:r>
          </a:p>
          <a:p>
            <a:pPr marL="914400" lvl="1" indent="-457200">
              <a:buBlip>
                <a:blip r:embed="rId3"/>
              </a:buBlip>
            </a:pPr>
            <a:r>
              <a:rPr lang="en-US" sz="2800" b="0" dirty="0" smtClean="0">
                <a:latin typeface="Garamond" panose="02020404030301010803" pitchFamily="18" charset="0"/>
              </a:rPr>
              <a:t>Regional </a:t>
            </a:r>
            <a:r>
              <a:rPr lang="en-US" sz="2800" b="0" dirty="0">
                <a:latin typeface="Garamond" panose="02020404030301010803" pitchFamily="18" charset="0"/>
              </a:rPr>
              <a:t>extended </a:t>
            </a:r>
            <a:r>
              <a:rPr lang="en-US" sz="2800" b="0" dirty="0" smtClean="0">
                <a:latin typeface="Garamond" panose="02020404030301010803" pitchFamily="18" charset="0"/>
              </a:rPr>
              <a:t>SUTs</a:t>
            </a:r>
          </a:p>
          <a:p>
            <a:pPr marL="914400" lvl="1" indent="-457200">
              <a:buBlip>
                <a:blip r:embed="rId3"/>
              </a:buBlip>
            </a:pPr>
            <a:r>
              <a:rPr lang="en-US" sz="2800" b="0" dirty="0" smtClean="0">
                <a:latin typeface="Garamond" panose="02020404030301010803" pitchFamily="18" charset="0"/>
              </a:rPr>
              <a:t>Industry specific GVC extended SUTs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Large MNEs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Limited number of partners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National compiler ownership</a:t>
            </a:r>
            <a:endParaRPr lang="en-US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endParaRPr lang="en-US" sz="2800" b="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Which indicators do we want to recommend from micro-level business statistics and various macro-level extended SUTs?</a:t>
            </a:r>
            <a:endParaRPr lang="en-US" sz="28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endParaRPr lang="en-US" sz="2800" b="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IE" dirty="0" smtClean="0">
                <a:solidFill>
                  <a:srgbClr val="0091E1"/>
                </a:solidFill>
              </a:rPr>
              <a:t>Summary of Progress to Date</a:t>
            </a:r>
            <a:endParaRPr lang="en-IE" dirty="0">
              <a:solidFill>
                <a:srgbClr val="0091E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IE" dirty="0" smtClean="0"/>
              <a:t>Considerable progress with GVC Satellite Account</a:t>
            </a:r>
          </a:p>
          <a:p>
            <a:r>
              <a:rPr lang="en-IE" dirty="0" smtClean="0"/>
              <a:t>Overall Extended Accounts and Integrated Framework incl. policy uses – good progress</a:t>
            </a:r>
          </a:p>
          <a:p>
            <a:r>
              <a:rPr lang="en-IE" dirty="0" smtClean="0"/>
              <a:t>Global Enterprise  - a lot done more to do</a:t>
            </a:r>
          </a:p>
          <a:p>
            <a:r>
              <a:rPr lang="en-IE" dirty="0" smtClean="0"/>
              <a:t>KLEMS  - some progress</a:t>
            </a:r>
          </a:p>
          <a:p>
            <a:r>
              <a:rPr lang="en-IE" dirty="0" smtClean="0"/>
              <a:t>Regional Satellite Account – framework complete  - being finalised</a:t>
            </a:r>
          </a:p>
          <a:p>
            <a:r>
              <a:rPr lang="en-IE" dirty="0" smtClean="0"/>
              <a:t>Related data linking and business functions -  being finalised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6931C-236B-4CE0-A18F-C17BF296E23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rgbClr val="0091E1"/>
                </a:solidFill>
              </a:rPr>
              <a:t>Summary of Progress to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err="1" smtClean="0"/>
              <a:t>Fintech</a:t>
            </a:r>
            <a:r>
              <a:rPr lang="en-IE" dirty="0" smtClean="0"/>
              <a:t> as a special case of GVC financing was discussed in detail.  </a:t>
            </a:r>
          </a:p>
          <a:p>
            <a:r>
              <a:rPr lang="en-IE" dirty="0" smtClean="0"/>
              <a:t>A Sector Accounts/FDI based framework was articulated </a:t>
            </a:r>
          </a:p>
          <a:p>
            <a:r>
              <a:rPr lang="en-IE" dirty="0" smtClean="0"/>
              <a:t>Case studies – more needed beyond North American Auto GVC.    </a:t>
            </a: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353CA-E2E7-4C91-958C-8A8C61E3E8F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7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>
            <a:lum bright="64000" contrast="-70000"/>
            <a:grayscl/>
          </a:blip>
          <a:srcRect/>
          <a:stretch>
            <a:fillRect/>
          </a:stretch>
        </p:blipFill>
        <p:spPr bwMode="auto">
          <a:xfrm>
            <a:off x="19050" y="228600"/>
            <a:ext cx="887413" cy="685800"/>
          </a:xfrm>
          <a:prstGeom prst="rect">
            <a:avLst/>
          </a:prstGeom>
          <a:solidFill>
            <a:srgbClr val="CCCCFF">
              <a:alpha val="50195"/>
            </a:srgbClr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28600" y="1022350"/>
            <a:ext cx="8382000" cy="0"/>
          </a:xfrm>
          <a:prstGeom prst="line">
            <a:avLst/>
          </a:prstGeom>
          <a:ln w="19050">
            <a:solidFill>
              <a:srgbClr val="298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686800" y="6618288"/>
            <a:ext cx="457200" cy="239712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7109" name="Slide Number Placeholder 9"/>
          <p:cNvSpPr txBox="1">
            <a:spLocks noGrp="1"/>
          </p:cNvSpPr>
          <p:nvPr/>
        </p:nvSpPr>
        <p:spPr bwMode="auto">
          <a:xfrm>
            <a:off x="7010400" y="658495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969CBE9-86CB-4CF7-8D3C-A7E308B2688D}" type="slidenum">
              <a:rPr lang="en-US" sz="1200" b="0">
                <a:solidFill>
                  <a:schemeClr val="bg1"/>
                </a:solidFill>
                <a:latin typeface="+mn-lt"/>
              </a:rPr>
              <a:pPr algn="r">
                <a:defRPr/>
              </a:pPr>
              <a:t>25</a:t>
            </a:fld>
            <a:endParaRPr 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135" name="Text Box 9"/>
          <p:cNvSpPr txBox="1">
            <a:spLocks noChangeArrowheads="1"/>
          </p:cNvSpPr>
          <p:nvPr/>
        </p:nvSpPr>
        <p:spPr bwMode="auto">
          <a:xfrm>
            <a:off x="228600" y="2971799"/>
            <a:ext cx="84312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5400" dirty="0">
                <a:solidFill>
                  <a:srgbClr val="4F81BD"/>
                </a:solidFill>
                <a:latin typeface="Garamond" panose="02020404030301010803" pitchFamily="18" charset="0"/>
              </a:rPr>
              <a:t>Thank </a:t>
            </a:r>
            <a:r>
              <a:rPr lang="en-US" sz="5400" dirty="0" smtClean="0">
                <a:solidFill>
                  <a:srgbClr val="4F81BD"/>
                </a:solidFill>
                <a:latin typeface="Garamond" panose="02020404030301010803" pitchFamily="18" charset="0"/>
              </a:rPr>
              <a:t>you</a:t>
            </a:r>
            <a:endParaRPr lang="en-US" sz="5400" i="1" dirty="0">
              <a:solidFill>
                <a:srgbClr val="4F81BD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Expert Group on ITEGS</a:t>
            </a:r>
            <a:endParaRPr lang="en-US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6D223-BA4B-41B3-81AD-124ADE36A58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3" y="2667001"/>
            <a:ext cx="8465293" cy="373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29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Mandate received from the Statistical Commission in March 2015 to prepare a Handbook on the measurement framework for international trade and economic globalization</a:t>
            </a:r>
            <a:endParaRPr lang="en-US" sz="24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Expert Group on ITEGS</a:t>
            </a:r>
            <a:endParaRPr lang="en-US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6D223-BA4B-41B3-81AD-124ADE36A58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Mandate received from the Statistical Commission in March 2015 to prepare a Handbook on the measurement framework for international trade and economic globalization</a:t>
            </a:r>
          </a:p>
          <a:p>
            <a:endParaRPr lang="en-US" sz="240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Editor – </a:t>
            </a:r>
            <a:r>
              <a:rPr lang="en-US" sz="24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Steve </a:t>
            </a:r>
            <a:r>
              <a:rPr lang="en-US" sz="2400" b="0" dirty="0" err="1" smtClean="0">
                <a:solidFill>
                  <a:schemeClr val="accent1"/>
                </a:solidFill>
                <a:latin typeface="Garamond" panose="02020404030301010803" pitchFamily="18" charset="0"/>
              </a:rPr>
              <a:t>Landefeld</a:t>
            </a:r>
            <a:r>
              <a:rPr lang="en-US" sz="24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, former Director of US BEA</a:t>
            </a:r>
          </a:p>
          <a:p>
            <a:endParaRPr lang="en-US" sz="240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Additional Experts –</a:t>
            </a:r>
          </a:p>
          <a:p>
            <a:r>
              <a:rPr lang="en-US" sz="24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Dale Jorgenson (KLEMS), Gary Gereffi (GVCs), Tim Sturgeon (GVCs), Stacey Frederick (GVCs), World Bank (GVCs)</a:t>
            </a:r>
          </a:p>
          <a:p>
            <a:endParaRPr lang="en-US" sz="2400" b="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r>
              <a:rPr lang="en-US" sz="240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Meetings – </a:t>
            </a:r>
          </a:p>
          <a:p>
            <a:r>
              <a:rPr lang="en-US" sz="24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January 2016, New York </a:t>
            </a:r>
          </a:p>
          <a:p>
            <a:r>
              <a:rPr lang="en-US" sz="24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November 2016, New York</a:t>
            </a:r>
          </a:p>
          <a:p>
            <a:r>
              <a:rPr lang="en-US" sz="24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6-8 June 2017, Luxembourg</a:t>
            </a:r>
          </a:p>
        </p:txBody>
      </p:sp>
    </p:spTree>
    <p:extLst>
      <p:ext uri="{BB962C8B-B14F-4D97-AF65-F5344CB8AC3E}">
        <p14:creationId xmlns:p14="http://schemas.microsoft.com/office/powerpoint/2010/main" val="37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5232" y="13716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Linking trade and business statistics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DB59-E77C-419E-8055-13D31FDCC2CB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86800" y="6617566"/>
            <a:ext cx="457200" cy="240434"/>
          </a:xfrm>
          <a:prstGeom prst="rect">
            <a:avLst/>
          </a:prstGeom>
          <a:solidFill>
            <a:srgbClr val="298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Handbook on ITEGS</a:t>
            </a:r>
            <a:endParaRPr lang="en-GB" sz="3200" b="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1341889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2400" b="0" dirty="0">
                <a:latin typeface="Garamond" panose="02020404030301010803" pitchFamily="18" charset="0"/>
              </a:rPr>
              <a:t>H</a:t>
            </a:r>
            <a:r>
              <a:rPr lang="en-US" sz="2400" b="0" dirty="0" smtClean="0">
                <a:latin typeface="Garamond" panose="02020404030301010803" pitchFamily="18" charset="0"/>
              </a:rPr>
              <a:t>igh-level </a:t>
            </a:r>
            <a:r>
              <a:rPr lang="en-US" sz="2400" b="0" dirty="0">
                <a:latin typeface="Garamond" panose="02020404030301010803" pitchFamily="18" charset="0"/>
              </a:rPr>
              <a:t>overview of how economic statistics can be made more accurate and relevant </a:t>
            </a:r>
            <a:r>
              <a:rPr lang="en-US" sz="2400" b="0" dirty="0" smtClean="0">
                <a:latin typeface="Garamond" panose="02020404030301010803" pitchFamily="18" charset="0"/>
              </a:rPr>
              <a:t>in </a:t>
            </a:r>
            <a:r>
              <a:rPr lang="en-US" sz="2400" dirty="0">
                <a:solidFill>
                  <a:srgbClr val="C00000"/>
                </a:solidFill>
                <a:latin typeface="Garamond" panose="02020404030301010803" pitchFamily="18" charset="0"/>
              </a:rPr>
              <a:t>measuring the effects of globalization in national accounts and business </a:t>
            </a:r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statistics</a:t>
            </a:r>
          </a:p>
          <a:p>
            <a:pPr marL="342900" indent="-342900">
              <a:buBlip>
                <a:blip r:embed="rId3"/>
              </a:buBlip>
            </a:pPr>
            <a:r>
              <a:rPr lang="en-US" sz="2400" b="0" dirty="0" smtClean="0">
                <a:latin typeface="Garamond" panose="02020404030301010803" pitchFamily="18" charset="0"/>
              </a:rPr>
              <a:t>Better </a:t>
            </a:r>
            <a:r>
              <a:rPr lang="en-US" sz="2400" b="0" dirty="0">
                <a:latin typeface="Garamond" panose="02020404030301010803" pitchFamily="18" charset="0"/>
              </a:rPr>
              <a:t>inform public policies and business decisions on </a:t>
            </a:r>
            <a:endParaRPr lang="en-US" sz="2400" b="0" dirty="0" smtClean="0">
              <a:latin typeface="Garamond" panose="02020404030301010803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0" dirty="0" smtClean="0">
                <a:latin typeface="Garamond" panose="02020404030301010803" pitchFamily="18" charset="0"/>
              </a:rPr>
              <a:t>growth </a:t>
            </a:r>
            <a:r>
              <a:rPr lang="en-US" sz="2400" b="0" dirty="0">
                <a:latin typeface="Garamond" panose="02020404030301010803" pitchFamily="18" charset="0"/>
              </a:rPr>
              <a:t>and productivity, </a:t>
            </a:r>
            <a:endParaRPr lang="en-US" sz="2400" b="0" dirty="0" smtClean="0">
              <a:latin typeface="Garamond" panose="02020404030301010803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0" dirty="0" smtClean="0">
                <a:latin typeface="Garamond" panose="02020404030301010803" pitchFamily="18" charset="0"/>
              </a:rPr>
              <a:t>domestic </a:t>
            </a:r>
            <a:r>
              <a:rPr lang="en-US" sz="2400" b="0" dirty="0">
                <a:latin typeface="Garamond" panose="02020404030301010803" pitchFamily="18" charset="0"/>
              </a:rPr>
              <a:t>and foreign share of value added in trade, </a:t>
            </a:r>
            <a:endParaRPr lang="en-US" sz="2400" b="0" dirty="0" smtClean="0">
              <a:latin typeface="Garamond" panose="02020404030301010803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0" dirty="0" smtClean="0">
                <a:latin typeface="Garamond" panose="02020404030301010803" pitchFamily="18" charset="0"/>
              </a:rPr>
              <a:t>domestic </a:t>
            </a:r>
            <a:r>
              <a:rPr lang="en-US" sz="2400" b="0" dirty="0">
                <a:latin typeface="Garamond" panose="02020404030301010803" pitchFamily="18" charset="0"/>
              </a:rPr>
              <a:t>and foreign labor and capital used in the </a:t>
            </a:r>
            <a:r>
              <a:rPr lang="en-US" sz="2400" b="0" dirty="0" smtClean="0">
                <a:latin typeface="Garamond" panose="02020404030301010803" pitchFamily="18" charset="0"/>
              </a:rPr>
              <a:t>trade</a:t>
            </a:r>
          </a:p>
          <a:p>
            <a:pPr marL="457200" indent="-457200">
              <a:buBlip>
                <a:blip r:embed="rId3"/>
              </a:buBlip>
            </a:pPr>
            <a:r>
              <a:rPr lang="en-US" sz="24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Provide </a:t>
            </a:r>
            <a:r>
              <a:rPr lang="en-US" sz="2400" dirty="0">
                <a:solidFill>
                  <a:srgbClr val="C00000"/>
                </a:solidFill>
                <a:latin typeface="Garamond" panose="02020404030301010803" pitchFamily="18" charset="0"/>
              </a:rPr>
              <a:t>a national perspective on globalization based on a GVC model </a:t>
            </a:r>
            <a:endParaRPr lang="en-US" sz="240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457200" indent="-457200">
              <a:buBlip>
                <a:blip r:embed="rId3"/>
              </a:buBlip>
            </a:pPr>
            <a:r>
              <a:rPr lang="en-US" sz="2400" b="0" dirty="0" smtClean="0">
                <a:latin typeface="Garamond" panose="02020404030301010803" pitchFamily="18" charset="0"/>
              </a:rPr>
              <a:t>Specific </a:t>
            </a:r>
            <a:r>
              <a:rPr lang="en-US" sz="2400" b="0" dirty="0">
                <a:latin typeface="Garamond" panose="02020404030301010803" pitchFamily="18" charset="0"/>
              </a:rPr>
              <a:t>GVC industries in a multi-country supply chain of goods, value adding services and institutional arrangements</a:t>
            </a:r>
          </a:p>
        </p:txBody>
      </p:sp>
    </p:spTree>
    <p:extLst>
      <p:ext uri="{BB962C8B-B14F-4D97-AF65-F5344CB8AC3E}">
        <p14:creationId xmlns:p14="http://schemas.microsoft.com/office/powerpoint/2010/main" val="23476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5F7484D2-8E9F-46D7-97CE-D97268F7C8D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GB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Policy, Business and Statistical Motivation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General Statistical Framework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Global Value Chain approach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Integrated Business, Trade and Investment Statistics</a:t>
            </a:r>
          </a:p>
          <a:p>
            <a:pPr marL="571500" indent="-571500">
              <a:buFont typeface="+mj-lt"/>
              <a:buAutoNum type="romanUcPeriod"/>
            </a:pPr>
            <a:r>
              <a:rPr lang="en-GB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Application of the measurement framework</a:t>
            </a:r>
          </a:p>
          <a:p>
            <a:pPr marL="571500" indent="-571500">
              <a:buFont typeface="+mj-lt"/>
              <a:buAutoNum type="romanUcPeriod"/>
            </a:pPr>
            <a:endParaRPr lang="en-GB" sz="3200" b="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28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Five Parts of the Handbook</a:t>
            </a:r>
            <a:endParaRPr lang="en-GB" sz="3200" b="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54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5F7484D2-8E9F-46D7-97CE-D97268F7C8D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General Statistical Framework</a:t>
            </a:r>
            <a:endParaRPr lang="en-GB" sz="3200" b="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72084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indent="-1828800"/>
            <a:r>
              <a:rPr lang="en-US" sz="2800" b="0" dirty="0" smtClean="0">
                <a:latin typeface="Garamond" panose="02020404030301010803" pitchFamily="18" charset="0"/>
              </a:rPr>
              <a:t>Chapter 2:	Overview of the Framework</a:t>
            </a:r>
          </a:p>
          <a:p>
            <a:pPr marL="1828800" indent="-1828800"/>
            <a:r>
              <a:rPr lang="en-US" sz="2800" b="0" dirty="0" smtClean="0">
                <a:latin typeface="Garamond" panose="02020404030301010803" pitchFamily="18" charset="0"/>
              </a:rPr>
              <a:t>Chapter </a:t>
            </a:r>
            <a:r>
              <a:rPr lang="en-US" sz="2800" b="0" dirty="0">
                <a:latin typeface="Garamond" panose="02020404030301010803" pitchFamily="18" charset="0"/>
              </a:rPr>
              <a:t>3: 	Extended Supply and Use </a:t>
            </a:r>
            <a:r>
              <a:rPr lang="en-US" sz="2800" b="0" dirty="0" smtClean="0">
                <a:latin typeface="Garamond" panose="02020404030301010803" pitchFamily="18" charset="0"/>
              </a:rPr>
              <a:t>Tables (</a:t>
            </a:r>
            <a:r>
              <a:rPr lang="en-US" sz="2800" b="0" dirty="0" err="1" smtClean="0">
                <a:latin typeface="Garamond" panose="02020404030301010803" pitchFamily="18" charset="0"/>
              </a:rPr>
              <a:t>TiVA</a:t>
            </a:r>
            <a:r>
              <a:rPr lang="en-US" sz="2800" b="0" dirty="0" smtClean="0">
                <a:latin typeface="Garamond" panose="02020404030301010803" pitchFamily="18" charset="0"/>
              </a:rPr>
              <a:t>)</a:t>
            </a:r>
          </a:p>
          <a:p>
            <a:pPr marL="1828800" indent="-1828800"/>
            <a:r>
              <a:rPr lang="en-US" sz="2800" b="0" dirty="0" smtClean="0">
                <a:latin typeface="Garamond" panose="02020404030301010803" pitchFamily="18" charset="0"/>
              </a:rPr>
              <a:t>Chapter </a:t>
            </a:r>
            <a:r>
              <a:rPr lang="en-US" sz="2800" b="0" dirty="0">
                <a:latin typeface="Garamond" panose="02020404030301010803" pitchFamily="18" charset="0"/>
              </a:rPr>
              <a:t>4: 	Extended Productivity (KLEMS) Accounts</a:t>
            </a:r>
          </a:p>
          <a:p>
            <a:pPr marL="1828800" indent="-1828800"/>
            <a:r>
              <a:rPr lang="en-US" sz="2800" b="0" dirty="0">
                <a:latin typeface="Garamond" panose="02020404030301010803" pitchFamily="18" charset="0"/>
              </a:rPr>
              <a:t>Chapter 5: 	Extended Environmental-Economic Accounts </a:t>
            </a:r>
          </a:p>
          <a:p>
            <a:pPr marL="1828800" indent="-1828800"/>
            <a:r>
              <a:rPr lang="en-US" sz="2800" b="0" dirty="0">
                <a:latin typeface="Garamond" panose="02020404030301010803" pitchFamily="18" charset="0"/>
              </a:rPr>
              <a:t>Chapter 6: 	Extended Capital and Financial Accounts</a:t>
            </a:r>
          </a:p>
          <a:p>
            <a:pPr marL="1828800" indent="-1828800"/>
            <a:r>
              <a:rPr lang="en-US" sz="2800" b="0" dirty="0">
                <a:latin typeface="Garamond" panose="02020404030301010803" pitchFamily="18" charset="0"/>
              </a:rPr>
              <a:t>Chapter 7: 	Conceptual issues of Global E</a:t>
            </a:r>
            <a:r>
              <a:rPr lang="en-US" sz="2800" b="0" dirty="0" smtClean="0">
                <a:latin typeface="Garamond" panose="02020404030301010803" pitchFamily="18" charset="0"/>
              </a:rPr>
              <a:t>nterprise </a:t>
            </a:r>
            <a:r>
              <a:rPr lang="en-US" sz="2800" b="0" dirty="0">
                <a:latin typeface="Garamond" panose="02020404030301010803" pitchFamily="18" charset="0"/>
              </a:rPr>
              <a:t>perspective</a:t>
            </a:r>
          </a:p>
          <a:p>
            <a:pPr marL="1828800" indent="-1828800"/>
            <a:r>
              <a:rPr lang="en-US" sz="2800" b="0" dirty="0">
                <a:latin typeface="Garamond" panose="02020404030301010803" pitchFamily="18" charset="0"/>
              </a:rPr>
              <a:t>Chapter 8: 	Special Accounting Topics</a:t>
            </a:r>
          </a:p>
        </p:txBody>
      </p:sp>
    </p:spTree>
    <p:extLst>
      <p:ext uri="{BB962C8B-B14F-4D97-AF65-F5344CB8AC3E}">
        <p14:creationId xmlns:p14="http://schemas.microsoft.com/office/powerpoint/2010/main" val="13149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5F7484D2-8E9F-46D7-97CE-D97268F7C8D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Global </a:t>
            </a:r>
            <a:r>
              <a:rPr lang="en-US" sz="3200" b="0" dirty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Value </a:t>
            </a:r>
            <a:r>
              <a:rPr lang="en-US" sz="3200" b="0" dirty="0" smtClean="0">
                <a:solidFill>
                  <a:srgbClr val="0070C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Chain Approach</a:t>
            </a:r>
            <a:endParaRPr lang="en-GB" sz="3200" b="0" dirty="0">
              <a:solidFill>
                <a:srgbClr val="0070C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3410" y="17526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indent="-1828800"/>
            <a:r>
              <a:rPr lang="en-US" sz="2800" b="0" dirty="0">
                <a:solidFill>
                  <a:schemeClr val="accent1"/>
                </a:solidFill>
                <a:latin typeface="Garamond" panose="02020404030301010803" pitchFamily="18" charset="0"/>
              </a:rPr>
              <a:t>Chapter 9: 	Global Value Chain Satellite </a:t>
            </a:r>
            <a:r>
              <a:rPr lang="en-US" sz="28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Account</a:t>
            </a:r>
          </a:p>
          <a:p>
            <a:pPr marL="1425575" indent="-9144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GVC </a:t>
            </a:r>
            <a:r>
              <a:rPr lang="en-US" sz="2200" b="0" dirty="0">
                <a:solidFill>
                  <a:srgbClr val="C00000"/>
                </a:solidFill>
                <a:latin typeface="Garamond" panose="02020404030301010803" pitchFamily="18" charset="0"/>
              </a:rPr>
              <a:t>Template </a:t>
            </a:r>
            <a:endParaRPr lang="en-US" sz="2200" b="0" dirty="0" smtClean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1425575" indent="-914400">
              <a:buFont typeface="Courier New" panose="02070309020205020404" pitchFamily="49" charset="0"/>
              <a:buChar char="o"/>
            </a:pPr>
            <a:endParaRPr lang="en-US" sz="2200" b="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1828800" indent="-1828800"/>
            <a:r>
              <a:rPr lang="en-US" sz="2800" b="0" dirty="0">
                <a:solidFill>
                  <a:schemeClr val="accent1"/>
                </a:solidFill>
                <a:latin typeface="Garamond" panose="02020404030301010803" pitchFamily="18" charset="0"/>
              </a:rPr>
              <a:t>Chapter 10: 	GVC Industry Modules and their Application </a:t>
            </a:r>
            <a:endParaRPr lang="en-US" sz="2800" b="0" dirty="0" smtClean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pPr marL="1425575" indent="-9144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NA Automotive</a:t>
            </a:r>
          </a:p>
          <a:p>
            <a:pPr marL="1425575" indent="-9144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Morocco Automotive</a:t>
            </a:r>
          </a:p>
          <a:p>
            <a:pPr marL="1425575" indent="-9144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Costa Rica electronics and medical devices</a:t>
            </a:r>
          </a:p>
          <a:p>
            <a:pPr marL="1425575" indent="-9144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Vietnam electronics and apparel</a:t>
            </a:r>
          </a:p>
        </p:txBody>
      </p:sp>
    </p:spTree>
    <p:extLst>
      <p:ext uri="{BB962C8B-B14F-4D97-AF65-F5344CB8AC3E}">
        <p14:creationId xmlns:p14="http://schemas.microsoft.com/office/powerpoint/2010/main" val="3000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5F7484D2-8E9F-46D7-97CE-D97268F7C8D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28700" y="762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Integrated Business, </a:t>
            </a:r>
            <a:r>
              <a:rPr lang="en-US" sz="24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Trade </a:t>
            </a:r>
            <a:r>
              <a:rPr lang="en-US" sz="2400" b="0" dirty="0">
                <a:solidFill>
                  <a:srgbClr val="0070C0"/>
                </a:solidFill>
                <a:latin typeface="Cambria" panose="02040503050406030204" pitchFamily="18" charset="0"/>
              </a:rPr>
              <a:t>and </a:t>
            </a:r>
            <a:r>
              <a:rPr lang="en-US" sz="2400" b="0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Investment Statistics, and the applications</a:t>
            </a:r>
            <a:endParaRPr lang="en-GB" sz="2400" b="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Garamond" panose="02020404030301010803" pitchFamily="18" charset="0"/>
              </a:rPr>
              <a:t>Part IV</a:t>
            </a:r>
          </a:p>
          <a:p>
            <a:pPr marL="2292350" lvl="1" indent="-1835150"/>
            <a:r>
              <a:rPr lang="en-US" sz="2800" b="0" dirty="0">
                <a:solidFill>
                  <a:schemeClr val="accent1"/>
                </a:solidFill>
                <a:latin typeface="Garamond" panose="02020404030301010803" pitchFamily="18" charset="0"/>
              </a:rPr>
              <a:t>Chapter 11: 	Firm heterogeneity related to </a:t>
            </a:r>
            <a:r>
              <a:rPr lang="en-US" sz="28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globalisation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Micro-data linking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200" b="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Business Functions</a:t>
            </a:r>
            <a:endParaRPr lang="en-US" sz="2200" b="0" dirty="0">
              <a:solidFill>
                <a:srgbClr val="C00000"/>
              </a:solidFill>
              <a:latin typeface="Garamond" panose="02020404030301010803" pitchFamily="18" charset="0"/>
            </a:endParaRPr>
          </a:p>
          <a:p>
            <a:pPr marL="2292350" lvl="1" indent="-1835150"/>
            <a:r>
              <a:rPr lang="en-US" sz="2800" b="0" dirty="0">
                <a:solidFill>
                  <a:schemeClr val="accent1"/>
                </a:solidFill>
                <a:latin typeface="Garamond" panose="02020404030301010803" pitchFamily="18" charset="0"/>
              </a:rPr>
              <a:t>Chapter 12: 	Bilateral asymmetries, Global Groups Register and </a:t>
            </a:r>
            <a:r>
              <a:rPr lang="en-US" sz="2800" b="0" dirty="0" smtClean="0">
                <a:solidFill>
                  <a:schemeClr val="accent1"/>
                </a:solidFill>
                <a:latin typeface="Garamond" panose="02020404030301010803" pitchFamily="18" charset="0"/>
              </a:rPr>
              <a:t>data sharing</a:t>
            </a:r>
            <a:endParaRPr lang="en-US" sz="2800" b="0" dirty="0">
              <a:solidFill>
                <a:schemeClr val="accent1"/>
              </a:solidFill>
              <a:latin typeface="Garamond" panose="02020404030301010803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Garamond" panose="02020404030301010803" pitchFamily="18" charset="0"/>
              </a:rPr>
              <a:t>Part </a:t>
            </a:r>
            <a:r>
              <a:rPr lang="en-US" sz="2800" dirty="0">
                <a:solidFill>
                  <a:srgbClr val="C00000"/>
                </a:solidFill>
                <a:latin typeface="Garamond" panose="02020404030301010803" pitchFamily="18" charset="0"/>
              </a:rPr>
              <a:t>V</a:t>
            </a:r>
          </a:p>
          <a:p>
            <a:pPr marL="2292350" lvl="1" indent="-1835150"/>
            <a:r>
              <a:rPr lang="en-US" sz="2800" b="0" dirty="0">
                <a:solidFill>
                  <a:schemeClr val="accent1"/>
                </a:solidFill>
                <a:latin typeface="Garamond" panose="02020404030301010803" pitchFamily="18" charset="0"/>
              </a:rPr>
              <a:t>Chapter 13: 	Public policy use of the Extended Accounts</a:t>
            </a:r>
          </a:p>
          <a:p>
            <a:pPr marL="2292350" lvl="1" indent="-1835150"/>
            <a:r>
              <a:rPr lang="en-US" sz="2800" b="0" dirty="0">
                <a:solidFill>
                  <a:schemeClr val="accent1"/>
                </a:solidFill>
                <a:latin typeface="Garamond" panose="02020404030301010803" pitchFamily="18" charset="0"/>
              </a:rPr>
              <a:t>Chapter 14:	Research Agenda </a:t>
            </a:r>
          </a:p>
        </p:txBody>
      </p:sp>
    </p:spTree>
    <p:extLst>
      <p:ext uri="{BB962C8B-B14F-4D97-AF65-F5344CB8AC3E}">
        <p14:creationId xmlns:p14="http://schemas.microsoft.com/office/powerpoint/2010/main" val="6505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6783</TotalTime>
  <Words>783</Words>
  <Application>Microsoft Office PowerPoint</Application>
  <PresentationFormat>On-screen Show (4:3)</PresentationFormat>
  <Paragraphs>197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Handbook on Accounting for Global Value Chains - UPDATE Extended National Accounts and Integrated Business Statistics</vt:lpstr>
      <vt:lpstr>PowerPoint Presentation</vt:lpstr>
      <vt:lpstr>Expert Group on ITEGS</vt:lpstr>
      <vt:lpstr>Expert Group on ITEGS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Articulating GVCs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Progress to Date</vt:lpstr>
      <vt:lpstr>Summary of Progress to Date</vt:lpstr>
      <vt:lpstr>PowerPoint Presentation</vt:lpstr>
    </vt:vector>
  </TitlesOfParts>
  <Company>United Nations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Snyder</dc:creator>
  <cp:lastModifiedBy>Michael Connolly</cp:lastModifiedBy>
  <cp:revision>266</cp:revision>
  <cp:lastPrinted>2017-10-04T14:44:46Z</cp:lastPrinted>
  <dcterms:created xsi:type="dcterms:W3CDTF">2015-08-17T15:47:31Z</dcterms:created>
  <dcterms:modified xsi:type="dcterms:W3CDTF">2017-12-01T15:39:12Z</dcterms:modified>
</cp:coreProperties>
</file>