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0" r:id="rId2"/>
    <p:sldMasterId id="2147483916" r:id="rId3"/>
    <p:sldMasterId id="2147483928" r:id="rId4"/>
    <p:sldMasterId id="2147483965" r:id="rId5"/>
  </p:sldMasterIdLst>
  <p:notesMasterIdLst>
    <p:notesMasterId r:id="rId14"/>
  </p:notesMasterIdLst>
  <p:handoutMasterIdLst>
    <p:handoutMasterId r:id="rId15"/>
  </p:handoutMasterIdLst>
  <p:sldIdLst>
    <p:sldId id="368" r:id="rId6"/>
    <p:sldId id="450" r:id="rId7"/>
    <p:sldId id="452" r:id="rId8"/>
    <p:sldId id="453" r:id="rId9"/>
    <p:sldId id="454" r:id="rId10"/>
    <p:sldId id="455" r:id="rId11"/>
    <p:sldId id="443" r:id="rId12"/>
    <p:sldId id="311" r:id="rId13"/>
  </p:sldIdLst>
  <p:sldSz cx="9144000" cy="6858000" type="screen4x3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63A1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7653" autoAdjust="0"/>
  </p:normalViewPr>
  <p:slideViewPr>
    <p:cSldViewPr>
      <p:cViewPr>
        <p:scale>
          <a:sx n="100" d="100"/>
          <a:sy n="100" d="100"/>
        </p:scale>
        <p:origin x="-194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BD0D0-F8D0-46E1-B627-A49A257C57B3}" type="datetimeFigureOut">
              <a:rPr lang="en-US"/>
              <a:pPr>
                <a:defRPr/>
              </a:pPr>
              <a:t>30-Nov-2017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69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238AAE-CC34-4AF1-91DC-59028573F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5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16543F-63B9-4408-8649-6B306DAF5575}" type="datetimeFigureOut">
              <a:rPr lang="fr-FR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5" tIns="45848" rIns="91695" bIns="4584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695" tIns="45848" rIns="91695" bIns="4584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1" y="9445169"/>
            <a:ext cx="2949099" cy="497205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BA2C17-600D-4D5A-8C1C-1A575BD5F2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DD160-6D7D-4C01-8BE7-A22654C3FA0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62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6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CDE_285_5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17475"/>
            <a:ext cx="857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me_FR_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714375"/>
            <a:ext cx="2381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7513" y="1341438"/>
            <a:ext cx="173196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5525" y="1341438"/>
            <a:ext cx="489426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2924175"/>
            <a:ext cx="49291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8726-5781-42F5-AB7E-A03BDAE41FF3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71B7E-7E18-422C-BBCF-5620330519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58B4-AC21-400B-B876-27D5BE4BE7B5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1CD6-73D2-4B50-A8D1-4DF68EC7BA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9C00-038D-4DB4-8D9F-2383109D1653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5EA3-AFF7-4BC0-BB87-B6AE63E9E5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0CB2-6C48-40AE-86C5-FC5AE45469BA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4E0C-B30A-4FC3-969E-41444F34F2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5F8F-8590-4A8B-BD58-E0742E811799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C4B2-5AAB-48E5-B81E-75AE62A037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D1CE-82BC-47EF-9F2C-B4A0752220FD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7899-5A94-4D1A-A20B-26B95C81EE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FEE6-1AB0-46DF-8744-A4EBC39A9E6A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C8B4-2395-4B85-9144-CDE6951668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BD7A-78A0-4BFE-AFD1-74D55383EFB5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E660-FC43-49C4-B25E-9C97F691C53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5E24-7153-4DA0-BED4-D778308F1A7A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FF3-55C5-4A7E-9F6F-E711F15AD74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AF0A-3FA6-4B57-8B38-ED64452BFBF6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D665-793A-480B-BFEC-9D0090AE47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16DB-189C-4E44-BB70-FB5731782B21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4499-A312-4E45-A17B-A2B97F4DBDD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FC5B-8ED0-4629-977C-F45A5CFC566B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CC52-15D5-464C-AAB2-C07295637F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0164-18EB-4007-AB0D-EA7FB4D31B80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A27F-4E85-4330-A7F5-CC49D9F7DD7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F53B-51C2-42F6-8D83-9B2D5EE87149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BB93-FFBB-42FD-BE9E-950EA3197D8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A507-619B-449F-9234-1514CD80B559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7A2E-0687-4A51-9FD1-3AAD904F3F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245225"/>
            <a:ext cx="4042792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23075846-5A6D-4CCB-9297-E657350DB27B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971B7E-7E18-422C-BBCF-5620330519F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15" y="208403"/>
            <a:ext cx="1970073" cy="10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3B5E-92D3-4ADE-BFD4-23778F34D81D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CC52-15D5-464C-AAB2-C07295637F2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CDA1-9CAD-44CE-8E3E-9426D17C4F6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C2D5-44CA-43D3-8DB0-13456496B50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B793-EE08-46AB-AF54-72449090AFBA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9624-D85F-4C37-B658-7FC4E244F1A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79F0-C017-48F3-B3B6-667526E4A23A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2BA2-BDC2-4350-8721-1D7132B02C1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8B22-E39E-400F-B87B-709956AD369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EA4A-89AF-4CB7-864B-BCEB6AED3AA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021D-E259-42FC-885A-6FFBB53EABB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0ABF-5E71-4FC6-B242-E90F3DE422D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F720-0DB4-43EF-B469-9F5D90A72638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C2D5-44CA-43D3-8DB0-13456496B5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9166-5D24-4841-AC28-32E5604B8389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8E02-F212-425A-A69E-D59E4ADD6A6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45E3-3F8A-4C4B-9636-9EBA2E805BFA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F175-E7D8-4A11-B2E7-D8EA4AA04A8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494E-7B2C-45DA-8AB7-1D3FBAC76E6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1CD6-73D2-4B50-A8D1-4DF68EC7BA0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F3B2-D0E8-4219-987E-6AAED575966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5EA3-AFF7-4BC0-BB87-B6AE63E9E56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7BEB4AD-0761-4DDA-951E-99B13E524B3F}" type="datetime1">
              <a:rPr lang="fr-FR" smtClean="0"/>
              <a:pPr/>
              <a:t>30/11/2017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9DF9C13-3FF7-4314-8822-5FDF870B4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245225"/>
            <a:ext cx="4042792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F9CD3D81-6331-4C46-BFD2-C87E549108BE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971B7E-7E18-422C-BBCF-5620330519F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715" y="208403"/>
            <a:ext cx="1970073" cy="1044000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6241009"/>
              </p:ext>
            </p:extLst>
          </p:nvPr>
        </p:nvGraphicFramePr>
        <p:xfrm>
          <a:off x="2411760" y="208403"/>
          <a:ext cx="2016224" cy="96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Photo" r:id="rId5" imgW="2724150" imgH="962025" progId="StaticMetafile">
                  <p:embed/>
                </p:oleObj>
              </mc:Choice>
              <mc:Fallback>
                <p:oleObj name="Photo" r:id="rId5" imgW="2724150" imgH="962025" progId="StaticMetafile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08403"/>
                        <a:ext cx="2016224" cy="966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736" y="623731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3B041-67C7-464F-B0EB-D9F7DE7D13D5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5465291"/>
              </p:ext>
            </p:extLst>
          </p:nvPr>
        </p:nvGraphicFramePr>
        <p:xfrm>
          <a:off x="7596336" y="6165304"/>
          <a:ext cx="1296491" cy="62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Photo" r:id="rId3" imgW="2724150" imgH="962025" progId="StaticMetafile">
                  <p:embed/>
                </p:oleObj>
              </mc:Choice>
              <mc:Fallback>
                <p:oleObj name="Photo" r:id="rId3" imgW="2724150" imgH="962025" progId="StaticMetafile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6165304"/>
                        <a:ext cx="1296491" cy="621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2E2A-66CF-46E0-B122-1F8224891FE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C2D5-44CA-43D3-8DB0-13456496B50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3A46-FD09-4B1E-A7BC-64DE572102BE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9624-D85F-4C37-B658-7FC4E244F1A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D4C5-6C26-43DE-B688-5EC87B1AAD8E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2BA2-BDC2-4350-8721-1D7132B02C1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892A-A051-482B-BC1A-5BDF1119961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69624-D85F-4C37-B658-7FC4E244F1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C86F-7B38-4CF7-A478-E158030F5237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EA4A-89AF-4CB7-864B-BCEB6AED3AA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9177-B262-4EDA-AC88-C0ED006D25C8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0ABF-5E71-4FC6-B242-E90F3DE422D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9669-96E4-47FB-B3D0-AEECFD06BCD5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8E02-F212-425A-A69E-D59E4ADD6A6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6A00-2335-4DEB-9C61-922D71F71EAC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F175-E7D8-4A11-B2E7-D8EA4AA04A8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93F8-1C55-450F-A0F7-A6D99B6F2734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1CD6-73D2-4B50-A8D1-4DF68EC7BA0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C616-A3BE-43FD-9BC9-8EF86C8C0C77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5EA3-AFF7-4BC0-BB87-B6AE63E9E56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B18AB8B2-D70E-453D-B88E-0BE30F32986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839CECC0-30D9-46FE-86E1-3BAB61BC1B2C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EF04E01-CB97-453B-BD4F-54172CE0343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AF0A-3FA6-4B57-8B38-ED64452BFBF6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D665-793A-480B-BFEC-9D0090AE47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19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F0CC-700E-49DB-9A74-BF52DC1D56E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02BA2-BDC2-4350-8721-1D7132B02C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94B5-C8E1-471D-A638-669CE6533023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EA4A-89AF-4CB7-864B-BCEB6AED3A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65D1-30D5-4CFD-8E3F-1F64E1DC710D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00ABF-5E71-4FC6-B242-E90F3DE422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D871-3003-4CD4-8C6C-815D59A936A9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8E02-F212-425A-A69E-D59E4ADD6A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372B-E559-4CC8-875B-860CC1E766C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F175-E7D8-4A11-B2E7-D8EA4AA04A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B563C5-A75C-4534-A622-8EDE9519E753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C8379-4864-4AE7-9465-C9919A2A67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1" name="Picture 7" descr="OCDE_285_50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5683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D6ABF-8869-494D-A9E0-A86E570F43F8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0685A4-6B83-4B92-888C-EFAC37E644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031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832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F62EECF2-C918-4AC5-AB07-6A369BBDA61E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72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336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9672" y="6171747"/>
            <a:ext cx="1208290" cy="56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4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031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832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D6B72815-3EFD-4AD7-843E-01B8ED3BD9D8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72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336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9672" y="6171747"/>
            <a:ext cx="1208290" cy="56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B58AD8A2-5C65-4513-8C07-FB1B7CF03509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140" y="1484784"/>
            <a:ext cx="7128792" cy="2376264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3200" dirty="0" smtClean="0"/>
              <a:t>Table on household retirement resources</a:t>
            </a:r>
            <a:br>
              <a:rPr lang="en-GB" sz="3200" dirty="0" smtClean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 smtClean="0"/>
              <a:t/>
            </a:r>
            <a:br>
              <a:rPr lang="en-GB" sz="3000" dirty="0" smtClean="0"/>
            </a:br>
            <a:endParaRPr lang="en-GB" sz="1600" i="1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07504" y="5982588"/>
            <a:ext cx="4968552" cy="614764"/>
          </a:xfrm>
        </p:spPr>
        <p:txBody>
          <a:bodyPr/>
          <a:lstStyle/>
          <a:p>
            <a:r>
              <a:rPr lang="en-GB" dirty="0"/>
              <a:t>Presented by Jennifer </a:t>
            </a:r>
            <a:r>
              <a:rPr lang="en-GB" dirty="0" err="1"/>
              <a:t>Ribarsky</a:t>
            </a:r>
            <a:r>
              <a:rPr lang="en-GB" dirty="0"/>
              <a:t> (OECD)</a:t>
            </a:r>
          </a:p>
          <a:p>
            <a:r>
              <a:rPr lang="en-GB" dirty="0"/>
              <a:t>Prepared by Jorrit </a:t>
            </a:r>
            <a:r>
              <a:rPr lang="en-GB" dirty="0" err="1"/>
              <a:t>Zwijnenburg</a:t>
            </a:r>
            <a:r>
              <a:rPr lang="en-GB" dirty="0"/>
              <a:t> (OECD)</a:t>
            </a:r>
          </a:p>
          <a:p>
            <a:pPr algn="ctr"/>
            <a:endParaRPr lang="en-GB" noProof="0" dirty="0" smtClean="0"/>
          </a:p>
          <a:p>
            <a:pPr eaLnBrk="1" hangingPunct="1">
              <a:buFontTx/>
              <a:buChar char="-"/>
            </a:pPr>
            <a:endParaRPr lang="en-GB" noProof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472514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11th Meeting of the Advisory Expert Group on National Accounts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5-7 December 2017, New York</a:t>
            </a:r>
          </a:p>
        </p:txBody>
      </p:sp>
    </p:spTree>
    <p:extLst>
      <p:ext uri="{BB962C8B-B14F-4D97-AF65-F5344CB8AC3E}">
        <p14:creationId xmlns:p14="http://schemas.microsoft.com/office/powerpoint/2010/main" val="42227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dirty="0" smtClean="0"/>
              <a:t>Table on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household retirement resources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dirty="0" smtClean="0"/>
              <a:t>Important to have a more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comprehensive</a:t>
            </a:r>
            <a:r>
              <a:rPr lang="en-GB" sz="2000" dirty="0" smtClean="0"/>
              <a:t> overview of financial assets from the perspective of households, particularly of the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resources</a:t>
            </a:r>
            <a:r>
              <a:rPr lang="en-GB" sz="2000" dirty="0" smtClean="0"/>
              <a:t> they have set aside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for retirement</a:t>
            </a:r>
            <a:r>
              <a:rPr lang="en-GB" sz="2000" dirty="0" smtClean="0"/>
              <a:t> in times of an ageing society</a:t>
            </a:r>
          </a:p>
          <a:p>
            <a:pPr marL="0" indent="0" algn="just">
              <a:buNone/>
            </a:pPr>
            <a:endParaRPr lang="en-GB" sz="600" dirty="0"/>
          </a:p>
          <a:p>
            <a:pPr algn="just"/>
            <a:r>
              <a:rPr lang="en-GB" sz="2000" dirty="0" smtClean="0"/>
              <a:t>Information on social insurance pension entitlement is already available from supplementary table as proposed by the OECD (column A)</a:t>
            </a:r>
          </a:p>
          <a:p>
            <a:pPr algn="just"/>
            <a:r>
              <a:rPr lang="en-GB" sz="2000" dirty="0" smtClean="0"/>
              <a:t>This should be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complemented</a:t>
            </a:r>
            <a:r>
              <a:rPr lang="en-GB" sz="2000" dirty="0" smtClean="0"/>
              <a:t> with other retirement resources:</a:t>
            </a:r>
          </a:p>
          <a:p>
            <a:pPr lvl="1" algn="just"/>
            <a:r>
              <a:rPr lang="en-GB" sz="1400" dirty="0" smtClean="0"/>
              <a:t>Column B: Social assistance - </a:t>
            </a:r>
            <a:r>
              <a:rPr lang="en-GB" sz="1400" dirty="0">
                <a:solidFill>
                  <a:srgbClr val="00B050"/>
                </a:solidFill>
              </a:rPr>
              <a:t>not in central framework</a:t>
            </a:r>
            <a:endParaRPr lang="en-GB" sz="1400" dirty="0" smtClean="0"/>
          </a:p>
          <a:p>
            <a:pPr lvl="1" algn="just"/>
            <a:r>
              <a:rPr lang="en-GB" sz="1400" dirty="0" smtClean="0"/>
              <a:t>Column C: Life insurance – annuities</a:t>
            </a:r>
          </a:p>
          <a:p>
            <a:pPr lvl="1" algn="just"/>
            <a:r>
              <a:rPr lang="en-GB" sz="1400" dirty="0" smtClean="0"/>
              <a:t>Column D: Life insurance - other policies</a:t>
            </a:r>
          </a:p>
          <a:p>
            <a:pPr lvl="1" algn="just"/>
            <a:r>
              <a:rPr lang="en-GB" sz="1400" dirty="0" smtClean="0"/>
              <a:t>Column E: Private retirement savings schemes linked to tax incentives</a:t>
            </a:r>
          </a:p>
          <a:p>
            <a:pPr lvl="1" algn="just"/>
            <a:r>
              <a:rPr lang="en-GB" sz="1400" dirty="0" smtClean="0"/>
              <a:t>Column F: Country-specific individual schemes (e.g. dwellings)</a:t>
            </a:r>
          </a:p>
          <a:p>
            <a:pPr lvl="1" algn="just"/>
            <a:r>
              <a:rPr lang="en-GB" sz="1400" dirty="0" smtClean="0"/>
              <a:t>Column G: Total resident households’ retirement resources</a:t>
            </a:r>
          </a:p>
          <a:p>
            <a:pPr algn="just"/>
            <a:r>
              <a:rPr lang="en-GB" sz="2000" dirty="0" smtClean="0"/>
              <a:t>All columns reflect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viewpoint</a:t>
            </a:r>
            <a:r>
              <a:rPr lang="en-GB" sz="2000" dirty="0" smtClean="0"/>
              <a:t> of resident households (in contrast to supplementary table which takes pension schemes as starting point)</a:t>
            </a:r>
          </a:p>
          <a:p>
            <a:pPr algn="just"/>
            <a:r>
              <a:rPr lang="en-GB" sz="2000" dirty="0" smtClean="0">
                <a:solidFill>
                  <a:schemeClr val="tx2"/>
                </a:solidFill>
              </a:rPr>
              <a:t>Should the table </a:t>
            </a:r>
            <a:r>
              <a:rPr lang="en-GB" sz="2000" dirty="0">
                <a:solidFill>
                  <a:schemeClr val="tx2"/>
                </a:solidFill>
              </a:rPr>
              <a:t>distinguish (or </a:t>
            </a:r>
            <a:r>
              <a:rPr lang="en-GB" sz="2000" dirty="0" smtClean="0">
                <a:solidFill>
                  <a:schemeClr val="tx2"/>
                </a:solidFill>
              </a:rPr>
              <a:t>exclude) more types of resources?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89040"/>
            <a:ext cx="1728192" cy="17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8064388" y="3212976"/>
            <a:ext cx="1800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8496436" y="3140968"/>
            <a:ext cx="1800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dirty="0" smtClean="0"/>
              <a:t>Table on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household retirement resources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dirty="0" smtClean="0"/>
              <a:t>Set up of the table is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in line</a:t>
            </a:r>
            <a:r>
              <a:rPr lang="en-GB" sz="2000" dirty="0" smtClean="0"/>
              <a:t> with supplementary table:</a:t>
            </a:r>
          </a:p>
          <a:p>
            <a:pPr algn="just"/>
            <a:r>
              <a:rPr lang="en-GB" sz="1600" dirty="0" smtClean="0"/>
              <a:t>Columns reflect the different types of schemes</a:t>
            </a:r>
          </a:p>
          <a:p>
            <a:pPr algn="just"/>
            <a:r>
              <a:rPr lang="en-GB" sz="1600" dirty="0" smtClean="0"/>
              <a:t>Rows show the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full reconciliation</a:t>
            </a:r>
            <a:r>
              <a:rPr lang="en-GB" sz="1600" dirty="0"/>
              <a:t> of changes in </a:t>
            </a:r>
            <a:r>
              <a:rPr lang="en-GB" sz="1600" dirty="0" smtClean="0"/>
              <a:t>resources:</a:t>
            </a:r>
          </a:p>
          <a:p>
            <a:pPr lvl="1" algn="just"/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Opening balance sheet</a:t>
            </a:r>
          </a:p>
          <a:p>
            <a:pPr lvl="2" algn="just"/>
            <a:r>
              <a:rPr lang="en-GB" sz="1200" dirty="0" smtClean="0"/>
              <a:t>Row 1: Opening stock</a:t>
            </a:r>
          </a:p>
          <a:p>
            <a:pPr lvl="1" algn="just"/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Transactions</a:t>
            </a:r>
          </a:p>
          <a:p>
            <a:pPr lvl="2" algn="just"/>
            <a:r>
              <a:rPr lang="en-GB" sz="1200" dirty="0" smtClean="0"/>
              <a:t>Row 2: Net social contributions/funding relating to social insurance</a:t>
            </a:r>
          </a:p>
          <a:p>
            <a:pPr lvl="2" algn="just"/>
            <a:r>
              <a:rPr lang="en-GB" sz="1200" dirty="0" smtClean="0"/>
              <a:t>Row 3: </a:t>
            </a:r>
            <a:r>
              <a:rPr lang="en-GB" sz="1200" dirty="0"/>
              <a:t>Other (actuarial) accumulation of </a:t>
            </a:r>
            <a:r>
              <a:rPr lang="en-GB" sz="1200" dirty="0" smtClean="0"/>
              <a:t>entitlements </a:t>
            </a:r>
            <a:r>
              <a:rPr lang="en-GB" sz="1200" dirty="0"/>
              <a:t>in social </a:t>
            </a:r>
            <a:r>
              <a:rPr lang="en-GB" sz="1200" dirty="0" smtClean="0"/>
              <a:t>security</a:t>
            </a:r>
          </a:p>
          <a:p>
            <a:pPr lvl="2" algn="just"/>
            <a:r>
              <a:rPr lang="en-GB" sz="1200" dirty="0" smtClean="0"/>
              <a:t>Row 4: Social insurance                                        pension benefits</a:t>
            </a:r>
          </a:p>
          <a:p>
            <a:pPr lvl="2" algn="just"/>
            <a:r>
              <a:rPr lang="en-GB" sz="1200" dirty="0" smtClean="0"/>
              <a:t>Row 5: </a:t>
            </a:r>
            <a:r>
              <a:rPr lang="en-GB" sz="1200" dirty="0"/>
              <a:t>Adjustment for the change in pension entitlements (= 2+3-4</a:t>
            </a:r>
            <a:r>
              <a:rPr lang="en-GB" sz="1200" dirty="0" smtClean="0"/>
              <a:t>)</a:t>
            </a:r>
          </a:p>
          <a:p>
            <a:pPr lvl="2" algn="just"/>
            <a:r>
              <a:rPr lang="en-GB" sz="1200" dirty="0" smtClean="0"/>
              <a:t>Row 6: Change in pension entitlements due to transfers of entitlements</a:t>
            </a:r>
          </a:p>
          <a:p>
            <a:pPr lvl="2" algn="just"/>
            <a:r>
              <a:rPr lang="en-GB" sz="1200" dirty="0" smtClean="0"/>
              <a:t>Row 7: Change in entitlements due to negotiated changes in scheme structure</a:t>
            </a:r>
          </a:p>
          <a:p>
            <a:pPr lvl="2" algn="just"/>
            <a:r>
              <a:rPr lang="en-GB" sz="1200" dirty="0" smtClean="0"/>
              <a:t>Row 8: Additions to less withdrawals from individual schemes not related to social insurance or assistance</a:t>
            </a:r>
          </a:p>
          <a:p>
            <a:pPr lvl="1" algn="just"/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Other economic flows</a:t>
            </a:r>
          </a:p>
          <a:p>
            <a:pPr lvl="2" algn="just"/>
            <a:r>
              <a:rPr lang="en-GB" sz="1200" dirty="0" smtClean="0"/>
              <a:t>Row 9: Revaluations</a:t>
            </a:r>
          </a:p>
          <a:p>
            <a:pPr lvl="2" algn="just"/>
            <a:r>
              <a:rPr lang="en-GB" sz="1200" dirty="0" smtClean="0"/>
              <a:t>Row 10: Other changes in volume</a:t>
            </a:r>
          </a:p>
          <a:p>
            <a:pPr lvl="1" algn="just"/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Closing balance sheet</a:t>
            </a:r>
          </a:p>
          <a:p>
            <a:pPr lvl="2" algn="just"/>
            <a:r>
              <a:rPr lang="en-GB" sz="1200" dirty="0" smtClean="0"/>
              <a:t>Row 11: Closing stock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6176" y="328498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and social assistance pension schemes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5466710"/>
            <a:ext cx="446449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Change from supplementary table on pensions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4800" y="354240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and social assistance pension schemes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9600" y="380520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and social </a:t>
            </a:r>
            <a:r>
              <a:rPr lang="en-GB" sz="1200" dirty="0" smtClean="0">
                <a:latin typeface="+mn-lt"/>
              </a:rPr>
              <a:t>assistance</a:t>
            </a:r>
            <a:endParaRPr lang="en-GB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970766"/>
            <a:ext cx="446449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+ all cells from viewpoint of household sector!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09140"/>
            <a:ext cx="1728192" cy="17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6588296" y="2672916"/>
            <a:ext cx="648000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8460432" y="908720"/>
            <a:ext cx="1800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animBg="1"/>
      <p:bldP spid="7" grpId="0" build="allAtOnce"/>
      <p:bldP spid="8" grpId="0" build="allAtOnce"/>
      <p:bldP spid="9" grpId="0" animBg="1"/>
      <p:bldP spid="11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4624"/>
            <a:ext cx="6633521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971436"/>
            <a:ext cx="468052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u="sng" dirty="0" smtClean="0">
                <a:solidFill>
                  <a:schemeClr val="tx2">
                    <a:lumMod val="75000"/>
                  </a:schemeClr>
                </a:solidFill>
              </a:rPr>
              <a:t>Table on household retirement resources</a:t>
            </a:r>
            <a:endParaRPr lang="en-GB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52440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Question</a:t>
            </a:r>
            <a:r>
              <a:rPr lang="en-GB" dirty="0" smtClean="0"/>
              <a:t> related to social assistance schemes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457984"/>
            <a:ext cx="8496488" cy="5139368"/>
          </a:xfrm>
        </p:spPr>
        <p:txBody>
          <a:bodyPr>
            <a:normAutofit/>
          </a:bodyPr>
          <a:lstStyle/>
          <a:p>
            <a:pPr algn="just"/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Entitlements</a:t>
            </a:r>
            <a:r>
              <a:rPr lang="en-GB" sz="2000" dirty="0" smtClean="0"/>
              <a:t> should be derived on basis of actuarial estimates</a:t>
            </a:r>
          </a:p>
          <a:p>
            <a:pPr algn="just"/>
            <a:r>
              <a:rPr lang="en-GB" sz="2000" dirty="0" smtClean="0"/>
              <a:t>In contrast to social security,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no dedicated social contributions</a:t>
            </a:r>
            <a:r>
              <a:rPr lang="en-GB" sz="2000" dirty="0" smtClean="0"/>
              <a:t> are collected for social assistance schemes</a:t>
            </a:r>
          </a:p>
          <a:p>
            <a:pPr algn="just"/>
            <a:r>
              <a:rPr lang="en-GB" sz="2000" dirty="0" smtClean="0"/>
              <a:t>What does that mean for the accrual of the entitlements?</a:t>
            </a:r>
          </a:p>
          <a:p>
            <a:pPr algn="just"/>
            <a:r>
              <a:rPr lang="en-GB" sz="2000" dirty="0" smtClean="0"/>
              <a:t>Two options:</a:t>
            </a:r>
          </a:p>
          <a:p>
            <a:pPr lvl="1" algn="just"/>
            <a:r>
              <a:rPr lang="en-GB" sz="1800" dirty="0" smtClean="0"/>
              <a:t>Show change in entitlements in ‘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other (actuarial) changes</a:t>
            </a:r>
            <a:r>
              <a:rPr lang="en-GB" sz="1800" dirty="0" smtClean="0"/>
              <a:t>’ (in row 3)</a:t>
            </a:r>
          </a:p>
          <a:p>
            <a:pPr lvl="1" algn="just"/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Impute for implicit funding</a:t>
            </a:r>
            <a:r>
              <a:rPr lang="en-GB" sz="1800" dirty="0" smtClean="0"/>
              <a:t> of these schemes (in row 2)</a:t>
            </a:r>
          </a:p>
          <a:p>
            <a:pPr lvl="2" algn="just"/>
            <a:r>
              <a:rPr lang="en-GB" sz="1800" dirty="0" smtClean="0"/>
              <a:t>Equal to the pension benefits, or</a:t>
            </a:r>
          </a:p>
          <a:p>
            <a:pPr lvl="2" algn="just"/>
            <a:r>
              <a:rPr lang="en-GB" sz="1800" dirty="0" smtClean="0"/>
              <a:t>Equal to the accrual of new entitlements</a:t>
            </a:r>
          </a:p>
          <a:p>
            <a:pPr marL="714375" lvl="1" indent="0" algn="just">
              <a:buNone/>
            </a:pPr>
            <a:r>
              <a:rPr lang="en-GB" sz="1800" dirty="0" smtClean="0"/>
              <a:t>The imputation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equal to pension benefits</a:t>
            </a:r>
            <a:r>
              <a:rPr lang="en-GB" sz="1800" dirty="0" smtClean="0"/>
              <a:t> seems most in line with pay-as-you-go set up of social assistance schemes</a:t>
            </a:r>
          </a:p>
          <a:p>
            <a:pPr algn="just"/>
            <a:endParaRPr lang="en-GB" sz="1200" dirty="0"/>
          </a:p>
          <a:p>
            <a:pPr algn="just"/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Which option is preferred</a:t>
            </a:r>
            <a:r>
              <a:rPr lang="en-GB" sz="2000" dirty="0" smtClean="0"/>
              <a:t> to account for the accrual of social assistance pension entitlements?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26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52440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Way forward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457984"/>
            <a:ext cx="8496488" cy="5139368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OECD is looking for feedback on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desirability and feasibility</a:t>
            </a:r>
            <a:r>
              <a:rPr lang="en-GB" sz="2000" dirty="0" smtClean="0"/>
              <a:t> of separate table on household retirement resources</a:t>
            </a:r>
          </a:p>
          <a:p>
            <a:pPr algn="just"/>
            <a:r>
              <a:rPr lang="en-GB" sz="2000" dirty="0" smtClean="0"/>
              <a:t>Input is needed on how to deal with specific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methodological issues</a:t>
            </a:r>
          </a:p>
          <a:p>
            <a:pPr algn="just"/>
            <a:r>
              <a:rPr lang="en-GB" sz="2000" dirty="0" smtClean="0"/>
              <a:t>The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consultation</a:t>
            </a:r>
            <a:r>
              <a:rPr lang="en-GB" sz="2000" dirty="0" smtClean="0"/>
              <a:t> on pension data will also cover these issues</a:t>
            </a:r>
          </a:p>
          <a:p>
            <a:pPr marL="0" indent="0" algn="just">
              <a:buNone/>
            </a:pPr>
            <a:endParaRPr lang="en-GB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GB" sz="2000" dirty="0" smtClean="0"/>
              <a:t>The results will be used to draft a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final proposal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12168"/>
            <a:ext cx="8748008" cy="5661248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/>
              <a:t>What is your opinion of the table on household retirement resources?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/>
              <a:t>Do you agree with the current design of the table?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/>
              <a:t>How should the accrual of social assistance benefits be accounted for?</a:t>
            </a:r>
          </a:p>
          <a:p>
            <a:pPr lvl="1" algn="just"/>
            <a:r>
              <a:rPr lang="en-GB" sz="1800" dirty="0"/>
              <a:t>Show change in entitlements in ‘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other (actuarial) changes</a:t>
            </a:r>
            <a:r>
              <a:rPr lang="en-GB" sz="1800" dirty="0" smtClean="0"/>
              <a:t>’</a:t>
            </a:r>
            <a:endParaRPr lang="en-GB" sz="1800" dirty="0"/>
          </a:p>
          <a:p>
            <a:pPr lvl="1" algn="just"/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Impute for implicit funding</a:t>
            </a:r>
            <a:r>
              <a:rPr lang="en-GB" sz="1800" dirty="0"/>
              <a:t> of these </a:t>
            </a:r>
            <a:r>
              <a:rPr lang="en-GB" sz="1800" dirty="0" smtClean="0"/>
              <a:t>schemes</a:t>
            </a:r>
            <a:endParaRPr lang="en-GB" sz="1800" dirty="0"/>
          </a:p>
          <a:p>
            <a:pPr lvl="2" algn="just"/>
            <a:r>
              <a:rPr lang="en-GB" sz="1800" dirty="0"/>
              <a:t>Equal to the pension benefits, or</a:t>
            </a:r>
          </a:p>
          <a:p>
            <a:pPr lvl="2" algn="just"/>
            <a:r>
              <a:rPr lang="en-GB" sz="1800" dirty="0"/>
              <a:t>Equal to the accrual of new </a:t>
            </a:r>
            <a:r>
              <a:rPr lang="en-GB" sz="1800" dirty="0" smtClean="0"/>
              <a:t>entitlements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000" dirty="0" smtClean="0"/>
              <a:t>Are there any other issues that should be taken into account?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000" dirty="0" smtClean="0"/>
              <a:t>Are there </a:t>
            </a:r>
            <a:r>
              <a:rPr lang="en-GB" sz="2000" dirty="0" smtClean="0"/>
              <a:t>areas </a:t>
            </a:r>
            <a:r>
              <a:rPr lang="en-GB" sz="2000" dirty="0" smtClean="0"/>
              <a:t>where further research/guidance </a:t>
            </a:r>
            <a:r>
              <a:rPr lang="en-GB" sz="2000" smtClean="0"/>
              <a:t>is needed?</a:t>
            </a:r>
            <a:endParaRPr lang="en-GB" sz="2000" dirty="0"/>
          </a:p>
          <a:p>
            <a:pPr marL="742500" lvl="1" indent="-342900" algn="just">
              <a:spcBef>
                <a:spcPts val="600"/>
              </a:spcBef>
              <a:buFont typeface="+mj-lt"/>
              <a:buAutoNum type="arabicPeriod"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questions to AEG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6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314270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Thank you for your attention!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CDE_White_FR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OCDE_White_FR</Template>
  <TotalTime>23560</TotalTime>
  <Words>653</Words>
  <Application>Microsoft Office PowerPoint</Application>
  <PresentationFormat>On-screen Show (4:3)</PresentationFormat>
  <Paragraphs>86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OCDE_White_FR</vt:lpstr>
      <vt:lpstr>Custom Design</vt:lpstr>
      <vt:lpstr>oecd_50A_Eng_BD</vt:lpstr>
      <vt:lpstr>1_oecd_50A_Eng_BD</vt:lpstr>
      <vt:lpstr>OECD_English_white</vt:lpstr>
      <vt:lpstr>Photo</vt:lpstr>
      <vt:lpstr>Table on household retirement resources   </vt:lpstr>
      <vt:lpstr>Table on household retirement resources</vt:lpstr>
      <vt:lpstr>Table on household retirement resources</vt:lpstr>
      <vt:lpstr>PowerPoint Presentation</vt:lpstr>
      <vt:lpstr>Question related to social assistance schemes</vt:lpstr>
      <vt:lpstr>Way forward</vt:lpstr>
      <vt:lpstr>Specific questions to AEG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OECD-Eurostat Expert Group Measuring disparities in a national accounts framework</dc:title>
  <dc:creator>ZWIJNENBURG Jorrit</dc:creator>
  <cp:lastModifiedBy>RIBARSKY Jennifer</cp:lastModifiedBy>
  <cp:revision>930</cp:revision>
  <cp:lastPrinted>2017-11-30T09:37:16Z</cp:lastPrinted>
  <dcterms:created xsi:type="dcterms:W3CDTF">2010-10-30T07:51:02Z</dcterms:created>
  <dcterms:modified xsi:type="dcterms:W3CDTF">2017-11-30T14:56:11Z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.Tracking">
    <vt:lpwstr>true</vt:lpwstr>
  </property>
  <property fmtid="{D5CDD505-2E9C-101B-9397-08002B2CF9AE}" pid="3" name="DV.DocumentId">
    <vt:lpwstr>9Cp4NnSt1kx3tsxf5U0jaN</vt:lpwstr>
  </property>
  <property fmtid="{D5CDD505-2E9C-101B-9397-08002B2CF9AE}" pid="4" name="DV.VersionId">
    <vt:lpwstr>vWg4eEXIhzoDlb6mEWc7R8</vt:lpwstr>
  </property>
  <property fmtid="{D5CDD505-2E9C-101B-9397-08002B2CF9AE}" pid="5" name="DV.MergeIncapabilityFlags">
    <vt:i4>0</vt:i4>
  </property>
</Properties>
</file>