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651CCB2-D6F8-42E2-9584-9A9942F69D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71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6424FF5-67F0-4C2E-A987-D9F8D1350E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57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55FA0-1763-4F6A-9957-8B749C38D91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89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55FA0-1763-4F6A-9957-8B749C38D91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89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55FA0-1763-4F6A-9957-8B749C38D91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8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0C5C6DA6-E3D1-45E6-A6F4-CEE2F2DA1DC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B11DD-F50B-4A70-BEF8-32AAEA9EEB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97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0479-67E9-407C-98CD-DF0B490D28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988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>
            <a:normAutofit/>
          </a:bodyPr>
          <a:lstStyle>
            <a:lvl1pPr marL="342900" indent="-342900">
              <a:spcBef>
                <a:spcPts val="1200"/>
              </a:spcBef>
              <a:buClr>
                <a:srgbClr val="0F5494"/>
              </a:buClr>
              <a:buFont typeface="Verdana" panose="020B0604030504040204" pitchFamily="34" charset="0"/>
              <a:buChar char="•"/>
              <a:defRPr sz="2800" i="0"/>
            </a:lvl1pPr>
            <a:lvl2pPr>
              <a:spcBef>
                <a:spcPts val="900"/>
              </a:spcBef>
              <a:buClr>
                <a:srgbClr val="0F5494"/>
              </a:buClr>
              <a:defRPr sz="2400" b="0"/>
            </a:lvl2pPr>
            <a:lvl3pPr marL="1200150" indent="-285750">
              <a:spcBef>
                <a:spcPts val="600"/>
              </a:spcBef>
              <a:buFont typeface="Verdana" panose="020B0604030504040204" pitchFamily="34" charset="0"/>
              <a:buChar char="−"/>
              <a:defRPr sz="2000">
                <a:solidFill>
                  <a:srgbClr val="0F5494"/>
                </a:solidFill>
              </a:defRPr>
            </a:lvl3pPr>
            <a:lvl4pPr marL="1600200" indent="-228600">
              <a:spcBef>
                <a:spcPts val="600"/>
              </a:spcBef>
              <a:buFont typeface="Wingdings" panose="05000000000000000000" pitchFamily="2" charset="2"/>
              <a:buChar char="ü"/>
              <a:defRPr sz="1800">
                <a:solidFill>
                  <a:srgbClr val="0F5494"/>
                </a:solidFill>
                <a:latin typeface="+mj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576" y="6245225"/>
            <a:ext cx="6480720" cy="47625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STS Working Group 21-22 November 2013</a:t>
            </a:r>
            <a:endParaRPr lang="en-GB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6376" y="6245225"/>
            <a:ext cx="730424" cy="47625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F97CC95-1B0A-4D0B-A028-14CDF6CD09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0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286B-7F5D-4483-B2A3-E67E02F497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7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39D4-7E95-4DE0-8A2C-6EA34C8AFC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2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3CB3E-A779-46B8-BD42-D51D728B0C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63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7A069-ABA0-4708-9A2A-9B768135FC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859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9500B-32D6-4A13-9794-595C606AB5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6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2C450-787A-43F1-8BEC-70C5A86A26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5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7DF3-9EE9-4098-AFE7-70EB9D241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2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C8AC3-DD48-45A0-9C73-EC20EC3AF8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01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FA1A09E-1698-4F6F-86D6-183E9FFE498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565400"/>
            <a:ext cx="8424490" cy="790575"/>
          </a:xfrm>
        </p:spPr>
        <p:txBody>
          <a:bodyPr/>
          <a:lstStyle/>
          <a:p>
            <a:r>
              <a:rPr lang="fr-BE" altLang="en-US" sz="4800" dirty="0" smtClean="0"/>
              <a:t>The SNA </a:t>
            </a:r>
            <a:r>
              <a:rPr lang="fr-BE" altLang="en-US" sz="4800" dirty="0" err="1"/>
              <a:t>S</a:t>
            </a:r>
            <a:r>
              <a:rPr lang="fr-BE" altLang="en-US" sz="4800" dirty="0" err="1" smtClean="0"/>
              <a:t>upplementary</a:t>
            </a:r>
            <a:r>
              <a:rPr lang="fr-BE" altLang="en-US" sz="4800" dirty="0" smtClean="0"/>
              <a:t> Pension Table</a:t>
            </a:r>
            <a:br>
              <a:rPr lang="fr-BE" altLang="en-US" sz="4800" dirty="0" smtClean="0"/>
            </a:br>
            <a:endParaRPr lang="en-GB" altLang="en-US" sz="48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BE" altLang="en-US" dirty="0" smtClean="0"/>
          </a:p>
          <a:p>
            <a:r>
              <a:rPr lang="fr-BE" altLang="en-US" dirty="0" smtClean="0"/>
              <a:t>Paul </a:t>
            </a:r>
            <a:r>
              <a:rPr lang="fr-BE" altLang="en-US" dirty="0" err="1" smtClean="0"/>
              <a:t>Konijn</a:t>
            </a:r>
            <a:endParaRPr lang="fr-BE" altLang="en-US" dirty="0" smtClean="0"/>
          </a:p>
          <a:p>
            <a:r>
              <a:rPr lang="fr-BE" altLang="en-US" dirty="0" smtClean="0"/>
              <a:t>Eurostat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8229600" cy="936625"/>
          </a:xfrm>
        </p:spPr>
        <p:txBody>
          <a:bodyPr/>
          <a:lstStyle/>
          <a:p>
            <a:r>
              <a:rPr lang="en-US" altLang="en-US" sz="2400" dirty="0" smtClean="0"/>
              <a:t>The 2008 SNA on pensions</a:t>
            </a:r>
            <a:endParaRPr lang="en-US" altLang="en-US" sz="24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229600" cy="3529013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/>
              <a:t>Enhanced reporting on pensions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Flexibility </a:t>
            </a:r>
            <a:r>
              <a:rPr lang="en-GB" sz="2000" i="0" dirty="0"/>
              <a:t>for unfunded pension schemes sponsored by government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Supplementary </a:t>
            </a:r>
            <a:r>
              <a:rPr lang="en-GB" sz="2000" i="0" dirty="0"/>
              <a:t>table presenting pension entitlements in social insurance</a:t>
            </a:r>
          </a:p>
          <a:p>
            <a:endParaRPr lang="en-US" altLang="en-US" dirty="0"/>
          </a:p>
          <a:p>
            <a:r>
              <a:rPr lang="en-US" altLang="en-US" dirty="0" smtClean="0"/>
              <a:t>&gt;&gt; ESA 2010 (concepts and data transmission)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supplementary table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257684"/>
              </p:ext>
            </p:extLst>
          </p:nvPr>
        </p:nvGraphicFramePr>
        <p:xfrm>
          <a:off x="457200" y="2492375"/>
          <a:ext cx="821925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938"/>
                <a:gridCol w="643814"/>
                <a:gridCol w="1369876"/>
                <a:gridCol w="1369876"/>
                <a:gridCol w="1369876"/>
                <a:gridCol w="136987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Nature of pension schemes (manager/type)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&gt;&gt;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Opening stock</a:t>
                      </a:r>
                      <a:r>
                        <a:rPr lang="en-GB" baseline="0" dirty="0" smtClean="0"/>
                        <a:t> entitlements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Transactions and</a:t>
                      </a:r>
                      <a:r>
                        <a:rPr lang="en-GB" baseline="0" dirty="0" smtClean="0"/>
                        <a:t> other flows…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Closing stock entitlements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57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Implementation in Europe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GB" sz="2000" i="0" dirty="0"/>
              <a:t>ESA "Table 29"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GB" dirty="0">
                <a:ea typeface="+mn-ea"/>
                <a:cs typeface="+mn-cs"/>
              </a:rPr>
              <a:t>Compulsory transmission by countries to Eurostat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ea typeface="+mn-ea"/>
                <a:cs typeface="+mn-cs"/>
              </a:rPr>
              <a:t>Every </a:t>
            </a:r>
            <a:r>
              <a:rPr lang="en-GB" dirty="0">
                <a:ea typeface="+mn-ea"/>
                <a:cs typeface="+mn-cs"/>
              </a:rPr>
              <a:t>3 years, starting end-2017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GB" dirty="0">
                <a:ea typeface="+mn-ea"/>
                <a:cs typeface="+mn-cs"/>
              </a:rPr>
              <a:t>For reference year t-2 (there 2015 in next transmission)</a:t>
            </a:r>
          </a:p>
          <a:p>
            <a:pPr>
              <a:buClrTx/>
            </a:pPr>
            <a:r>
              <a:rPr lang="en-GB" sz="2000" i="0" dirty="0" smtClean="0"/>
              <a:t>Technical </a:t>
            </a:r>
            <a:r>
              <a:rPr lang="en-GB" sz="2000" i="0" dirty="0"/>
              <a:t>Compilation Guide (Eurostat/ECB)</a:t>
            </a:r>
          </a:p>
          <a:p>
            <a:pPr>
              <a:buClrTx/>
            </a:pPr>
            <a:r>
              <a:rPr lang="en-GB" sz="2000" i="0" dirty="0"/>
              <a:t>Training Courses and Workshops</a:t>
            </a:r>
          </a:p>
          <a:p>
            <a:pPr>
              <a:buClrTx/>
            </a:pPr>
            <a:r>
              <a:rPr lang="en-GB" sz="2000" i="0" dirty="0"/>
              <a:t>Bilateral visits and clarifications</a:t>
            </a:r>
          </a:p>
          <a:p>
            <a:pPr>
              <a:buClrTx/>
            </a:pPr>
            <a:r>
              <a:rPr lang="en-GB" sz="2000" i="0" dirty="0"/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356311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720079"/>
          </a:xfrm>
        </p:spPr>
        <p:txBody>
          <a:bodyPr/>
          <a:lstStyle/>
          <a:p>
            <a:r>
              <a:rPr lang="en-GB" sz="2400" dirty="0" smtClean="0"/>
              <a:t>Some key issues tackled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992888" cy="417646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Tx/>
            </a:pPr>
            <a:r>
              <a:rPr lang="en-US" sz="2000" dirty="0"/>
              <a:t>Scheme </a:t>
            </a:r>
            <a:r>
              <a:rPr lang="en-US" sz="2000" dirty="0" smtClean="0"/>
              <a:t>classification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b="1" dirty="0">
                <a:ea typeface="+mn-ea"/>
                <a:cs typeface="+mn-cs"/>
              </a:rPr>
              <a:t>Hybrid schemes, post-retirement arrangements</a:t>
            </a:r>
          </a:p>
          <a:p>
            <a:pPr>
              <a:spcBef>
                <a:spcPct val="20000"/>
              </a:spcBef>
              <a:buClrTx/>
            </a:pPr>
            <a:r>
              <a:rPr lang="en-US" sz="2000" dirty="0"/>
              <a:t>Delineation of "pensions"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Treatment </a:t>
            </a:r>
            <a:r>
              <a:rPr lang="en-US" sz="2000" b="1" dirty="0">
                <a:ea typeface="+mn-ea"/>
                <a:cs typeface="+mn-cs"/>
              </a:rPr>
              <a:t>of survivor pensions, disability benefits</a:t>
            </a:r>
          </a:p>
          <a:p>
            <a:pPr>
              <a:spcBef>
                <a:spcPct val="20000"/>
              </a:spcBef>
              <a:buClrTx/>
            </a:pPr>
            <a:r>
              <a:rPr lang="en-US" sz="2000" dirty="0"/>
              <a:t>Treatment of social-assistance like features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Cases </a:t>
            </a:r>
            <a:r>
              <a:rPr lang="en-US" sz="2000" b="1" dirty="0">
                <a:ea typeface="+mn-ea"/>
                <a:cs typeface="+mn-cs"/>
              </a:rPr>
              <a:t>of 'minimum pensions'</a:t>
            </a:r>
          </a:p>
          <a:p>
            <a:pPr>
              <a:spcBef>
                <a:spcPct val="20000"/>
              </a:spcBef>
              <a:buClrTx/>
            </a:pPr>
            <a:r>
              <a:rPr lang="en-US" sz="2000" dirty="0"/>
              <a:t>Discount rate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Use </a:t>
            </a:r>
            <a:r>
              <a:rPr lang="en-US" sz="2000" b="1" dirty="0">
                <a:ea typeface="+mn-ea"/>
                <a:cs typeface="+mn-cs"/>
              </a:rPr>
              <a:t>of a common harmonised rate, consistent with </a:t>
            </a:r>
            <a:r>
              <a:rPr lang="en-US" sz="2000" b="1" dirty="0" smtClean="0">
                <a:ea typeface="+mn-ea"/>
                <a:cs typeface="+mn-cs"/>
              </a:rPr>
              <a:t>Ageing </a:t>
            </a:r>
            <a:r>
              <a:rPr lang="en-US" sz="2000" b="1" dirty="0">
                <a:ea typeface="+mn-ea"/>
                <a:cs typeface="+mn-cs"/>
              </a:rPr>
              <a:t>Working Group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7CC95-1B0A-4D0B-A028-14CDF6CD09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2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720079"/>
          </a:xfrm>
        </p:spPr>
        <p:txBody>
          <a:bodyPr/>
          <a:lstStyle/>
          <a:p>
            <a:r>
              <a:rPr lang="en-GB" sz="2400" dirty="0" smtClean="0"/>
              <a:t>Communication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417646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Background in Europe - strong fiscal sustainability and government debt focus</a:t>
            </a:r>
          </a:p>
          <a:p>
            <a:r>
              <a:rPr lang="en-US" sz="2200" dirty="0" smtClean="0"/>
              <a:t>Plan for coordinated release and communication in March 2018</a:t>
            </a:r>
          </a:p>
          <a:p>
            <a:r>
              <a:rPr lang="en-US" sz="2200" dirty="0" smtClean="0"/>
              <a:t>Focus on household assets in the table</a:t>
            </a:r>
            <a:endParaRPr lang="en-US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u="sng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7CC95-1B0A-4D0B-A028-14CDF6CD09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1"/>
            <a:ext cx="8229600" cy="720079"/>
          </a:xfrm>
        </p:spPr>
        <p:txBody>
          <a:bodyPr/>
          <a:lstStyle/>
          <a:p>
            <a:pPr algn="ctr"/>
            <a:r>
              <a:rPr lang="en-GB" sz="2400" dirty="0" smtClean="0"/>
              <a:t>Implementation of the table outside Europe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2048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OECD proposal for data collection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sz="2000" b="1" dirty="0">
                <a:ea typeface="+mn-ea"/>
                <a:cs typeface="+mn-cs"/>
              </a:rPr>
              <a:t>Collect during 2018 (then every 3 years)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sz="2000" b="1" dirty="0" smtClean="0">
                <a:ea typeface="+mn-ea"/>
                <a:cs typeface="+mn-cs"/>
              </a:rPr>
              <a:t>First reference year: 2015</a:t>
            </a:r>
          </a:p>
          <a:p>
            <a:pPr lvl="1">
              <a:spcBef>
                <a:spcPct val="20000"/>
              </a:spcBef>
              <a:buClrTx/>
              <a:buFont typeface="Wingdings" panose="05000000000000000000" pitchFamily="2" charset="2"/>
              <a:buChar char="Ø"/>
            </a:pPr>
            <a:r>
              <a:rPr lang="en-GB" sz="2000" b="1" dirty="0" smtClean="0">
                <a:ea typeface="+mn-ea"/>
                <a:cs typeface="+mn-cs"/>
              </a:rPr>
              <a:t>Template broadly in line with Eurostat table</a:t>
            </a:r>
            <a:endParaRPr lang="en-GB" sz="2000" b="1" dirty="0">
              <a:ea typeface="+mn-ea"/>
              <a:cs typeface="+mn-cs"/>
            </a:endParaRPr>
          </a:p>
          <a:p>
            <a:r>
              <a:rPr lang="en-GB" sz="2200" dirty="0" smtClean="0"/>
              <a:t>Remaining issue on the discount rate to be applied</a:t>
            </a:r>
          </a:p>
          <a:p>
            <a:r>
              <a:rPr lang="en-GB" sz="2200" dirty="0" smtClean="0"/>
              <a:t>Use of Projected Benefit Obligation (PBO) approach?</a:t>
            </a:r>
          </a:p>
          <a:p>
            <a:r>
              <a:rPr lang="en-GB" sz="2200" dirty="0" smtClean="0"/>
              <a:t>Consultation to explore these issues, as well as general ability of countries to provide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7CC95-1B0A-4D0B-A028-14CDF6CD09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the AEG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Take note of experiences in Europe and plans for data collection for non-European countries</a:t>
            </a:r>
          </a:p>
          <a:p>
            <a:r>
              <a:rPr lang="en-GB" dirty="0" smtClean="0"/>
              <a:t>Given the experiences, can we conclude that the overall table is proving fit for purpose?</a:t>
            </a:r>
          </a:p>
          <a:p>
            <a:r>
              <a:rPr lang="en-GB" dirty="0" smtClean="0"/>
              <a:t>Are there borderline (conceptual) issues which remain to be resolved?</a:t>
            </a:r>
          </a:p>
          <a:p>
            <a:r>
              <a:rPr lang="en-GB" dirty="0" smtClean="0"/>
              <a:t>What should the main communication focus be when communicating the table to users?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6127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278</TotalTime>
  <Words>320</Words>
  <Application>Microsoft Office PowerPoint</Application>
  <PresentationFormat>On-screen Show (4:3)</PresentationFormat>
  <Paragraphs>56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The SNA Supplementary Pension Table </vt:lpstr>
      <vt:lpstr>The 2008 SNA on pensions</vt:lpstr>
      <vt:lpstr>The supplementary table</vt:lpstr>
      <vt:lpstr>Implementation in Europe</vt:lpstr>
      <vt:lpstr>Some key issues tackled</vt:lpstr>
      <vt:lpstr>Communication</vt:lpstr>
      <vt:lpstr>Implementation of the table outside Europe</vt:lpstr>
      <vt:lpstr>Questions for the AEG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</dc:title>
  <dc:creator>VERRINDER John (ESTAT)</dc:creator>
  <cp:lastModifiedBy>KONIJN Paul (ESTAT)</cp:lastModifiedBy>
  <cp:revision>45</cp:revision>
  <dcterms:created xsi:type="dcterms:W3CDTF">2017-09-11T10:11:09Z</dcterms:created>
  <dcterms:modified xsi:type="dcterms:W3CDTF">2017-11-22T08:10:00Z</dcterms:modified>
</cp:coreProperties>
</file>