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4"/>
  </p:notesMasterIdLst>
  <p:handoutMasterIdLst>
    <p:handoutMasterId r:id="rId25"/>
  </p:handoutMasterIdLst>
  <p:sldIdLst>
    <p:sldId id="405" r:id="rId2"/>
    <p:sldId id="358" r:id="rId3"/>
    <p:sldId id="400" r:id="rId4"/>
    <p:sldId id="459" r:id="rId5"/>
    <p:sldId id="460" r:id="rId6"/>
    <p:sldId id="461" r:id="rId7"/>
    <p:sldId id="462" r:id="rId8"/>
    <p:sldId id="424" r:id="rId9"/>
    <p:sldId id="464" r:id="rId10"/>
    <p:sldId id="472" r:id="rId11"/>
    <p:sldId id="465" r:id="rId12"/>
    <p:sldId id="470" r:id="rId13"/>
    <p:sldId id="471" r:id="rId14"/>
    <p:sldId id="474" r:id="rId15"/>
    <p:sldId id="440" r:id="rId16"/>
    <p:sldId id="475" r:id="rId17"/>
    <p:sldId id="468" r:id="rId18"/>
    <p:sldId id="467" r:id="rId19"/>
    <p:sldId id="476" r:id="rId20"/>
    <p:sldId id="477" r:id="rId21"/>
    <p:sldId id="457" r:id="rId22"/>
    <p:sldId id="318" r:id="rId2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7" autoAdjust="0"/>
    <p:restoredTop sz="89357" autoAdjust="0"/>
  </p:normalViewPr>
  <p:slideViewPr>
    <p:cSldViewPr snapToGrid="0">
      <p:cViewPr varScale="1">
        <p:scale>
          <a:sx n="100" d="100"/>
          <a:sy n="100" d="100"/>
        </p:scale>
        <p:origin x="114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163524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352901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461285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096280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489957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07419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003637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694238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53377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13221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977254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17451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208825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057863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725574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659054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64673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53298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Benson Sim</a:t>
            </a:r>
          </a:p>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143000"/>
            <a:ext cx="8758335" cy="2308324"/>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Outcome of AEG consultation on the recording of flows between a</a:t>
            </a:r>
          </a:p>
          <a:p>
            <a:pPr algn="ctr" eaLnBrk="0" hangingPunct="0">
              <a:defRPr/>
            </a:pPr>
            <a:r>
              <a:rPr lang="en-US" sz="3600" b="1" dirty="0">
                <a:effectLst>
                  <a:outerShdw blurRad="38100" dist="38100" dir="2700000" algn="tl">
                    <a:srgbClr val="C0C0C0"/>
                  </a:outerShdw>
                </a:effectLst>
                <a:latin typeface="Verdana" pitchFamily="34" charset="0"/>
                <a:cs typeface="+mn-cs"/>
              </a:rPr>
              <a:t>defined pension benefit fund and its sponsor</a:t>
            </a:r>
          </a:p>
        </p:txBody>
      </p:sp>
      <p:sp>
        <p:nvSpPr>
          <p:cNvPr id="2053" name="Rectangle 3"/>
          <p:cNvSpPr>
            <a:spLocks noChangeArrowheads="1"/>
          </p:cNvSpPr>
          <p:nvPr/>
        </p:nvSpPr>
        <p:spPr bwMode="auto">
          <a:xfrm>
            <a:off x="172988" y="3749405"/>
            <a:ext cx="8878887" cy="984885"/>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11</a:t>
            </a:r>
            <a:r>
              <a:rPr lang="en-US" altLang="en-US" sz="2200" baseline="30000" dirty="0">
                <a:solidFill>
                  <a:srgbClr val="0000FF"/>
                </a:solidFill>
                <a:latin typeface="Arial" charset="0"/>
                <a:ea typeface="Arial Unicode MS" pitchFamily="34" charset="-128"/>
                <a:cs typeface="Arial Unicode MS" pitchFamily="34" charset="-128"/>
              </a:rPr>
              <a:t>th</a:t>
            </a:r>
            <a:r>
              <a:rPr lang="en-US" altLang="en-US" sz="2200" dirty="0">
                <a:solidFill>
                  <a:srgbClr val="0000FF"/>
                </a:solidFill>
                <a:latin typeface="Arial" charset="0"/>
                <a:ea typeface="Arial Unicode MS" pitchFamily="34" charset="-128"/>
                <a:cs typeface="Arial Unicode MS" pitchFamily="34" charset="-128"/>
              </a:rPr>
              <a:t> Meeting of the Advisory Expert Group on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5-7 December 2017</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New York, United States of America</a:t>
            </a:r>
          </a:p>
        </p:txBody>
      </p:sp>
    </p:spTree>
    <p:extLst>
      <p:ext uri="{BB962C8B-B14F-4D97-AF65-F5344CB8AC3E}">
        <p14:creationId xmlns:p14="http://schemas.microsoft.com/office/powerpoint/2010/main" val="191445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Summary of comments</a:t>
            </a:r>
          </a:p>
        </p:txBody>
      </p:sp>
      <p:sp>
        <p:nvSpPr>
          <p:cNvPr id="5123" name="Content Placeholder 2"/>
          <p:cNvSpPr>
            <a:spLocks noGrp="1"/>
          </p:cNvSpPr>
          <p:nvPr>
            <p:ph idx="4294967295"/>
          </p:nvPr>
        </p:nvSpPr>
        <p:spPr>
          <a:xfrm>
            <a:off x="177281" y="2103854"/>
            <a:ext cx="9041363" cy="3220622"/>
          </a:xfrm>
        </p:spPr>
        <p:txBody>
          <a:bodyPr/>
          <a:lstStyle/>
          <a:p>
            <a:pPr marL="465138" indent="-465138" eaLnBrk="1" hangingPunct="1">
              <a:defRPr/>
            </a:pPr>
            <a:r>
              <a:rPr lang="en-US" altLang="en-US" dirty="0"/>
              <a:t>Which of the two options is to be preferred to calculate the imputed property income flow between a defined benefit pension fund and a sponsor?</a:t>
            </a:r>
          </a:p>
          <a:p>
            <a:pPr marL="895350" lvl="1" indent="-457200" eaLnBrk="1" hangingPunct="1">
              <a:buClr>
                <a:schemeClr val="tx1"/>
              </a:buClr>
              <a:buFont typeface="+mj-lt"/>
              <a:buAutoNum type="alphaLcParenR"/>
              <a:defRPr/>
            </a:pPr>
            <a:r>
              <a:rPr lang="en-US" altLang="en-US" dirty="0"/>
              <a:t>Equal to the shortfall (or excess) in property income</a:t>
            </a:r>
          </a:p>
          <a:p>
            <a:pPr marL="895350" lvl="1" indent="-457200" eaLnBrk="1" hangingPunct="1">
              <a:buClrTx/>
              <a:buFont typeface="+mj-lt"/>
              <a:buAutoNum type="alphaLcParenR"/>
              <a:defRPr/>
            </a:pPr>
            <a:r>
              <a:rPr lang="en-US" altLang="en-US" dirty="0"/>
              <a:t>On the basis of the existing claim between the fund and the sponsor</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a:extLst>
              <a:ext uri="{FF2B5EF4-FFF2-40B4-BE49-F238E27FC236}">
                <a16:creationId xmlns:a16="http://schemas.microsoft.com/office/drawing/2014/main" id="{7484AA22-8E0F-45C1-A743-C3F3A9B62C65}"/>
              </a:ext>
            </a:extLst>
          </p:cNvPr>
          <p:cNvSpPr txBox="1">
            <a:spLocks/>
          </p:cNvSpPr>
          <p:nvPr/>
        </p:nvSpPr>
        <p:spPr bwMode="auto">
          <a:xfrm>
            <a:off x="177281" y="1214761"/>
            <a:ext cx="8180388" cy="39256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Question 1</a:t>
            </a:r>
          </a:p>
        </p:txBody>
      </p:sp>
    </p:spTree>
    <p:extLst>
      <p:ext uri="{BB962C8B-B14F-4D97-AF65-F5344CB8AC3E}">
        <p14:creationId xmlns:p14="http://schemas.microsoft.com/office/powerpoint/2010/main" val="38185821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Summary of comments</a:t>
            </a:r>
          </a:p>
        </p:txBody>
      </p:sp>
      <p:sp>
        <p:nvSpPr>
          <p:cNvPr id="5123" name="Content Placeholder 2"/>
          <p:cNvSpPr>
            <a:spLocks noGrp="1"/>
          </p:cNvSpPr>
          <p:nvPr>
            <p:ph idx="4294967295"/>
          </p:nvPr>
        </p:nvSpPr>
        <p:spPr>
          <a:xfrm>
            <a:off x="90703" y="1322388"/>
            <a:ext cx="9041363" cy="5121598"/>
          </a:xfrm>
        </p:spPr>
        <p:txBody>
          <a:bodyPr/>
          <a:lstStyle/>
          <a:p>
            <a:pPr marL="465138" indent="-465138" eaLnBrk="1" hangingPunct="1">
              <a:defRPr/>
            </a:pPr>
            <a:r>
              <a:rPr lang="en-US" altLang="en-US" dirty="0"/>
              <a:t>There was a slight preference for option (a) because it  </a:t>
            </a:r>
          </a:p>
          <a:p>
            <a:pPr marL="903288" lvl="1" indent="-465138" eaLnBrk="1" hangingPunct="1">
              <a:defRPr/>
            </a:pPr>
            <a:r>
              <a:rPr lang="en-US" altLang="en-US" dirty="0"/>
              <a:t>Is comparable with the sponsor recording a non-autonomous pension scheme on its balance sheet, this increasing comparability between countries</a:t>
            </a:r>
          </a:p>
          <a:p>
            <a:pPr marL="903288" lvl="1" indent="-465138" eaLnBrk="1" hangingPunct="1">
              <a:defRPr/>
            </a:pPr>
            <a:r>
              <a:rPr lang="en-US" altLang="en-US" dirty="0"/>
              <a:t>Ensures defined benefit pension funds with sponsor have no net income and saving</a:t>
            </a:r>
          </a:p>
          <a:p>
            <a:pPr marL="903288" lvl="1" indent="-465138" eaLnBrk="1" hangingPunct="1">
              <a:defRPr/>
            </a:pPr>
            <a:r>
              <a:rPr lang="en-US" altLang="en-US" dirty="0"/>
              <a:t>Is in line with the nature of the relationship between sponsor and defined benefit pension funds in that sponsor accounts for any shortfalls or surpluses of the fund</a:t>
            </a:r>
          </a:p>
          <a:p>
            <a:pPr marL="903288" lvl="1" indent="-465138" eaLnBrk="1" hangingPunct="1">
              <a:defRPr/>
            </a:pPr>
            <a:r>
              <a:rPr lang="en-US" altLang="en-US" dirty="0"/>
              <a:t>Results in the defined benefit pension fund with zero net worth but also zero saving and zero balance of</a:t>
            </a:r>
          </a:p>
          <a:p>
            <a:pPr marL="903288" lvl="1" indent="-465138" eaLnBrk="1" hangingPunct="1">
              <a:defRPr/>
            </a:pPr>
            <a:r>
              <a:rPr lang="en-US" altLang="en-US" dirty="0"/>
              <a:t>primary income</a:t>
            </a:r>
          </a:p>
          <a:p>
            <a:pPr marL="903288" lvl="1" indent="-465138" eaLnBrk="1" hangingPunct="1">
              <a:defRPr/>
            </a:pPr>
            <a:r>
              <a:rPr lang="en-US" altLang="en-US" dirty="0"/>
              <a:t>Is aligned with the overall residual approach for the claim/liability on the sponsor</a:t>
            </a:r>
          </a:p>
          <a:p>
            <a:pPr marL="903288" lvl="1" indent="-465138" eaLnBrk="1" hangingPunct="1">
              <a:defRPr/>
            </a:pPr>
            <a:endParaRPr lang="en-US" altLang="en-US" b="1"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291162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Summary of comments</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There was some support for option (b) as</a:t>
            </a:r>
          </a:p>
          <a:p>
            <a:pPr marL="903288" lvl="1" indent="-465138" eaLnBrk="1" hangingPunct="1">
              <a:defRPr/>
            </a:pPr>
            <a:r>
              <a:rPr lang="en-US" altLang="en-US" dirty="0"/>
              <a:t>Non-zero savings were not seen as a great concern, and on the contrary it was seen as meaningful as that may indicate possible discrepancies between imputed property income on pension entitlements and property income on assets accumulated in the fund. </a:t>
            </a:r>
          </a:p>
          <a:p>
            <a:pPr marL="903288" lvl="1" indent="-465138" eaLnBrk="1" hangingPunct="1">
              <a:defRPr/>
            </a:pPr>
            <a:r>
              <a:rPr lang="en-US" altLang="en-US" dirty="0"/>
              <a:t>It would be less volatile than option (a), given that the defined benefit pension fund and the sponsor are separate units and from an economic point of view it seems not necessary to allocate the difference between actual and imputed interest </a:t>
            </a:r>
          </a:p>
          <a:p>
            <a:pPr marL="903288" lvl="1" indent="-465138" eaLnBrk="1" hangingPunct="1">
              <a:defRPr/>
            </a:pPr>
            <a:r>
              <a:rPr lang="en-US" altLang="en-US" dirty="0"/>
              <a:t>It leads to analytically more meaningful results for primary income, savings and net lending/borrowing for both the employer and the pension fund</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14374195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Summary of comments</a:t>
            </a:r>
          </a:p>
        </p:txBody>
      </p:sp>
      <p:sp>
        <p:nvSpPr>
          <p:cNvPr id="5123" name="Content Placeholder 2"/>
          <p:cNvSpPr>
            <a:spLocks noGrp="1"/>
          </p:cNvSpPr>
          <p:nvPr>
            <p:ph idx="4294967295"/>
          </p:nvPr>
        </p:nvSpPr>
        <p:spPr>
          <a:xfrm>
            <a:off x="119278" y="967821"/>
            <a:ext cx="8900897" cy="6212765"/>
          </a:xfrm>
        </p:spPr>
        <p:txBody>
          <a:bodyPr/>
          <a:lstStyle/>
          <a:p>
            <a:pPr marL="465138" indent="-465138" eaLnBrk="1" hangingPunct="1">
              <a:defRPr/>
            </a:pPr>
            <a:r>
              <a:rPr lang="en-US" altLang="en-US" dirty="0"/>
              <a:t>One member felt that neither option was completely satisfactory and instead proposed a hybrid option which distinguishes the three types of property income that flow through the defined benefit pension fund</a:t>
            </a:r>
          </a:p>
          <a:p>
            <a:pPr marL="903288" lvl="1" indent="-465138" eaLnBrk="1" hangingPunct="1">
              <a:defRPr/>
            </a:pPr>
            <a:r>
              <a:rPr lang="en-US" altLang="en-US" dirty="0"/>
              <a:t>Actual property income</a:t>
            </a:r>
          </a:p>
          <a:p>
            <a:pPr marL="903288" lvl="1" indent="-465138" eaLnBrk="1" hangingPunct="1">
              <a:defRPr/>
            </a:pPr>
            <a:r>
              <a:rPr lang="en-US" altLang="en-US" dirty="0"/>
              <a:t>Imputed income on claim on sponsors</a:t>
            </a:r>
          </a:p>
          <a:p>
            <a:pPr marL="903288" lvl="1" indent="-465138" eaLnBrk="1" hangingPunct="1">
              <a:defRPr/>
            </a:pPr>
            <a:r>
              <a:rPr lang="en-US" altLang="en-US" dirty="0"/>
              <a:t>Imputed investment income</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6443712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Summary of comments</a:t>
            </a:r>
          </a:p>
        </p:txBody>
      </p:sp>
      <p:sp>
        <p:nvSpPr>
          <p:cNvPr id="5123" name="Content Placeholder 2"/>
          <p:cNvSpPr>
            <a:spLocks noGrp="1"/>
          </p:cNvSpPr>
          <p:nvPr>
            <p:ph idx="4294967295"/>
          </p:nvPr>
        </p:nvSpPr>
        <p:spPr>
          <a:xfrm>
            <a:off x="177281" y="2103854"/>
            <a:ext cx="9041363" cy="3220622"/>
          </a:xfrm>
        </p:spPr>
        <p:txBody>
          <a:bodyPr/>
          <a:lstStyle/>
          <a:p>
            <a:pPr marL="465138" indent="-465138" eaLnBrk="1" hangingPunct="1">
              <a:defRPr/>
            </a:pPr>
            <a:r>
              <a:rPr lang="en-US" altLang="en-US" dirty="0"/>
              <a:t>How should the property income flow be classified?</a:t>
            </a:r>
          </a:p>
          <a:p>
            <a:pPr marL="903288" lvl="1" indent="-465138" eaLnBrk="1" hangingPunct="1">
              <a:buClrTx/>
              <a:buFont typeface="+mj-lt"/>
              <a:buAutoNum type="alphaLcParenR"/>
              <a:defRPr/>
            </a:pPr>
            <a:r>
              <a:rPr lang="en-US" altLang="en-US" dirty="0"/>
              <a:t>Investment income disbursement</a:t>
            </a:r>
          </a:p>
          <a:p>
            <a:pPr marL="1300163" lvl="2" indent="-465138" eaLnBrk="1" hangingPunct="1">
              <a:defRPr/>
            </a:pPr>
            <a:r>
              <a:rPr lang="en-US" altLang="en-US" dirty="0"/>
              <a:t>If so, what would be an appropriate term for this specific imputed flow?</a:t>
            </a:r>
          </a:p>
          <a:p>
            <a:pPr marL="903288" lvl="1" indent="-465138" eaLnBrk="1" hangingPunct="1">
              <a:buClrTx/>
              <a:buFont typeface="+mj-lt"/>
              <a:buAutoNum type="alphaLcParenR"/>
              <a:defRPr/>
            </a:pPr>
            <a:r>
              <a:rPr lang="en-US" altLang="en-US" dirty="0"/>
              <a:t> Interest</a:t>
            </a:r>
          </a:p>
          <a:p>
            <a:pPr marL="1300163" lvl="2" indent="-465138" eaLnBrk="1" hangingPunct="1">
              <a:defRPr/>
            </a:pPr>
            <a:r>
              <a:rPr lang="en-US" altLang="en-US" dirty="0"/>
              <a:t>If so, what would be an appropriate term for this specific imputed flow?</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a:extLst>
              <a:ext uri="{FF2B5EF4-FFF2-40B4-BE49-F238E27FC236}">
                <a16:creationId xmlns:a16="http://schemas.microsoft.com/office/drawing/2014/main" id="{B15C10C1-BC87-46C8-AF8C-B248B4108639}"/>
              </a:ext>
            </a:extLst>
          </p:cNvPr>
          <p:cNvSpPr txBox="1">
            <a:spLocks/>
          </p:cNvSpPr>
          <p:nvPr/>
        </p:nvSpPr>
        <p:spPr bwMode="auto">
          <a:xfrm>
            <a:off x="177281" y="1120396"/>
            <a:ext cx="8180388" cy="39256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Question 2</a:t>
            </a:r>
          </a:p>
        </p:txBody>
      </p:sp>
    </p:spTree>
    <p:extLst>
      <p:ext uri="{BB962C8B-B14F-4D97-AF65-F5344CB8AC3E}">
        <p14:creationId xmlns:p14="http://schemas.microsoft.com/office/powerpoint/2010/main" val="39752843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Summary of comments</a:t>
            </a:r>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Option (a) was preferred because</a:t>
            </a:r>
          </a:p>
          <a:p>
            <a:pPr marL="903288" lvl="1" indent="-465138" eaLnBrk="1" hangingPunct="1">
              <a:defRPr/>
            </a:pPr>
            <a:r>
              <a:rPr lang="en-US" altLang="en-US" dirty="0"/>
              <a:t>It was seen as being in line with option (a) for Question 1 and correctly indicates that this income depends on the return on investments</a:t>
            </a:r>
          </a:p>
          <a:p>
            <a:pPr marL="903288" lvl="1" indent="-465138" eaLnBrk="1" hangingPunct="1">
              <a:defRPr/>
            </a:pPr>
            <a:r>
              <a:rPr lang="en-US" altLang="en-US" dirty="0"/>
              <a:t>It also means that the accounts will indicate that this income flow is pension funding related. </a:t>
            </a:r>
          </a:p>
          <a:p>
            <a:pPr marL="903288" lvl="1" indent="-465138" eaLnBrk="1" hangingPunct="1">
              <a:defRPr/>
            </a:pPr>
            <a:r>
              <a:rPr lang="en-US" altLang="en-US" dirty="0"/>
              <a:t>The term ‘interest’ should be reserved for income from the commonly known interest-bearing instruments</a:t>
            </a:r>
          </a:p>
          <a:p>
            <a:pPr marL="465138" indent="-465138" eaLnBrk="1" hangingPunct="1">
              <a:defRPr/>
            </a:pPr>
            <a:r>
              <a:rPr lang="en-US" altLang="en-US" dirty="0"/>
              <a:t>Appropriate terms suggested were</a:t>
            </a:r>
          </a:p>
          <a:p>
            <a:pPr marL="903288" lvl="1" indent="-465138" eaLnBrk="1" hangingPunct="1">
              <a:defRPr/>
            </a:pPr>
            <a:r>
              <a:rPr lang="en-US" altLang="en-US" dirty="0"/>
              <a:t>Imputed investment income attributed to shortfall in defined benefit pension schemes</a:t>
            </a:r>
          </a:p>
          <a:p>
            <a:pPr marL="903288" lvl="1" indent="-465138" eaLnBrk="1" hangingPunct="1">
              <a:defRPr/>
            </a:pPr>
            <a:r>
              <a:rPr lang="en-US" altLang="en-US" dirty="0"/>
              <a:t>Imputed income between sponsor and pension fund for defined benefit schemes</a:t>
            </a:r>
          </a:p>
          <a:p>
            <a:pPr marL="903288" lvl="1" indent="-465138" eaLnBrk="1" hangingPunct="1">
              <a:defRPr/>
            </a:pPr>
            <a:r>
              <a:rPr lang="en-US" altLang="en-US" dirty="0"/>
              <a:t>Investment income payable on claim of pension funds on pension sponsors</a:t>
            </a:r>
          </a:p>
          <a:p>
            <a:pPr marL="903288" lvl="1" indent="-465138" eaLnBrk="1" hangingPunct="1">
              <a:defRPr/>
            </a:pPr>
            <a:r>
              <a:rPr lang="en-US" altLang="en-US" dirty="0"/>
              <a:t>Investment income payable on pension entitlements</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2532307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Summary of comments</a:t>
            </a:r>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One member proposed that three property income flows should be separately recorded and classified</a:t>
            </a:r>
          </a:p>
          <a:p>
            <a:pPr marL="903288" lvl="1" indent="-465138" eaLnBrk="1" hangingPunct="1">
              <a:defRPr/>
            </a:pPr>
            <a:r>
              <a:rPr lang="en-US" altLang="en-US" dirty="0"/>
              <a:t>Property income earned on actual assets held by the fund should be classified as interest, dividends, or rents</a:t>
            </a:r>
          </a:p>
          <a:p>
            <a:pPr marL="903288" lvl="1" indent="-465138" eaLnBrk="1" hangingPunct="1">
              <a:defRPr/>
            </a:pPr>
            <a:r>
              <a:rPr lang="en-US" altLang="en-US" dirty="0"/>
              <a:t>Property income earned on the claim of the pension fund on the sponsor should be classified as interest and could be called ‘imputed interest on claim on sponsors’</a:t>
            </a:r>
          </a:p>
          <a:p>
            <a:pPr marL="903288" lvl="1" indent="-465138" eaLnBrk="1" hangingPunct="1">
              <a:defRPr/>
            </a:pPr>
            <a:r>
              <a:rPr lang="en-US" altLang="en-US" dirty="0"/>
              <a:t>Property income earned on the balance between benefits  accrued on past service and actual property income and imputed interest on claim on sponsors should be classified as investment income disbursements and could be called “imputed investment income”</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59399114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Summary of comments</a:t>
            </a:r>
            <a:endParaRPr lang="en-US" altLang="en-US" sz="2200" dirty="0"/>
          </a:p>
        </p:txBody>
      </p:sp>
      <p:sp>
        <p:nvSpPr>
          <p:cNvPr id="5123" name="Content Placeholder 2"/>
          <p:cNvSpPr>
            <a:spLocks noGrp="1"/>
          </p:cNvSpPr>
          <p:nvPr>
            <p:ph idx="4294967295"/>
          </p:nvPr>
        </p:nvSpPr>
        <p:spPr>
          <a:xfrm>
            <a:off x="102637" y="2381251"/>
            <a:ext cx="9041363" cy="3295650"/>
          </a:xfrm>
        </p:spPr>
        <p:txBody>
          <a:bodyPr/>
          <a:lstStyle/>
          <a:p>
            <a:pPr marL="465138" indent="-465138" eaLnBrk="1" hangingPunct="1">
              <a:defRPr/>
            </a:pPr>
            <a:r>
              <a:rPr lang="en-US" altLang="en-US" dirty="0"/>
              <a:t>Which of the two options is to be preferred to classify the impact of other changes on the claim between a defined pension fund and a sponsor?</a:t>
            </a:r>
          </a:p>
          <a:p>
            <a:pPr marL="903288" lvl="1" indent="-465138" eaLnBrk="1" hangingPunct="1">
              <a:buClrTx/>
              <a:buFont typeface="+mj-lt"/>
              <a:buAutoNum type="alphaLcParenR"/>
              <a:defRPr/>
            </a:pPr>
            <a:r>
              <a:rPr lang="en-US" altLang="en-US" dirty="0"/>
              <a:t>In the revaluation account</a:t>
            </a:r>
          </a:p>
          <a:p>
            <a:pPr marL="903288" lvl="1" indent="-465138" eaLnBrk="1" hangingPunct="1">
              <a:buClrTx/>
              <a:buFont typeface="+mj-lt"/>
              <a:buAutoNum type="alphaLcParenR"/>
              <a:defRPr/>
            </a:pPr>
            <a:r>
              <a:rPr lang="en-US" altLang="en-US" dirty="0"/>
              <a:t>In the other changes in the volume of assets account</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a:extLst>
              <a:ext uri="{FF2B5EF4-FFF2-40B4-BE49-F238E27FC236}">
                <a16:creationId xmlns:a16="http://schemas.microsoft.com/office/drawing/2014/main" id="{C60D2AD8-1F7A-49E6-95F7-5677A69BF805}"/>
              </a:ext>
            </a:extLst>
          </p:cNvPr>
          <p:cNvSpPr txBox="1">
            <a:spLocks/>
          </p:cNvSpPr>
          <p:nvPr/>
        </p:nvSpPr>
        <p:spPr bwMode="auto">
          <a:xfrm>
            <a:off x="200915" y="1256940"/>
            <a:ext cx="8180388" cy="39256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Question 3</a:t>
            </a:r>
          </a:p>
        </p:txBody>
      </p:sp>
    </p:spTree>
    <p:extLst>
      <p:ext uri="{BB962C8B-B14F-4D97-AF65-F5344CB8AC3E}">
        <p14:creationId xmlns:p14="http://schemas.microsoft.com/office/powerpoint/2010/main" val="177011165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Summary of comments</a:t>
            </a:r>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r>
              <a:rPr lang="en-US" dirty="0"/>
              <a:t>Option (b) was preferred because</a:t>
            </a:r>
          </a:p>
          <a:p>
            <a:pPr lvl="1"/>
            <a:r>
              <a:rPr lang="en-US" dirty="0"/>
              <a:t>The claim should be regarded as a residual item and as per the SNA should therefore be recorded in the ‘other changes’ account, with the effect of balancing the assets and liabilities via the other changes account</a:t>
            </a:r>
          </a:p>
          <a:p>
            <a:pPr lvl="1"/>
            <a:r>
              <a:rPr lang="en-US" dirty="0"/>
              <a:t>Classifying changes such as changes in life expectancy, differences between assumed and actual retirement dates, etc. affecting the claim of the pension funds towards the sponsor as other changes in the volume of assets is in line with members’ understanding of the relationship between the sponsor and the fund</a:t>
            </a:r>
          </a:p>
          <a:p>
            <a:pPr lvl="1"/>
            <a:r>
              <a:rPr lang="en-US" dirty="0"/>
              <a:t>It maintains symmetry with the recording of the other changes in pension entitlements</a:t>
            </a:r>
            <a:endParaRPr lang="en-US" altLang="en-US" b="1"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79344564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Summary of comments</a:t>
            </a:r>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r>
              <a:rPr lang="en-US" dirty="0"/>
              <a:t>There some reservations</a:t>
            </a:r>
          </a:p>
          <a:p>
            <a:pPr lvl="1"/>
            <a:r>
              <a:rPr lang="en-US" dirty="0"/>
              <a:t>These included the concern that if the flow is measured as a residual, it may not be compatible with the general measurement of employer imputed social contributions as a balancing item as it would lead to two unknowns. For private schemes this could be addressed by attempting to measure imputed employer contributions by calculating the service cost/increase in entitlements for a year</a:t>
            </a:r>
          </a:p>
          <a:p>
            <a:pPr lvl="1"/>
            <a:r>
              <a:rPr lang="en-US" dirty="0"/>
              <a:t>One preferred applying the same principle to the claim on the sponsor and the underlying pension estimates, consequently matching revaluations of assets with the revaluation of liabilities (and therewith also challenging the validity of paragraph 17.179 of the 2008 SNA)</a:t>
            </a: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39435195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488007" y="78920"/>
            <a:ext cx="7359650" cy="642938"/>
          </a:xfrm>
        </p:spPr>
        <p:txBody>
          <a:bodyPr/>
          <a:lstStyle/>
          <a:p>
            <a:pPr marL="0" indent="0" eaLnBrk="1" hangingPunct="1">
              <a:defRPr/>
            </a:pPr>
            <a:r>
              <a:rPr lang="en-GB" altLang="en-US" sz="2200" dirty="0"/>
              <a:t>Outline of presentation</a:t>
            </a:r>
          </a:p>
        </p:txBody>
      </p:sp>
      <p:sp>
        <p:nvSpPr>
          <p:cNvPr id="5123" name="Content Placeholder 2"/>
          <p:cNvSpPr>
            <a:spLocks noGrp="1"/>
          </p:cNvSpPr>
          <p:nvPr>
            <p:ph idx="4294967295"/>
          </p:nvPr>
        </p:nvSpPr>
        <p:spPr>
          <a:xfrm>
            <a:off x="214604" y="1098518"/>
            <a:ext cx="8929396" cy="4975225"/>
          </a:xfrm>
        </p:spPr>
        <p:txBody>
          <a:bodyPr/>
          <a:lstStyle/>
          <a:p>
            <a:pPr marL="466344" indent="-466344" eaLnBrk="1" hangingPunct="1">
              <a:defRPr/>
            </a:pPr>
            <a:r>
              <a:rPr lang="en-US" altLang="en-US" dirty="0"/>
              <a:t>Background</a:t>
            </a:r>
          </a:p>
          <a:p>
            <a:pPr marL="466344" indent="-466344" eaLnBrk="1" hangingPunct="1">
              <a:defRPr/>
            </a:pPr>
            <a:r>
              <a:rPr lang="en-US" altLang="en-US" dirty="0"/>
              <a:t>AEG consultation paper</a:t>
            </a:r>
          </a:p>
          <a:p>
            <a:pPr marL="466344" indent="-466344" eaLnBrk="1" hangingPunct="1">
              <a:defRPr/>
            </a:pPr>
            <a:r>
              <a:rPr lang="en-US" altLang="en-US" dirty="0"/>
              <a:t>Summary of comments</a:t>
            </a:r>
          </a:p>
          <a:p>
            <a:pPr marL="466344" indent="-466344" eaLnBrk="1" hangingPunct="1">
              <a:defRPr/>
            </a:pPr>
            <a:r>
              <a:rPr lang="en-US" altLang="en-US" dirty="0"/>
              <a:t>Questions for the AEG</a:t>
            </a:r>
          </a:p>
          <a:p>
            <a:pPr marL="466344" indent="-466344"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Tree>
    <p:extLst>
      <p:ext uri="{BB962C8B-B14F-4D97-AF65-F5344CB8AC3E}">
        <p14:creationId xmlns:p14="http://schemas.microsoft.com/office/powerpoint/2010/main" val="149046447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Summary of comments</a:t>
            </a:r>
            <a:endParaRPr lang="en-US" altLang="en-US" sz="2200" dirty="0"/>
          </a:p>
        </p:txBody>
      </p:sp>
      <p:sp>
        <p:nvSpPr>
          <p:cNvPr id="5123" name="Content Placeholder 2"/>
          <p:cNvSpPr>
            <a:spLocks noGrp="1"/>
          </p:cNvSpPr>
          <p:nvPr>
            <p:ph idx="4294967295"/>
          </p:nvPr>
        </p:nvSpPr>
        <p:spPr>
          <a:xfrm>
            <a:off x="177281" y="1399294"/>
            <a:ext cx="9041363" cy="5505067"/>
          </a:xfrm>
        </p:spPr>
        <p:txBody>
          <a:bodyPr/>
          <a:lstStyle/>
          <a:p>
            <a:r>
              <a:rPr lang="en-US" dirty="0"/>
              <a:t>Question 1</a:t>
            </a:r>
          </a:p>
          <a:p>
            <a:pPr lvl="1"/>
            <a:r>
              <a:rPr lang="en-US" dirty="0"/>
              <a:t>Slight preference for option (a)</a:t>
            </a:r>
          </a:p>
          <a:p>
            <a:pPr lvl="2"/>
            <a:r>
              <a:rPr lang="en-US" dirty="0"/>
              <a:t>Calculate imputed property income flow as equal to shortfall/excess in property income</a:t>
            </a:r>
          </a:p>
          <a:p>
            <a:r>
              <a:rPr lang="en-US" dirty="0"/>
              <a:t>Question 2</a:t>
            </a:r>
          </a:p>
          <a:p>
            <a:pPr lvl="1"/>
            <a:r>
              <a:rPr lang="en-US" dirty="0"/>
              <a:t>Option (a) was preferred</a:t>
            </a:r>
          </a:p>
          <a:p>
            <a:pPr lvl="2"/>
            <a:r>
              <a:rPr lang="en-US" dirty="0"/>
              <a:t>Classify the imputed property income flow as investment income disbursement</a:t>
            </a:r>
          </a:p>
          <a:p>
            <a:r>
              <a:rPr lang="en-US" dirty="0"/>
              <a:t>Question 3</a:t>
            </a:r>
          </a:p>
          <a:p>
            <a:pPr lvl="1"/>
            <a:r>
              <a:rPr lang="en-US" dirty="0"/>
              <a:t>Option (b) was preferred</a:t>
            </a:r>
          </a:p>
          <a:p>
            <a:pPr lvl="2"/>
            <a:r>
              <a:rPr lang="en-US" dirty="0"/>
              <a:t>Classify impact of other changes on the claim between defined benefit pension fund and sponsor as other changes in volume of assets account</a:t>
            </a:r>
          </a:p>
          <a:p>
            <a:r>
              <a:rPr lang="en-US" altLang="en-US" dirty="0"/>
              <a:t>Recommend that the recommended treatment be published in the next issue of the SNA News and Notes</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Content Placeholder 2">
            <a:extLst>
              <a:ext uri="{FF2B5EF4-FFF2-40B4-BE49-F238E27FC236}">
                <a16:creationId xmlns:a16="http://schemas.microsoft.com/office/drawing/2014/main" id="{F3025AF2-D10C-415E-A1BB-1358972356AC}"/>
              </a:ext>
            </a:extLst>
          </p:cNvPr>
          <p:cNvSpPr txBox="1">
            <a:spLocks/>
          </p:cNvSpPr>
          <p:nvPr/>
        </p:nvSpPr>
        <p:spPr bwMode="auto">
          <a:xfrm>
            <a:off x="177281" y="1016235"/>
            <a:ext cx="8180388" cy="39256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Recap and next step</a:t>
            </a:r>
          </a:p>
        </p:txBody>
      </p:sp>
    </p:spTree>
    <p:extLst>
      <p:ext uri="{BB962C8B-B14F-4D97-AF65-F5344CB8AC3E}">
        <p14:creationId xmlns:p14="http://schemas.microsoft.com/office/powerpoint/2010/main" val="414155688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Questions for the AEG</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The AEG is requested to</a:t>
            </a:r>
          </a:p>
          <a:p>
            <a:pPr marL="903288" lvl="1" indent="-465138" eaLnBrk="1" hangingPunct="1">
              <a:defRPr/>
            </a:pPr>
            <a:r>
              <a:rPr lang="en-US" altLang="en-US" dirty="0"/>
              <a:t>Provide comments, if any, on the outcomes in the paper</a:t>
            </a:r>
          </a:p>
          <a:p>
            <a:pPr marL="1300163" lvl="2" indent="-465138" eaLnBrk="1" hangingPunct="1">
              <a:defRPr/>
            </a:pPr>
            <a:r>
              <a:rPr lang="en-US" altLang="en-US" dirty="0"/>
              <a:t>Should the outcomes be considered as a clarification or an interpretation of the 2008 SNA?</a:t>
            </a:r>
          </a:p>
          <a:p>
            <a:pPr marL="1300163" lvl="2" indent="-465138" eaLnBrk="1" hangingPunct="1">
              <a:defRPr/>
            </a:pPr>
            <a:r>
              <a:rPr lang="en-US" altLang="en-US" dirty="0"/>
              <a:t>Since the preference is to classify the imputed property income as investment income disbursement, should this transaction be described as “Imputed investment income attributed to shortfall in defined benefit pension funds”?</a:t>
            </a:r>
          </a:p>
          <a:p>
            <a:pPr marL="1689101" lvl="3" indent="-465138" eaLnBrk="1" hangingPunct="1">
              <a:defRPr/>
            </a:pPr>
            <a:r>
              <a:rPr lang="en-US" altLang="en-US" dirty="0"/>
              <a:t>If yes, does this constitute a change in the SNA?</a:t>
            </a:r>
          </a:p>
          <a:p>
            <a:pPr marL="903288" lvl="1" indent="-465138" eaLnBrk="1" hangingPunct="1">
              <a:defRPr/>
            </a:pPr>
            <a:r>
              <a:rPr lang="en-US" altLang="en-US" dirty="0"/>
              <a:t>Comment on whether the outcomes can be published in the next issue of the SNA News and Notes pending the resolution of the </a:t>
            </a:r>
            <a:r>
              <a:rPr lang="en-US" altLang="en-US"/>
              <a:t>above questions</a:t>
            </a: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2318006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22</a:t>
            </a:fld>
            <a:endParaRPr lang="en-US" altLang="en-US" dirty="0"/>
          </a:p>
        </p:txBody>
      </p:sp>
      <p:sp>
        <p:nvSpPr>
          <p:cNvPr id="2" name="TextBox 1"/>
          <p:cNvSpPr txBox="1"/>
          <p:nvPr/>
        </p:nvSpPr>
        <p:spPr>
          <a:xfrm>
            <a:off x="979488" y="3024188"/>
            <a:ext cx="6923087" cy="46166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The 2008 SNA states that when a pension sponsor is responsible for meeting the liabilities of a defined benefit pension fund in case of any shortfall, the shortfall should be recorded as a claim of the fund on the sponsor </a:t>
            </a:r>
          </a:p>
          <a:p>
            <a:pPr marL="465138" indent="-465138" eaLnBrk="1" hangingPunct="1">
              <a:defRPr/>
            </a:pPr>
            <a:r>
              <a:rPr lang="en-US" altLang="en-US" dirty="0"/>
              <a:t>In this way, the net worth of the defined benefit pension fund is equal to zero at all times </a:t>
            </a:r>
          </a:p>
          <a:p>
            <a:pPr marL="465138" indent="-465138" eaLnBrk="1" hangingPunct="1">
              <a:defRPr/>
            </a:pPr>
            <a:r>
              <a:rPr lang="en-US" altLang="en-US" dirty="0"/>
              <a:t>The pension entitlements and the assets of the defined benefit pension fund are subject to many changes</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931190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The claim between the sponsor and the defined benefit pension fund will also be affected by a variety of events</a:t>
            </a:r>
          </a:p>
          <a:p>
            <a:pPr marL="465138" indent="-465138" eaLnBrk="1" hangingPunct="1">
              <a:defRPr/>
            </a:pPr>
            <a:r>
              <a:rPr lang="en-US" altLang="en-US" dirty="0"/>
              <a:t>It may change for instance due to fluctuations in the entitlements because of </a:t>
            </a:r>
          </a:p>
          <a:p>
            <a:pPr marL="903288" lvl="1" indent="-465138" eaLnBrk="1" hangingPunct="1">
              <a:defRPr/>
            </a:pPr>
            <a:r>
              <a:rPr lang="en-US" altLang="en-US" dirty="0"/>
              <a:t>The unwinding of the discount factor</a:t>
            </a:r>
          </a:p>
          <a:p>
            <a:pPr marL="903288" lvl="1" indent="-465138" eaLnBrk="1" hangingPunct="1">
              <a:defRPr/>
            </a:pPr>
            <a:r>
              <a:rPr lang="en-US" altLang="en-US" dirty="0"/>
              <a:t>Changes in the discount factor and life expectancy</a:t>
            </a:r>
          </a:p>
          <a:p>
            <a:pPr marL="903288" lvl="1" indent="-465138" eaLnBrk="1" hangingPunct="1">
              <a:defRPr/>
            </a:pPr>
            <a:r>
              <a:rPr lang="en-US" altLang="en-US" dirty="0"/>
              <a:t>Shortfalls in the property income of the defined benefit pension fund to meet changes in these entitlements</a:t>
            </a:r>
          </a:p>
          <a:p>
            <a:pPr marL="465138" indent="-465138" eaLnBrk="1" hangingPunct="1">
              <a:defRPr/>
            </a:pPr>
            <a:r>
              <a:rPr lang="en-US" altLang="en-US" dirty="0"/>
              <a:t>How the change in the claim is recorded depends on the underlying event</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4029327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One event that may lead to changes in the claim between the defined benefit pension fund and the sponsor is when the property income earned by a defined benefit pension fund does not equal the change in pension entitlements due to the unwinding of the discount factor</a:t>
            </a:r>
          </a:p>
          <a:p>
            <a:pPr marL="465138" indent="-465138" eaLnBrk="1" hangingPunct="1">
              <a:defRPr/>
            </a:pPr>
            <a:r>
              <a:rPr lang="en-US" altLang="en-US" dirty="0"/>
              <a:t>This unwinding of the discount factor on the pension entitlement is shown as property income flowing from the defined benefit pension fund to households</a:t>
            </a:r>
          </a:p>
          <a:p>
            <a:pPr marL="465138" indent="-465138" eaLnBrk="1" hangingPunct="1">
              <a:defRPr/>
            </a:pPr>
            <a:r>
              <a:rPr lang="en-US" altLang="en-US" dirty="0"/>
              <a:t>The property income earned by the pension fund is not necessarily equal to this amount</a:t>
            </a:r>
          </a:p>
          <a:p>
            <a:pPr marL="465138" indent="-465138" eaLnBrk="1" hangingPunct="1">
              <a:defRPr/>
            </a:pPr>
            <a:r>
              <a:rPr lang="en-US" altLang="en-US" dirty="0"/>
              <a:t>In case of persistently over- or underfunding, the property income will differ</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810185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754272"/>
          </a:xfrm>
        </p:spPr>
        <p:txBody>
          <a:bodyPr/>
          <a:lstStyle/>
          <a:p>
            <a:pPr marL="465138" indent="-465138" eaLnBrk="1" hangingPunct="1">
              <a:defRPr/>
            </a:pPr>
            <a:r>
              <a:rPr lang="en-US" altLang="en-US" dirty="0"/>
              <a:t>The Advisory Expert Group (AEG) on National Accounts, at its meeting of 8-10 September 2014, agreed to explicitly accrue the property income on the claims between a defined benefit pension fund and its sponsor reflecting the unwinding of the discount factor on any over- or underfunding of the pension fund</a:t>
            </a:r>
          </a:p>
          <a:p>
            <a:pPr marL="465138" indent="-465138" eaLnBrk="1" hangingPunct="1">
              <a:defRPr/>
            </a:pPr>
            <a:r>
              <a:rPr lang="en-US" altLang="en-US" dirty="0"/>
              <a:t>However, the classification of this imputed flow still needs to be decided</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41980340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754272"/>
          </a:xfrm>
        </p:spPr>
        <p:txBody>
          <a:bodyPr/>
          <a:lstStyle/>
          <a:p>
            <a:pPr marL="465138" indent="-465138" eaLnBrk="1" hangingPunct="1">
              <a:defRPr/>
            </a:pPr>
            <a:r>
              <a:rPr lang="en-US" altLang="en-US" dirty="0"/>
              <a:t>Also, there seems to be differences of opinion on the exact calculation and recording of the related amounts, to arrive at a zero net worth for the defined benefit pension fund</a:t>
            </a:r>
          </a:p>
          <a:p>
            <a:pPr marL="903288" lvl="1" indent="-465138" eaLnBrk="1" hangingPunct="1">
              <a:defRPr/>
            </a:pPr>
            <a:r>
              <a:rPr lang="en-US" altLang="en-US" dirty="0"/>
              <a:t>Does the shortfall (or surplus) in property income give rise to an imputed income flow between the defined benefit pension fund and the sponsor, or </a:t>
            </a:r>
          </a:p>
          <a:p>
            <a:pPr marL="903288" lvl="1" indent="-465138" eaLnBrk="1" hangingPunct="1">
              <a:defRPr/>
            </a:pPr>
            <a:r>
              <a:rPr lang="en-US" altLang="en-US" dirty="0"/>
              <a:t>Is this specifically triggered by any underfunding (or overfunding) at the start of the recording period?</a:t>
            </a:r>
          </a:p>
          <a:p>
            <a:pPr marL="465138" indent="-465138" eaLnBrk="1" hangingPunct="1">
              <a:defRPr/>
            </a:pPr>
            <a:r>
              <a:rPr lang="en-US" altLang="en-US" dirty="0"/>
              <a:t>There is also a lack of clarity on the possible impact of holding gains and losses on the accumulated assets, and discussion on how other economic flows, such as changes in life expectancy or changes in the discount factor, may affect the relevant flows</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42600250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AEG consultation paper</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OECD prepared a consultation paper outlining various options to calculate and classify the imputed property income flow and the impact of other changes on the claim between a pension fund and a sponsor</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5076207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Summary of comments</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The consultation paper was circulated to the members of the AEG for consultation on 16 February 2017</a:t>
            </a:r>
          </a:p>
          <a:p>
            <a:pPr marL="465138" indent="-465138" eaLnBrk="1" hangingPunct="1">
              <a:defRPr/>
            </a:pPr>
            <a:r>
              <a:rPr lang="en-US" altLang="en-US" dirty="0"/>
              <a:t>9 AEG members provided comments</a:t>
            </a:r>
          </a:p>
          <a:p>
            <a:pPr marL="465138" indent="-465138" eaLnBrk="1" hangingPunct="1">
              <a:defRPr/>
            </a:pPr>
            <a:r>
              <a:rPr lang="en-US" altLang="en-US" dirty="0"/>
              <a:t>7 responded with no comments</a:t>
            </a:r>
          </a:p>
          <a:p>
            <a:pPr marL="0" indent="0" eaLnBrk="1" hangingPunct="1">
              <a:buNone/>
              <a:defRPr/>
            </a:pPr>
            <a:r>
              <a:rPr lang="en-US" altLang="en-US" dirty="0"/>
              <a:t> </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630412694"/>
      </p:ext>
    </p:extLst>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11625</TotalTime>
  <Words>1688</Words>
  <Application>Microsoft Office PowerPoint</Application>
  <PresentationFormat>On-screen Show (4:3)</PresentationFormat>
  <Paragraphs>217</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Arial</vt:lpstr>
      <vt:lpstr>Century Gothic</vt:lpstr>
      <vt:lpstr>Tahoma</vt:lpstr>
      <vt:lpstr>Times New Roman</vt:lpstr>
      <vt:lpstr>Verdana</vt:lpstr>
      <vt:lpstr>Wingdings</vt:lpstr>
      <vt:lpstr>CensusDbJan</vt:lpstr>
      <vt:lpstr>PowerPoint Presentation</vt:lpstr>
      <vt:lpstr>Outline of presentation</vt:lpstr>
      <vt:lpstr>Background</vt:lpstr>
      <vt:lpstr>Background</vt:lpstr>
      <vt:lpstr>Background</vt:lpstr>
      <vt:lpstr>Background</vt:lpstr>
      <vt:lpstr>Background</vt:lpstr>
      <vt:lpstr>AEG consultation paper</vt:lpstr>
      <vt:lpstr>Summary of comments</vt:lpstr>
      <vt:lpstr>Summary of comments</vt:lpstr>
      <vt:lpstr>Summary of comments</vt:lpstr>
      <vt:lpstr>Summary of comments</vt:lpstr>
      <vt:lpstr>Summary of comments</vt:lpstr>
      <vt:lpstr>Summary of comments</vt:lpstr>
      <vt:lpstr>Summary of comments</vt:lpstr>
      <vt:lpstr>Summary of comments</vt:lpstr>
      <vt:lpstr>Summary of comments</vt:lpstr>
      <vt:lpstr>Summary of comments</vt:lpstr>
      <vt:lpstr>Summary of comments</vt:lpstr>
      <vt:lpstr>Summary of comments</vt:lpstr>
      <vt:lpstr>Questions for the AEG</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1035</cp:revision>
  <cp:lastPrinted>2015-05-12T19:31:00Z</cp:lastPrinted>
  <dcterms:created xsi:type="dcterms:W3CDTF">2003-09-08T09:07:59Z</dcterms:created>
  <dcterms:modified xsi:type="dcterms:W3CDTF">2017-11-30T20:54:43Z</dcterms:modified>
</cp:coreProperties>
</file>