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72" r:id="rId3"/>
    <p:sldId id="270" r:id="rId4"/>
    <p:sldId id="271" r:id="rId5"/>
    <p:sldId id="273" r:id="rId6"/>
    <p:sldId id="279" r:id="rId7"/>
    <p:sldId id="278" r:id="rId8"/>
    <p:sldId id="280" r:id="rId9"/>
    <p:sldId id="281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9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738A871-E932-4929-A790-16CBEFB5CCFF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12BEB2-2D2A-4B34-9EC5-43D5C1428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87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DM: 6329930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5EE67F6E-B51B-47FF-981B-DA02F9934D8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338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5181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62000" y="6400801"/>
            <a:ext cx="777240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375"/>
              </a:spcBef>
              <a:spcAft>
                <a:spcPts val="375"/>
              </a:spcAft>
              <a:defRPr/>
            </a:pPr>
            <a:r>
              <a:rPr lang="de-CH" altLang="en-US" sz="750">
                <a:solidFill>
                  <a:srgbClr val="262626"/>
                </a:solidFill>
                <a:cs typeface="Calibri" panose="020F0502020204030204" pitchFamily="34" charset="0"/>
              </a:rPr>
              <a:t>Reproductions of this material, or any parts of it, should refer to the IMF Statistics Department as the source.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073" y="609601"/>
            <a:ext cx="72032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6781800" y="228601"/>
            <a:ext cx="22098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750" dirty="0">
                <a:cs typeface="Calibri" panose="020F0502020204030204" pitchFamily="34" charset="0"/>
              </a:rPr>
              <a:t>Real Sector Division</a:t>
            </a:r>
            <a:br>
              <a:rPr lang="en-US" altLang="en-US" sz="750" dirty="0">
                <a:cs typeface="Calibri" panose="020F0502020204030204" pitchFamily="34" charset="0"/>
              </a:rPr>
            </a:br>
            <a:r>
              <a:rPr lang="en-US" altLang="en-US" sz="750" dirty="0">
                <a:cs typeface="Calibri" panose="020F0502020204030204" pitchFamily="34" charset="0"/>
              </a:rPr>
              <a:t>IMF Statistics Department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724400"/>
            <a:ext cx="8153400" cy="1676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200400"/>
            <a:ext cx="8913813" cy="1524000"/>
          </a:xfrm>
          <a:solidFill>
            <a:srgbClr val="BAB9A2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8B81B4A4-A713-433E-8B26-EE53B7FB2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18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685800" rtl="0" eaLnBrk="1" latinLnBrk="0" hangingPunct="1">
              <a:spcBef>
                <a:spcPts val="225"/>
              </a:spcBef>
              <a:buNone/>
              <a:defRPr sz="135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343240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B87F-3F61-4192-B065-ACE645AF3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4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8913813" cy="1066800"/>
          </a:xfrm>
          <a:solidFill>
            <a:srgbClr val="BAB9A2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724400"/>
          </a:xfrm>
        </p:spPr>
        <p:txBody>
          <a:bodyPr/>
          <a:lstStyle>
            <a:lvl1pPr>
              <a:spcBef>
                <a:spcPts val="75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165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15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35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35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2192-7933-41FD-B2F6-1617F61FD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8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450"/>
              </a:spcBef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541860" indent="-258366">
              <a:defRPr sz="1350"/>
            </a:lvl6pPr>
            <a:lvl7pPr marL="1541860" indent="-258366">
              <a:defRPr sz="1350"/>
            </a:lvl7pPr>
            <a:lvl8pPr marL="1541860" indent="-258366">
              <a:defRPr sz="1350"/>
            </a:lvl8pPr>
            <a:lvl9pPr marL="1541860" indent="-258366">
              <a:defRPr sz="135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5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450"/>
              </a:spcBef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541860" indent="-258366">
              <a:defRPr sz="1350"/>
            </a:lvl6pPr>
            <a:lvl7pPr marL="1541860" indent="-258366">
              <a:defRPr sz="1350"/>
            </a:lvl7pPr>
            <a:lvl8pPr marL="1541860" indent="-258366">
              <a:defRPr sz="1350"/>
            </a:lvl8pPr>
            <a:lvl9pPr marL="1541860" indent="-258366">
              <a:defRPr sz="135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CCEB-EAAB-4368-AA45-3C58EC750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2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1701-D358-4B4A-8B3C-3F2890FDD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728D-7EBC-4D99-A012-6237D48D0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7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5"/>
            <a:ext cx="8001000" cy="3823447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/>
              </a:buClr>
              <a:buFont typeface="Wingdings 2" pitchFamily="18" charset="2"/>
              <a:buNone/>
              <a:defRPr sz="135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3AF8-526E-4229-ABDA-110C01F29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685800" rtl="0" eaLnBrk="1" latinLnBrk="0" hangingPunct="1">
              <a:spcBef>
                <a:spcPts val="225"/>
              </a:spcBef>
              <a:buNone/>
              <a:defRPr sz="135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257819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18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685800" rtl="0" eaLnBrk="1" latinLnBrk="0" hangingPunct="1">
              <a:spcBef>
                <a:spcPts val="225"/>
              </a:spcBef>
              <a:buNone/>
              <a:defRPr sz="135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398970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1800"/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685800" rtl="0" eaLnBrk="1" latinLnBrk="0" hangingPunct="1">
              <a:spcBef>
                <a:spcPts val="225"/>
              </a:spcBef>
              <a:buNone/>
              <a:defRPr sz="135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427630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05000"/>
            <a:ext cx="792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text styles</a:t>
            </a:r>
          </a:p>
          <a:p>
            <a:pPr lvl="1"/>
            <a:r>
              <a:rPr lang="pt-PT" altLang="en-US"/>
              <a:t>Second level</a:t>
            </a:r>
          </a:p>
          <a:p>
            <a:pPr lvl="2"/>
            <a:r>
              <a:rPr lang="pt-PT" altLang="en-US"/>
              <a:t>Third level</a:t>
            </a:r>
          </a:p>
          <a:p>
            <a:pPr lvl="3"/>
            <a:r>
              <a:rPr lang="pt-PT" altLang="en-US"/>
              <a:t>Fourth level</a:t>
            </a:r>
          </a:p>
          <a:p>
            <a:pPr lvl="4"/>
            <a:r>
              <a:rPr lang="pt-PT" altLang="en-US"/>
              <a:t>Fifth level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0385" y="655320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A4C7569-F3CE-406C-8398-CADFDDA10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685800"/>
            <a:ext cx="8914210" cy="1066800"/>
          </a:xfrm>
          <a:prstGeom prst="rect">
            <a:avLst/>
          </a:prstGeom>
          <a:solidFill>
            <a:srgbClr val="BAB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4000" tIns="36000" rIns="27432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title style</a:t>
            </a:r>
            <a:endParaRPr lang="en-US" altLang="en-US"/>
          </a:p>
        </p:txBody>
      </p:sp>
      <p:sp>
        <p:nvSpPr>
          <p:cNvPr id="2054" name="Title Placeholder 1"/>
          <p:cNvSpPr txBox="1">
            <a:spLocks/>
          </p:cNvSpPr>
          <p:nvPr userDrawn="1"/>
        </p:nvSpPr>
        <p:spPr bwMode="auto">
          <a:xfrm>
            <a:off x="990600" y="6705600"/>
            <a:ext cx="7923610" cy="152400"/>
          </a:xfrm>
          <a:prstGeom prst="rect">
            <a:avLst/>
          </a:prstGeom>
          <a:solidFill>
            <a:srgbClr val="BAB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3000" tIns="27000" rIns="205740" bIns="27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450" b="1" dirty="0">
              <a:cs typeface="Calibri" panose="020F0502020204030204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 userDrawn="1"/>
        </p:nvSpPr>
        <p:spPr bwMode="auto">
          <a:xfrm>
            <a:off x="6781800" y="228601"/>
            <a:ext cx="22098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750" dirty="0">
                <a:cs typeface="Calibri" panose="020F0502020204030204" pitchFamily="34" charset="0"/>
              </a:rPr>
              <a:t>Real Sector Division</a:t>
            </a:r>
            <a:br>
              <a:rPr lang="en-US" altLang="en-US" sz="750" dirty="0">
                <a:cs typeface="Calibri" panose="020F0502020204030204" pitchFamily="34" charset="0"/>
              </a:rPr>
            </a:br>
            <a:r>
              <a:rPr lang="en-US" altLang="en-US" sz="750" dirty="0">
                <a:cs typeface="Calibri" panose="020F0502020204030204" pitchFamily="34" charset="0"/>
              </a:rPr>
              <a:t>IMF Statistics Department</a:t>
            </a:r>
          </a:p>
        </p:txBody>
      </p:sp>
    </p:spTree>
    <p:extLst>
      <p:ext uri="{BB962C8B-B14F-4D97-AF65-F5344CB8AC3E}">
        <p14:creationId xmlns:p14="http://schemas.microsoft.com/office/powerpoint/2010/main" val="2051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lnSpc>
          <a:spcPts val="1875"/>
        </a:lnSpc>
        <a:spcBef>
          <a:spcPts val="675"/>
        </a:spcBef>
        <a:spcAft>
          <a:spcPct val="0"/>
        </a:spcAft>
        <a:buClr>
          <a:srgbClr val="404040"/>
        </a:buClr>
        <a:buSzPct val="120000"/>
        <a:buFont typeface="Wingdings" panose="05000000000000000000" pitchFamily="2" charset="2"/>
        <a:buChar char="§"/>
        <a:defRPr sz="1875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14350" indent="-252413" algn="l" rtl="0" eaLnBrk="0" fontAlgn="base" hangingPunct="0">
        <a:lnSpc>
          <a:spcPts val="1650"/>
        </a:lnSpc>
        <a:spcBef>
          <a:spcPts val="450"/>
        </a:spcBef>
        <a:spcAft>
          <a:spcPct val="0"/>
        </a:spcAft>
        <a:buClr>
          <a:srgbClr val="404040"/>
        </a:buClr>
        <a:buSzPct val="135000"/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776288" indent="-261938" algn="l" rtl="0" eaLnBrk="0" fontAlgn="base" hangingPunct="0">
        <a:lnSpc>
          <a:spcPts val="1500"/>
        </a:lnSpc>
        <a:spcBef>
          <a:spcPts val="375"/>
        </a:spcBef>
        <a:spcAft>
          <a:spcPct val="0"/>
        </a:spcAft>
        <a:buClr>
          <a:srgbClr val="404040"/>
        </a:buClr>
        <a:buSzPct val="67000"/>
        <a:buFont typeface="Wingdings" panose="05000000000000000000" pitchFamily="2" charset="2"/>
        <a:buChar char="v"/>
        <a:defRPr sz="1425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28700" indent="-252413" algn="l" rtl="0" eaLnBrk="0" fontAlgn="base" hangingPunct="0">
        <a:lnSpc>
          <a:spcPts val="1350"/>
        </a:lnSpc>
        <a:spcBef>
          <a:spcPts val="3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 sz="1275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290638" indent="-261938" algn="l" rtl="0" eaLnBrk="0" fontAlgn="base" hangingPunct="0">
        <a:lnSpc>
          <a:spcPts val="1350"/>
        </a:lnSpc>
        <a:spcBef>
          <a:spcPts val="300"/>
        </a:spcBef>
        <a:spcAft>
          <a:spcPct val="0"/>
        </a:spcAft>
        <a:buClr>
          <a:srgbClr val="404040"/>
        </a:buClr>
        <a:buFont typeface="Arial" panose="020B0604020202020204" pitchFamily="34" charset="0"/>
        <a:buChar char="•"/>
        <a:defRPr sz="1275" i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541860" indent="-258366" algn="l" defTabSz="6858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799035" indent="-258366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58366" algn="l" defTabSz="6858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315766" indent="-258366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35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i="1" dirty="0"/>
              <a:t>2008 SNA</a:t>
            </a:r>
            <a:r>
              <a:rPr lang="en-GB" sz="3200" dirty="0"/>
              <a:t> Research Agenda and SNA Implementation</a:t>
            </a:r>
            <a:endParaRPr lang="en-US" altLang="en-US" sz="32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228600" y="4953000"/>
            <a:ext cx="8686800" cy="13144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2608" tIns="91440" rIns="274320" bIns="9144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6858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42900" indent="0" algn="l" rtl="0" eaLnBrk="0" fontAlgn="base" hangingPunct="0">
              <a:lnSpc>
                <a:spcPts val="1650"/>
              </a:lnSpc>
              <a:spcBef>
                <a:spcPts val="450"/>
              </a:spcBef>
              <a:spcAft>
                <a:spcPct val="0"/>
              </a:spcAft>
              <a:buClr>
                <a:srgbClr val="404040"/>
              </a:buClr>
              <a:buSzPct val="135000"/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lnSpc>
                <a:spcPts val="1500"/>
              </a:lnSpc>
              <a:spcBef>
                <a:spcPts val="375"/>
              </a:spcBef>
              <a:spcAft>
                <a:spcPct val="0"/>
              </a:spcAft>
              <a:buClr>
                <a:srgbClr val="404040"/>
              </a:buClr>
              <a:buSzPct val="67000"/>
              <a:buFont typeface="Wingdings" panose="05000000000000000000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lnSpc>
                <a:spcPts val="1350"/>
              </a:lnSpc>
              <a:spcBef>
                <a:spcPts val="300"/>
              </a:spcBef>
              <a:spcAft>
                <a:spcPct val="0"/>
              </a:spcAft>
              <a:buClr>
                <a:srgbClr val="404040"/>
              </a:buClr>
              <a:buFont typeface="Wingdings" panose="05000000000000000000" pitchFamily="2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lnSpc>
                <a:spcPts val="1350"/>
              </a:lnSpc>
              <a:spcBef>
                <a:spcPts val="300"/>
              </a:spcBef>
              <a:spcAft>
                <a:spcPct val="0"/>
              </a:spcAft>
              <a:buClr>
                <a:srgbClr val="404040"/>
              </a:buClr>
              <a:buFont typeface="Arial" panose="020B0604020202020204" pitchFamily="34" charset="0"/>
              <a:buNone/>
              <a:defRPr sz="105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/>
              <a:t>Eleventh Meeting of the Advisory Expert Group on National Accounts</a:t>
            </a:r>
            <a:br>
              <a:rPr lang="en-US" sz="1600" dirty="0"/>
            </a:br>
            <a:r>
              <a:rPr lang="en-US" sz="1600" dirty="0"/>
              <a:t>New York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5-7 December 2017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Claudia Dziobek</a:t>
            </a:r>
            <a:endParaRPr lang="en-US" b="1" kern="0" dirty="0"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0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Implementation of the SNA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 10th Meeting of the AEG noted that: 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lvl="1"/>
            <a:r>
              <a:rPr lang="en-GB" dirty="0"/>
              <a:t>There is no appetite for changes to the SNA.</a:t>
            </a:r>
          </a:p>
          <a:p>
            <a:pPr lvl="1"/>
            <a:r>
              <a:rPr lang="en-GB" dirty="0"/>
              <a:t>The focus should be on implementing the 2008 SNA.</a:t>
            </a:r>
          </a:p>
          <a:p>
            <a:pPr lvl="1"/>
            <a:r>
              <a:rPr lang="en-GB" dirty="0"/>
              <a:t>Coordination with expert groups from other relevant statistical areas should be strengthened. 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buFont typeface="Arial" pitchFamily="34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D4305B-85DF-40CB-BFAD-2B70FDAE8647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SNA Implementation is Supported by Training and 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assistance in national accounts implementation: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10 IMF advisors in the field and headquarters staff help 100 countries with 400+ missions and courses every year.</a:t>
            </a:r>
          </a:p>
          <a:p>
            <a:pPr lvl="1" eaLnBrk="1" hangingPunct="1">
              <a:defRPr/>
            </a:pPr>
            <a:r>
              <a:rPr lang="en-US" dirty="0"/>
              <a:t>UN, World Bank Group, Eurostat, OECD, offer funding, advice, training, conferences.</a:t>
            </a:r>
          </a:p>
          <a:p>
            <a:pPr lvl="1" eaLnBrk="1" hangingPunct="1">
              <a:defRPr/>
            </a:pPr>
            <a:r>
              <a:rPr lang="en-US" dirty="0"/>
              <a:t>National statistical offices (NSOs) support countries (peer learning) and collaborate with international organizations. </a:t>
            </a:r>
          </a:p>
          <a:p>
            <a:pPr marL="261938" lvl="1" indent="0" eaLnBrk="1" hangingPunct="1">
              <a:buNone/>
              <a:defRPr/>
            </a:pPr>
            <a:endParaRPr lang="en-US" dirty="0"/>
          </a:p>
          <a:p>
            <a:r>
              <a:rPr lang="en-GB" dirty="0"/>
              <a:t>Donors provide significant funding for these efforts, examples are Canada, Japan, Netherlands, Norway, UK, Switzerland, Oman, just to name a few. </a:t>
            </a:r>
          </a:p>
          <a:p>
            <a:r>
              <a:rPr lang="en-GB" dirty="0"/>
              <a:t>Bilateral donors and NSO fund their activities. 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3F1F877-4A38-42F4-A126-9FA24FDD4C88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8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But </a:t>
            </a:r>
            <a:r>
              <a:rPr lang="en-US" i="1" dirty="0"/>
              <a:t>Basics</a:t>
            </a:r>
            <a:r>
              <a:rPr lang="en-US" dirty="0"/>
              <a:t> of SNA Implementation Remain a Challenge for Many Countries</a:t>
            </a:r>
            <a:r>
              <a:rPr lang="en-US" sz="2100" dirty="0"/>
              <a:t>*</a:t>
            </a:r>
            <a:r>
              <a:rPr lang="en-US" dirty="0"/>
              <a:t>: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/>
              <a:t>Status - examples</a:t>
            </a:r>
          </a:p>
          <a:p>
            <a:pPr eaLnBrk="1" hangingPunct="1">
              <a:defRPr/>
            </a:pPr>
            <a:r>
              <a:rPr lang="en-US" dirty="0"/>
              <a:t>Outdated benchmark year in 80 countries: 15 + years in 30 countries, and 11-15 years in 50 countries. </a:t>
            </a:r>
          </a:p>
          <a:p>
            <a:pPr eaLnBrk="1" hangingPunct="1">
              <a:defRPr/>
            </a:pPr>
            <a:r>
              <a:rPr lang="en-US" dirty="0"/>
              <a:t>Absence of quarterly data: 60 countries have only annual GDP.</a:t>
            </a:r>
          </a:p>
          <a:p>
            <a:pPr eaLnBrk="1" hangingPunct="1">
              <a:defRPr/>
            </a:pPr>
            <a:r>
              <a:rPr lang="en-US" dirty="0"/>
              <a:t>Independent estimates of GDP by expenditure and production: only 95 countries.</a:t>
            </a:r>
          </a:p>
          <a:p>
            <a:pPr eaLnBrk="1" hangingPunct="1">
              <a:defRPr/>
            </a:pPr>
            <a:r>
              <a:rPr lang="en-US" dirty="0"/>
              <a:t>Long delays in annual GDP dissemination: 15 + months in 60 countries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Reasons - </a:t>
            </a:r>
            <a:r>
              <a:rPr lang="en-US" dirty="0"/>
              <a:t> Lack of staff (often 2-4), high turnover, lack of communication with users, policy makers and insufficient understanding of what the data are used for, or with providers of source data : 100 + countries.</a:t>
            </a:r>
          </a:p>
          <a:p>
            <a:pPr marL="0" indent="0" eaLnBrk="1" hangingPunct="1">
              <a:buNone/>
              <a:defRPr/>
            </a:pPr>
            <a:r>
              <a:rPr lang="en-US" sz="1050" dirty="0"/>
              <a:t>*Forthcoming IMF Working Paper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3F1F877-4A38-42F4-A126-9FA24FDD4C88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3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prioritize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What is more important – updating the benchmark year, improving source data, compiling independent estimates of production and expenditure GDP or compiling quarterly accounts?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Data sources may be available but not accessible to national accounts compilers for various reasons including confidentiality constraints.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Prioritization depends, in part on factors such as data availability, NSO resources, economic structure, and policy priorities. </a:t>
            </a:r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D4305B-85DF-40CB-BFAD-2B70FDAE8647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 there a Need for (more) Guidelines on SNA Implementation ?  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Many (we counted at least 40) different guidebooks are on the web. Some are authored by ISWGNA members. </a:t>
            </a:r>
          </a:p>
          <a:p>
            <a:pPr eaLnBrk="1" hangingPunct="1">
              <a:defRPr/>
            </a:pPr>
            <a:r>
              <a:rPr lang="en-US" dirty="0"/>
              <a:t>How to choose the most relevant one? </a:t>
            </a:r>
          </a:p>
          <a:p>
            <a:pPr eaLnBrk="1" hangingPunct="1">
              <a:defRPr/>
            </a:pPr>
            <a:r>
              <a:rPr lang="en-US" dirty="0"/>
              <a:t>Where can SNA compilers find information about recommended milestones, and examples of short-cut approaches that have been adopted? Or where are statisticians reminded that the most important standards are things such as being comprehensive, having recent base years, and using representative deflators?</a:t>
            </a:r>
          </a:p>
          <a:p>
            <a:pPr eaLnBrk="1" hangingPunct="1">
              <a:defRPr/>
            </a:pPr>
            <a:r>
              <a:rPr lang="en-US" dirty="0"/>
              <a:t>In 2011, the UNSC adopted Guidelines to </a:t>
            </a:r>
            <a:r>
              <a:rPr lang="en-US" i="1" dirty="0"/>
              <a:t>Monitor</a:t>
            </a:r>
            <a:r>
              <a:rPr lang="en-US" dirty="0"/>
              <a:t> SNA Implementation (see next slide).  But monitoring is focused on results rather than how to get there.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D4305B-85DF-40CB-BFAD-2B70FDAE8647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7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UNSC Approved Guidelines to Monitor SNA Implementation (Table 2)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ED2192-7933-41FD-B2F6-1617F61FD9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" t="7775" r="1340" b="66966"/>
          <a:stretch/>
        </p:blipFill>
        <p:spPr>
          <a:xfrm>
            <a:off x="121674" y="2354991"/>
            <a:ext cx="4611814" cy="16133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" t="33057" r="1015" b="39131"/>
          <a:stretch/>
        </p:blipFill>
        <p:spPr>
          <a:xfrm>
            <a:off x="121674" y="4002086"/>
            <a:ext cx="4611814" cy="181071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19" b="6834"/>
          <a:stretch/>
        </p:blipFill>
        <p:spPr>
          <a:xfrm>
            <a:off x="4879298" y="2518144"/>
            <a:ext cx="4034516" cy="2527148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59" b="298"/>
          <a:stretch/>
        </p:blipFill>
        <p:spPr>
          <a:xfrm>
            <a:off x="5031808" y="5391735"/>
            <a:ext cx="3882006" cy="3837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02644" y="2169360"/>
            <a:ext cx="12731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Annual     Quarterly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24600" y="2326523"/>
            <a:ext cx="12035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Annual    Quarterly</a:t>
            </a:r>
          </a:p>
        </p:txBody>
      </p:sp>
    </p:spTree>
    <p:extLst>
      <p:ext uri="{BB962C8B-B14F-4D97-AF65-F5344CB8AC3E}">
        <p14:creationId xmlns:p14="http://schemas.microsoft.com/office/powerpoint/2010/main" val="243303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Collaboration with Other Datasets and Data Providers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global level, the collaboration has been stepped up. For example the ISWGNA has intensified coordination with BOPCOM and GFSAC.</a:t>
            </a:r>
          </a:p>
          <a:p>
            <a:r>
              <a:rPr lang="en-US" dirty="0"/>
              <a:t>On the country level </a:t>
            </a:r>
          </a:p>
          <a:p>
            <a:pPr lvl="1"/>
            <a:r>
              <a:rPr lang="en-US" dirty="0"/>
              <a:t>legislation and institutional arrangements often hamper coordination – e.g. NSO responsible for national accounts, finance ministry for GFS, central bank for monetary and external statistics.</a:t>
            </a:r>
          </a:p>
          <a:p>
            <a:pPr lvl="1"/>
            <a:r>
              <a:rPr lang="en-US" dirty="0"/>
              <a:t>Data sharing agreement with other public and private institutions are often lacking.</a:t>
            </a:r>
          </a:p>
          <a:p>
            <a:r>
              <a:rPr lang="en-US" dirty="0"/>
              <a:t>Is there a case for guidance specifically on how to accomplish better coordination using memoranda of understandings and other forms of collaboration and communication with users?  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D4305B-85DF-40CB-BFAD-2B70FDAE8647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7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Main Issues to be discussed: 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Is there a case to produce a more detailed set of Guidelines to help countries prioritize to satisfy both policy needs and the recommendations of the international standards as they implement the 2008 SNA? </a:t>
            </a:r>
          </a:p>
          <a:p>
            <a:endParaRPr lang="en-US" dirty="0"/>
          </a:p>
          <a:p>
            <a:r>
              <a:rPr lang="en-US" dirty="0"/>
              <a:t>Alternatively, or additionally, is it worth preparing an annotated inventory of available Guidance papers 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D4305B-85DF-40CB-BFAD-2B70FDAE8647}" type="slidenum">
              <a:rPr lang="en-US" altLang="en-US" sz="1350" b="0">
                <a:solidFill>
                  <a:prstClr val="black"/>
                </a:solidFill>
              </a:rPr>
              <a:pPr algn="l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z="135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53334"/>
      </p:ext>
    </p:extLst>
  </p:cSld>
  <p:clrMapOvr>
    <a:masterClrMapping/>
  </p:clrMapOvr>
</p:sld>
</file>

<file path=ppt/theme/theme1.xml><?xml version="1.0" encoding="utf-8"?>
<a:theme xmlns:a="http://schemas.openxmlformats.org/drawingml/2006/main" name="STA_NEW_brand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668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STA_NEW_brand</vt:lpstr>
      <vt:lpstr>2008 SNA Research Agenda and SNA Implementation</vt:lpstr>
      <vt:lpstr>Implementation of the SNA</vt:lpstr>
      <vt:lpstr>SNA Implementation is Supported by Training and Technical Assistance</vt:lpstr>
      <vt:lpstr>But Basics of SNA Implementation Remain a Challenge for Many Countries*:</vt:lpstr>
      <vt:lpstr>How to prioritize ?</vt:lpstr>
      <vt:lpstr>Is there a Need for (more) Guidelines on SNA Implementation ?  </vt:lpstr>
      <vt:lpstr> UNSC Approved Guidelines to Monitor SNA Implementation (Table 2) </vt:lpstr>
      <vt:lpstr>Collaboration with Other Datasets and Data Providers</vt:lpstr>
      <vt:lpstr>Main Issues to be discussed: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 SNA Research Agenda and SNA Update Strategy</dc:title>
  <dc:creator>Dziobek, Claudia H.</dc:creator>
  <cp:lastModifiedBy>Stanger, Michael</cp:lastModifiedBy>
  <cp:revision>42</cp:revision>
  <cp:lastPrinted>2017-11-30T17:41:48Z</cp:lastPrinted>
  <dcterms:created xsi:type="dcterms:W3CDTF">2017-11-29T15:49:45Z</dcterms:created>
  <dcterms:modified xsi:type="dcterms:W3CDTF">2017-12-01T17:40:14Z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321247708</vt:i4>
  </property>
  <property fmtid="{D5CDD505-2E9C-101B-9397-08002B2CF9AE}" pid="3" name="_NewReviewCycle">
    <vt:lpwstr/>
  </property>
  <property fmtid="{D5CDD505-2E9C-101B-9397-08002B2CF9AE}" pid="4" name="_EmailSubject">
    <vt:lpwstr>IMF Presentation at the First Session </vt:lpwstr>
  </property>
  <property fmtid="{D5CDD505-2E9C-101B-9397-08002B2CF9AE}" pid="5" name="_AuthorEmail">
    <vt:lpwstr>CDZIOBEK@imf.org</vt:lpwstr>
  </property>
  <property fmtid="{D5CDD505-2E9C-101B-9397-08002B2CF9AE}" pid="6" name="_AuthorEmailDisplayName">
    <vt:lpwstr>Dziobek, Claudia H.</vt:lpwstr>
  </property>
</Properties>
</file>