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1" r:id="rId9"/>
    <p:sldId id="288" r:id="rId10"/>
    <p:sldId id="289" r:id="rId11"/>
    <p:sldId id="290" r:id="rId12"/>
    <p:sldId id="29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27" autoAdjust="0"/>
  </p:normalViewPr>
  <p:slideViewPr>
    <p:cSldViewPr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665A5-254D-4F39-B780-6EFA9A8ED256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C5C84-7765-48F7-B3F6-2987B2C7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21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990E19F-4AA6-4568-9377-B4CA8D2CA98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8990E19F-4AA6-4568-9377-B4CA8D2CA9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0CB9D1BC-8618-42CC-A1BA-4F8724741686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990E19F-4AA6-4568-9377-B4CA8D2CA98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2422922"/>
            <a:ext cx="6840760" cy="1246495"/>
          </a:xfrm>
        </p:spPr>
        <p:txBody>
          <a:bodyPr/>
          <a:lstStyle/>
          <a:p>
            <a:r>
              <a:rPr lang="en-GB" sz="3200" b="1" dirty="0"/>
              <a:t>A Proposal for a Future SNA Update </a:t>
            </a:r>
            <a:r>
              <a:rPr lang="en-GB" sz="3200" b="1" dirty="0" smtClean="0"/>
              <a:t>Strategy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581128"/>
            <a:ext cx="6300000" cy="2144177"/>
          </a:xfrm>
        </p:spPr>
        <p:txBody>
          <a:bodyPr/>
          <a:lstStyle/>
          <a:p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Meeting of the Advisory Expert Group on National Accounts</a:t>
            </a:r>
          </a:p>
          <a:p>
            <a:r>
              <a:rPr lang="en-GB" dirty="0" smtClean="0"/>
              <a:t>New York, December 5 – 7, 2017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Peter van de Ven</a:t>
            </a:r>
          </a:p>
          <a:p>
            <a:r>
              <a:rPr lang="en-GB" dirty="0" smtClean="0"/>
              <a:t>Head of National Accounts </a:t>
            </a:r>
          </a:p>
          <a:p>
            <a:r>
              <a:rPr lang="en-GB" dirty="0" smtClean="0"/>
              <a:t>OECD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23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Major problems: </a:t>
            </a:r>
          </a:p>
          <a:p>
            <a:pPr lvl="1"/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E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ngagement with users (researchers and policy makers)  </a:t>
            </a:r>
          </a:p>
          <a:p>
            <a:pPr lvl="1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Major disconnect between compilers/standard setters and research community</a:t>
            </a:r>
          </a:p>
          <a:p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Proposals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pPr lvl="1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Update procedure according to IFRS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Discussion paper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Public consultation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Exposure draft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Public consultation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Draft revised standards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Discussion unanticipated implementation issues</a:t>
            </a:r>
          </a:p>
          <a:p>
            <a:pPr lvl="1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SNA Revision Panel (compilers and users)</a:t>
            </a:r>
            <a:endParaRPr lang="en-GB" sz="20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Future update </a:t>
            </a:r>
            <a:r>
              <a:rPr lang="en-GB" sz="3600" b="1" dirty="0" smtClean="0">
                <a:solidFill>
                  <a:schemeClr val="tx2"/>
                </a:solidFill>
              </a:rPr>
              <a:t>process (1)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8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Formal revision of update process may require further thinking and UNSC-endorsement</a:t>
            </a:r>
          </a:p>
          <a:p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In the meantime:</a:t>
            </a:r>
          </a:p>
          <a:p>
            <a:pPr lvl="1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Actively involve user communities in task forces/expert groups for guidance notes</a:t>
            </a:r>
          </a:p>
          <a:p>
            <a:pPr lvl="1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Enhancing consultation of user groups via conferences (e.g. IARIW, CRIW, and other fora)</a:t>
            </a:r>
          </a:p>
          <a:p>
            <a:pPr lvl="1"/>
            <a:endParaRPr lang="en-GB" sz="20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Future update </a:t>
            </a:r>
            <a:r>
              <a:rPr lang="en-GB" sz="3600" b="1" dirty="0" smtClean="0">
                <a:solidFill>
                  <a:schemeClr val="tx2"/>
                </a:solidFill>
              </a:rPr>
              <a:t>process (2)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Opinion on way forward in providing additional clarifications and interpretations, and proposals for “updating” the 2008 SNA</a:t>
            </a:r>
            <a:endParaRPr lang="en-GB" sz="2800" b="1" dirty="0">
              <a:solidFill>
                <a:schemeClr val="tx2"/>
              </a:solidFill>
              <a:latin typeface="+mj-lt"/>
            </a:endParaRPr>
          </a:p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Main issues to be addressed, including priorities</a:t>
            </a:r>
          </a:p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Ideas for enhancing the involvement of user communities</a:t>
            </a:r>
          </a:p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Opinion on possible future changes to the process for updating the 2008 SNA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Items for discussion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8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en-GB" sz="3600" b="1" dirty="0" smtClean="0">
                <a:solidFill>
                  <a:schemeClr val="tx2"/>
                </a:solidFill>
                <a:latin typeface="+mj-lt"/>
              </a:rPr>
              <a:t>Thank you for your attention!</a:t>
            </a:r>
          </a:p>
          <a:p>
            <a:pPr marL="0" indent="0" algn="ctr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125" y="3789040"/>
            <a:ext cx="216024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6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Three topics: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Main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issues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on the table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 pragmatic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way forward 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to 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provide additional clarifications and interpretations, and - 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in a more distant 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future - to 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update the 2008 SNA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 proposal for a revised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update process </a:t>
            </a:r>
            <a:endParaRPr lang="en-GB" sz="2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Introduction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2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An impression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, not necessarily complete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Usually a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lot of progress 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has been made since the endorsement of the 2008 SNA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Sometimes rather practical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, with little impact</a:t>
            </a:r>
            <a:r>
              <a:rPr lang="en-GB" sz="28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;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sometimes more fundamental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, with wider implications beyond the current SNA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Latter distinction important for planning and prioritisation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chemeClr val="tx2"/>
                </a:solidFill>
              </a:rPr>
              <a:t>M</a:t>
            </a:r>
            <a:r>
              <a:rPr lang="en-GB" sz="3600" b="1" dirty="0" smtClean="0">
                <a:solidFill>
                  <a:schemeClr val="tx2"/>
                </a:solidFill>
              </a:rPr>
              <a:t>ain issues on the table (1)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47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Globalisation: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Global production arrangements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SPEs, including delineation with head offices and holdings 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Economic ownership of movable assets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Additional details on activities of MNEs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Additional analytical tools (e.g., </a:t>
            </a:r>
            <a:r>
              <a:rPr lang="en-GB" sz="2400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TiVA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) 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Communication</a:t>
            </a:r>
            <a:endParaRPr lang="en-GB" sz="24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chemeClr val="tx2"/>
                </a:solidFill>
              </a:rPr>
              <a:t>M</a:t>
            </a:r>
            <a:r>
              <a:rPr lang="en-GB" sz="3600" b="1" dirty="0" smtClean="0">
                <a:solidFill>
                  <a:schemeClr val="tx2"/>
                </a:solidFill>
              </a:rPr>
              <a:t>ain issues on the table (2)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Digitalisation</a:t>
            </a:r>
            <a:endParaRPr lang="en-GB" sz="28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Treatment of provision of “free” services via advertising 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Production and use of free products (open source software, Wikipedia, etc.)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Asset boundary: data, dual use of consumer durables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Recording and measurement of internationally operating platforms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Breaking out the digital economy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chemeClr val="tx2"/>
                </a:solidFill>
              </a:rPr>
              <a:t>M</a:t>
            </a:r>
            <a:r>
              <a:rPr lang="en-GB" sz="3600" b="1" dirty="0" smtClean="0">
                <a:solidFill>
                  <a:schemeClr val="tx2"/>
                </a:solidFill>
              </a:rPr>
              <a:t>ain issues on the table (3)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Sustainability and well-being</a:t>
            </a:r>
            <a:endParaRPr lang="en-GB" sz="28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Measurement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of land, mineral and energy resources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Human capital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Distributional information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Unpaid household activities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Providing guidance on capturing sustainability and well-being within the central framework and beyond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chemeClr val="tx2"/>
                </a:solidFill>
              </a:rPr>
              <a:t>M</a:t>
            </a:r>
            <a:r>
              <a:rPr lang="en-GB" sz="3600" b="1" dirty="0" smtClean="0">
                <a:solidFill>
                  <a:schemeClr val="tx2"/>
                </a:solidFill>
              </a:rPr>
              <a:t>ain issues on the table (4)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Prices and volumes</a:t>
            </a:r>
            <a:endParaRPr lang="en-GB" sz="28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Education and health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ICT and digitalisation</a:t>
            </a:r>
          </a:p>
          <a:p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More generally: 2008 SNA does not contain that much detailed guidance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(Financial) risks and vulnerabilities</a:t>
            </a:r>
            <a:r>
              <a:rPr lang="en-GB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(G-20 DGI)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Statistical units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Informal economy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Financial services </a:t>
            </a:r>
          </a:p>
          <a:p>
            <a:pPr marL="0" indent="0">
              <a:buNone/>
            </a:pPr>
            <a:endParaRPr lang="en-GB" sz="24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chemeClr val="tx2"/>
                </a:solidFill>
              </a:rPr>
              <a:t>M</a:t>
            </a:r>
            <a:r>
              <a:rPr lang="en-GB" sz="3600" b="1" dirty="0" smtClean="0">
                <a:solidFill>
                  <a:schemeClr val="tx2"/>
                </a:solidFill>
              </a:rPr>
              <a:t>ain issues on the table (5)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4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No appetite for a full-scale update/revision</a:t>
            </a:r>
          </a:p>
          <a:p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However … </a:t>
            </a:r>
          </a:p>
          <a:p>
            <a:pPr lvl="1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L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ots of progress made in certain areas</a:t>
            </a:r>
          </a:p>
          <a:p>
            <a:pPr lvl="1"/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New 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economic and societal developments</a:t>
            </a:r>
            <a:endParaRPr lang="en-GB" sz="2400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lvl="1"/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SNA cannot be silent for another 10 years</a:t>
            </a:r>
          </a:p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Proposal: compilation of additional “guidance notes”</a:t>
            </a:r>
            <a:r>
              <a:rPr lang="en-GB" sz="28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, to be considered as well-framed “extensions” of the 2008 SNA</a:t>
            </a:r>
            <a:r>
              <a:rPr lang="en-GB" sz="2400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Update Strategy (1)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5112568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Two purposes:</a:t>
            </a:r>
          </a:p>
          <a:p>
            <a:pPr lvl="1"/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Providing further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</a:rPr>
              <a:t>clarifications and interpretations 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of the 2008 SNA</a:t>
            </a:r>
          </a:p>
          <a:p>
            <a:pPr lvl="1"/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Clearly delineated: proposals for a future update</a:t>
            </a:r>
          </a:p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Prioritisation needed</a:t>
            </a:r>
          </a:p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Process for developing guidance notes:</a:t>
            </a:r>
          </a:p>
          <a:p>
            <a:pPr lvl="1"/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Dedicated task force or expert group</a:t>
            </a:r>
          </a:p>
          <a:p>
            <a:pPr lvl="1"/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Discussion and agreement by the AEG</a:t>
            </a:r>
          </a:p>
          <a:p>
            <a:pPr lvl="1"/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Global consultation and endorsement by the UNSC</a:t>
            </a:r>
          </a:p>
          <a:p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Timing: First one in 2019</a:t>
            </a:r>
            <a:r>
              <a:rPr lang="en-GB" sz="2800" b="1" dirty="0" smtClean="0">
                <a:solidFill>
                  <a:schemeClr val="tx2"/>
                </a:solidFill>
                <a:latin typeface="+mj-lt"/>
              </a:rPr>
              <a:t>? Globalisation?</a:t>
            </a:r>
            <a:endParaRPr lang="en-GB" sz="2800" b="1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Update Strategy (2)</a:t>
            </a:r>
            <a:endParaRPr lang="en-GB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1613</TotalTime>
  <Words>592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OECD_English_white</vt:lpstr>
      <vt:lpstr>A Proposal for a Future SNA Update Strategy</vt:lpstr>
      <vt:lpstr>Introduction</vt:lpstr>
      <vt:lpstr>Main issues on the table (1)</vt:lpstr>
      <vt:lpstr>Main issues on the table (2)</vt:lpstr>
      <vt:lpstr>Main issues on the table (3)</vt:lpstr>
      <vt:lpstr>Main issues on the table (4)</vt:lpstr>
      <vt:lpstr>Main issues on the table (5)</vt:lpstr>
      <vt:lpstr>Update Strategy (1)</vt:lpstr>
      <vt:lpstr>Update Strategy (2)</vt:lpstr>
      <vt:lpstr>Future update process (1)</vt:lpstr>
      <vt:lpstr>Future update process (2)</vt:lpstr>
      <vt:lpstr>Items for discussion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measurement at the oecd – An Overview</dc:title>
  <dc:creator>SCHREYER Paul</dc:creator>
  <cp:lastModifiedBy>VAN DE VEN Peter</cp:lastModifiedBy>
  <cp:revision>124</cp:revision>
  <dcterms:created xsi:type="dcterms:W3CDTF">2015-12-07T15:20:08Z</dcterms:created>
  <dcterms:modified xsi:type="dcterms:W3CDTF">2017-11-29T17:36:35Z</dcterms:modified>
</cp:coreProperties>
</file>