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56" r:id="rId2"/>
    <p:sldId id="259" r:id="rId3"/>
    <p:sldId id="257" r:id="rId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7" autoAdjust="0"/>
    <p:restoredTop sz="94660"/>
  </p:normalViewPr>
  <p:slideViewPr>
    <p:cSldViewPr snapToGrid="0">
      <p:cViewPr varScale="1">
        <p:scale>
          <a:sx n="111" d="100"/>
          <a:sy n="111" d="100"/>
        </p:scale>
        <p:origin x="11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871D4497-3E8A-4089-93C0-2DBC4A1C2258}" type="datetimeFigureOut">
              <a:rPr lang="en-US" smtClean="0"/>
              <a:t>12/1/2017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272DECBB-92EF-4B44-AD7C-B3948353991E}" type="slidenum">
              <a:rPr lang="en-US" smtClean="0"/>
              <a:t>‹#›</a:t>
            </a:fld>
            <a:endParaRPr lang="en-US"/>
          </a:p>
        </p:txBody>
      </p:sp>
    </p:spTree>
    <p:extLst>
      <p:ext uri="{BB962C8B-B14F-4D97-AF65-F5344CB8AC3E}">
        <p14:creationId xmlns:p14="http://schemas.microsoft.com/office/powerpoint/2010/main" val="1357888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685800" rtl="0" eaLnBrk="1" latinLnBrk="0" hangingPunct="1">
              <a:lnSpc>
                <a:spcPct val="150000"/>
              </a:lnSpc>
              <a:spcBef>
                <a:spcPts val="300"/>
              </a:spcBef>
              <a:buClr>
                <a:schemeClr val="accent1"/>
              </a:buClr>
              <a:buFont typeface="Wingdings 2" pitchFamily="18" charset="2"/>
              <a:buNone/>
              <a:defRPr sz="1500" kern="1200">
                <a:solidFill>
                  <a:schemeClr val="tx1"/>
                </a:solidFill>
                <a:latin typeface="Calibri" pitchFamily="34" charset="0"/>
                <a:ea typeface="+mn-ea"/>
                <a:cs typeface="Calibri"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PT" dirty="0" err="1"/>
              <a:t>Click</a:t>
            </a:r>
            <a:r>
              <a:rPr lang="pt-PT" dirty="0"/>
              <a:t> to </a:t>
            </a:r>
            <a:r>
              <a:rPr lang="pt-PT" dirty="0" err="1"/>
              <a:t>edit</a:t>
            </a:r>
            <a:r>
              <a:rPr lang="pt-PT" dirty="0"/>
              <a:t> Master </a:t>
            </a:r>
            <a:r>
              <a:rPr lang="pt-PT" dirty="0" err="1"/>
              <a:t>subtext</a:t>
            </a:r>
            <a:r>
              <a:rPr lang="pt-PT" dirty="0"/>
              <a:t> </a:t>
            </a:r>
            <a:r>
              <a:rPr lang="pt-PT" dirty="0" err="1"/>
              <a:t>style</a:t>
            </a:r>
            <a:endParaRPr lang="pt-PT"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2"/>
            <a:ext cx="7772400" cy="207749"/>
          </a:xfrm>
          <a:prstGeom prst="rect">
            <a:avLst/>
          </a:prstGeom>
          <a:noFill/>
          <a:ln w="9525">
            <a:noFill/>
            <a:miter lim="800000"/>
            <a:headEnd/>
            <a:tailEnd/>
          </a:ln>
          <a:effectLst/>
        </p:spPr>
        <p:txBody>
          <a:bodyPr wrap="square">
            <a:spAutoFit/>
          </a:bodyPr>
          <a:lstStyle/>
          <a:p>
            <a:pPr algn="ctr">
              <a:spcBef>
                <a:spcPts val="375"/>
              </a:spcBef>
              <a:spcAft>
                <a:spcPts val="375"/>
              </a:spcAft>
            </a:pPr>
            <a:r>
              <a:rPr lang="de-CH" sz="750" baseline="0" dirty="0" err="1">
                <a:solidFill>
                  <a:schemeClr val="tx1">
                    <a:lumMod val="85000"/>
                    <a:lumOff val="15000"/>
                  </a:schemeClr>
                </a:solidFill>
                <a:latin typeface="Calibri" pitchFamily="34" charset="0"/>
                <a:cs typeface="Calibri" pitchFamily="34" charset="0"/>
              </a:rPr>
              <a:t>Reproductions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of</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this</a:t>
            </a:r>
            <a:r>
              <a:rPr lang="de-CH" sz="750" baseline="0" dirty="0">
                <a:solidFill>
                  <a:schemeClr val="tx1">
                    <a:lumMod val="85000"/>
                    <a:lumOff val="15000"/>
                  </a:schemeClr>
                </a:solidFill>
                <a:latin typeface="Calibri" pitchFamily="34" charset="0"/>
                <a:cs typeface="Calibri" pitchFamily="34" charset="0"/>
              </a:rPr>
              <a:t> material, </a:t>
            </a:r>
            <a:r>
              <a:rPr lang="de-CH" sz="750" baseline="0" dirty="0" err="1">
                <a:solidFill>
                  <a:schemeClr val="tx1">
                    <a:lumMod val="85000"/>
                    <a:lumOff val="15000"/>
                  </a:schemeClr>
                </a:solidFill>
                <a:latin typeface="Calibri" pitchFamily="34" charset="0"/>
                <a:cs typeface="Calibri" pitchFamily="34" charset="0"/>
              </a:rPr>
              <a:t>or</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any</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parts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of</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it</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should</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refer</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to</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the</a:t>
            </a:r>
            <a:r>
              <a:rPr lang="de-CH" sz="750" baseline="0" dirty="0">
                <a:solidFill>
                  <a:schemeClr val="tx1">
                    <a:lumMod val="85000"/>
                    <a:lumOff val="15000"/>
                  </a:schemeClr>
                </a:solidFill>
                <a:latin typeface="Calibri" pitchFamily="34" charset="0"/>
                <a:cs typeface="Calibri" pitchFamily="34" charset="0"/>
              </a:rPr>
              <a:t> IMF </a:t>
            </a:r>
            <a:r>
              <a:rPr lang="de-CH" sz="750" baseline="0" dirty="0" err="1">
                <a:solidFill>
                  <a:schemeClr val="tx1">
                    <a:lumMod val="85000"/>
                    <a:lumOff val="15000"/>
                  </a:schemeClr>
                </a:solidFill>
                <a:latin typeface="Calibri" pitchFamily="34" charset="0"/>
                <a:cs typeface="Calibri" pitchFamily="34" charset="0"/>
              </a:rPr>
              <a:t>Statistics</a:t>
            </a:r>
            <a:r>
              <a:rPr lang="de-CH" sz="750" baseline="0" dirty="0">
                <a:solidFill>
                  <a:schemeClr val="tx1">
                    <a:lumMod val="85000"/>
                    <a:lumOff val="15000"/>
                  </a:schemeClr>
                </a:solidFill>
                <a:latin typeface="Calibri" pitchFamily="34" charset="0"/>
                <a:cs typeface="Calibri" pitchFamily="34" charset="0"/>
              </a:rPr>
              <a:t> Department </a:t>
            </a:r>
            <a:r>
              <a:rPr lang="de-CH" sz="750" baseline="0" dirty="0" err="1">
                <a:solidFill>
                  <a:schemeClr val="tx1">
                    <a:lumMod val="85000"/>
                    <a:lumOff val="15000"/>
                  </a:schemeClr>
                </a:solidFill>
                <a:latin typeface="Calibri" pitchFamily="34" charset="0"/>
                <a:cs typeface="Calibri" pitchFamily="34" charset="0"/>
              </a:rPr>
              <a:t>as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the</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source</a:t>
            </a:r>
            <a:r>
              <a:rPr lang="de-CH" sz="750" baseline="0" dirty="0">
                <a:solidFill>
                  <a:schemeClr val="tx1">
                    <a:lumMod val="85000"/>
                    <a:lumOff val="15000"/>
                  </a:schemeClr>
                </a:solidFill>
                <a:latin typeface="Calibri" pitchFamily="34" charset="0"/>
                <a:cs typeface="Calibri" pitchFamily="34" charset="0"/>
              </a:rPr>
              <a:t>.</a:t>
            </a:r>
          </a:p>
        </p:txBody>
      </p:sp>
      <p:sp>
        <p:nvSpPr>
          <p:cNvPr id="2" name="Title 1"/>
          <p:cNvSpPr>
            <a:spLocks noGrp="1"/>
          </p:cNvSpPr>
          <p:nvPr>
            <p:ph type="title"/>
          </p:nvPr>
        </p:nvSpPr>
        <p:spPr>
          <a:xfrm>
            <a:off x="1" y="3200400"/>
            <a:ext cx="8913813" cy="1524000"/>
          </a:xfrm>
          <a:solidFill>
            <a:srgbClr val="BAB9A2"/>
          </a:solidFill>
        </p:spPr>
        <p:txBody>
          <a:bodyPr/>
          <a:lstStyle/>
          <a:p>
            <a:r>
              <a:rPr lang="pt-PT"/>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1"/>
            <a:ext cx="2209800" cy="323165"/>
          </a:xfrm>
          <a:prstGeom prst="rect">
            <a:avLst/>
          </a:prstGeom>
          <a:noFill/>
        </p:spPr>
        <p:txBody>
          <a:bodyPr wrap="square" rtlCol="0">
            <a:spAutoFit/>
          </a:bodyPr>
          <a:lstStyle/>
          <a:p>
            <a:pPr algn="r"/>
            <a:r>
              <a:rPr lang="en-US" sz="750" dirty="0">
                <a:solidFill>
                  <a:schemeClr val="tx1"/>
                </a:solidFill>
                <a:latin typeface="Calibri" pitchFamily="34" charset="0"/>
                <a:cs typeface="Calibri" pitchFamily="34" charset="0"/>
              </a:rPr>
              <a:t>Real</a:t>
            </a:r>
            <a:r>
              <a:rPr lang="en-US" sz="750" baseline="0" dirty="0">
                <a:solidFill>
                  <a:schemeClr val="tx1"/>
                </a:solidFill>
                <a:latin typeface="Calibri" pitchFamily="34" charset="0"/>
                <a:cs typeface="Calibri" pitchFamily="34" charset="0"/>
              </a:rPr>
              <a:t> Sector </a:t>
            </a:r>
            <a:r>
              <a:rPr lang="en-US" sz="750" dirty="0">
                <a:solidFill>
                  <a:schemeClr val="tx1"/>
                </a:solidFill>
                <a:latin typeface="Calibri" pitchFamily="34" charset="0"/>
                <a:cs typeface="Calibri" pitchFamily="34" charset="0"/>
              </a:rPr>
              <a:t>Division</a:t>
            </a:r>
            <a:br>
              <a:rPr lang="en-US" sz="750" dirty="0">
                <a:solidFill>
                  <a:schemeClr val="tx1"/>
                </a:solidFill>
                <a:latin typeface="Calibri" pitchFamily="34" charset="0"/>
                <a:cs typeface="Calibri" pitchFamily="34" charset="0"/>
              </a:rPr>
            </a:br>
            <a:r>
              <a:rPr lang="en-US" sz="750" dirty="0">
                <a:solidFill>
                  <a:schemeClr val="tx1"/>
                </a:solidFill>
                <a:latin typeface="Calibri" pitchFamily="34" charset="0"/>
                <a:cs typeface="Calibri" pitchFamily="34" charset="0"/>
              </a:rPr>
              <a:t>IMF Statistics Department</a:t>
            </a:r>
          </a:p>
        </p:txBody>
      </p:sp>
    </p:spTree>
    <p:extLst>
      <p:ext uri="{BB962C8B-B14F-4D97-AF65-F5344CB8AC3E}">
        <p14:creationId xmlns:p14="http://schemas.microsoft.com/office/powerpoint/2010/main" val="115193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a:t>Click to edit Master title style</a:t>
            </a:r>
            <a:endParaRPr/>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350"/>
            </a:lvl1pPr>
          </a:lstStyle>
          <a:p>
            <a:r>
              <a:rPr lang="pt-PT"/>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350"/>
            </a:lvl1pPr>
          </a:lstStyle>
          <a:p>
            <a:r>
              <a:rPr lang="pt-PT"/>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209038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382326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a:solidFill>
            <a:srgbClr val="BAB9A2"/>
          </a:solidFill>
        </p:spPr>
        <p:txBody>
          <a:bodyPr/>
          <a:lstStyle/>
          <a:p>
            <a:r>
              <a:rPr lang="pt-PT"/>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750"/>
              </a:spcBef>
              <a:buClr>
                <a:schemeClr val="tx1">
                  <a:lumMod val="75000"/>
                  <a:lumOff val="25000"/>
                </a:schemeClr>
              </a:buClr>
              <a:buSzPct val="120000"/>
              <a:buFont typeface="Wingdings" pitchFamily="2" charset="2"/>
              <a:buChar char="§"/>
              <a:defRPr/>
            </a:lvl1pPr>
            <a:lvl2pPr>
              <a:lnSpc>
                <a:spcPts val="1650"/>
              </a:lnSpc>
              <a:buClr>
                <a:schemeClr val="tx1">
                  <a:lumMod val="75000"/>
                  <a:lumOff val="25000"/>
                </a:schemeClr>
              </a:buClr>
              <a:buSzPct val="140000"/>
              <a:buFont typeface="Arial" pitchFamily="34" charset="0"/>
              <a:buChar char="•"/>
              <a:defRPr/>
            </a:lvl2pPr>
            <a:lvl3pPr>
              <a:lnSpc>
                <a:spcPts val="1500"/>
              </a:lnSpc>
              <a:buClr>
                <a:schemeClr val="tx1">
                  <a:lumMod val="75000"/>
                  <a:lumOff val="25000"/>
                </a:schemeClr>
              </a:buClr>
              <a:buSzPct val="67000"/>
              <a:buFont typeface="Wingdings" pitchFamily="2" charset="2"/>
              <a:buChar char="v"/>
              <a:defRPr/>
            </a:lvl3pPr>
            <a:lvl4pPr>
              <a:lnSpc>
                <a:spcPts val="1350"/>
              </a:lnSpc>
              <a:buClr>
                <a:schemeClr val="tx1">
                  <a:lumMod val="75000"/>
                  <a:lumOff val="25000"/>
                </a:schemeClr>
              </a:buClr>
              <a:defRPr/>
            </a:lvl4pPr>
            <a:lvl5pPr>
              <a:lnSpc>
                <a:spcPts val="1350"/>
              </a:lnSpc>
              <a:buClr>
                <a:schemeClr val="tx1">
                  <a:lumMod val="75000"/>
                  <a:lumOff val="25000"/>
                </a:schemeClr>
              </a:buClr>
              <a:defRPr/>
            </a:lvl5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25443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450"/>
              </a:spcBef>
              <a:defRPr sz="1350"/>
            </a:lvl1pPr>
            <a:lvl2pPr>
              <a:defRPr sz="1350"/>
            </a:lvl2pPr>
            <a:lvl3pPr>
              <a:defRPr sz="1350"/>
            </a:lvl3pPr>
            <a:lvl4pPr>
              <a:defRPr sz="1350"/>
            </a:lvl4pPr>
            <a:lvl5pPr>
              <a:defRPr sz="1350"/>
            </a:lvl5pPr>
            <a:lvl6pPr marL="1541860" indent="-258366">
              <a:defRPr sz="1350"/>
            </a:lvl6pPr>
            <a:lvl7pPr marL="1541860" indent="-258366">
              <a:defRPr sz="1350"/>
            </a:lvl7pPr>
            <a:lvl8pPr marL="1541860" indent="-258366">
              <a:defRPr sz="1350"/>
            </a:lvl8pPr>
            <a:lvl9pPr marL="1541860" indent="-258366">
              <a:defRPr sz="135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4" name="Content Placeholder 3"/>
          <p:cNvSpPr>
            <a:spLocks noGrp="1"/>
          </p:cNvSpPr>
          <p:nvPr>
            <p:ph sz="half" idx="2"/>
          </p:nvPr>
        </p:nvSpPr>
        <p:spPr>
          <a:xfrm>
            <a:off x="5147535" y="1981200"/>
            <a:ext cx="3759200" cy="4572000"/>
          </a:xfrm>
        </p:spPr>
        <p:txBody>
          <a:bodyPr>
            <a:noAutofit/>
          </a:bodyPr>
          <a:lstStyle>
            <a:lvl1pPr>
              <a:spcBef>
                <a:spcPts val="450"/>
              </a:spcBef>
              <a:defRPr sz="1350"/>
            </a:lvl1pPr>
            <a:lvl2pPr>
              <a:defRPr sz="1350"/>
            </a:lvl2pPr>
            <a:lvl3pPr>
              <a:defRPr sz="1350"/>
            </a:lvl3pPr>
            <a:lvl4pPr>
              <a:defRPr sz="1350"/>
            </a:lvl4pPr>
            <a:lvl5pPr>
              <a:defRPr sz="1350"/>
            </a:lvl5pPr>
            <a:lvl6pPr marL="1541860" indent="-258366">
              <a:defRPr sz="1350"/>
            </a:lvl6pPr>
            <a:lvl7pPr marL="1541860" indent="-258366">
              <a:defRPr sz="1350"/>
            </a:lvl7pPr>
            <a:lvl8pPr marL="1541860" indent="-258366">
              <a:defRPr sz="1350"/>
            </a:lvl8pPr>
            <a:lvl9pPr marL="1541860" indent="-258366">
              <a:defRPr sz="1350"/>
            </a:lvl9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146904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181268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2407630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a:t>Click to edit Master title style</a:t>
            </a:r>
            <a:endParaRPr/>
          </a:p>
        </p:txBody>
      </p:sp>
      <p:sp>
        <p:nvSpPr>
          <p:cNvPr id="3" name="Subtitle 2"/>
          <p:cNvSpPr>
            <a:spLocks noGrp="1"/>
          </p:cNvSpPr>
          <p:nvPr>
            <p:ph type="subTitle" idx="1"/>
          </p:nvPr>
        </p:nvSpPr>
        <p:spPr>
          <a:xfrm>
            <a:off x="914400" y="3034555"/>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685800" rtl="0" eaLnBrk="1" latinLnBrk="0" hangingPunct="1">
              <a:spcBef>
                <a:spcPts val="1500"/>
              </a:spcBef>
              <a:buClr>
                <a:schemeClr val="accent1"/>
              </a:buClr>
              <a:buFont typeface="Wingdings 2" pitchFamily="18" charset="2"/>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235890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319388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a:t>Click to edit Master title style</a:t>
            </a:r>
            <a:endParaRPr/>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61915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350"/>
            </a:lvl1pPr>
          </a:lstStyle>
          <a:p>
            <a:r>
              <a:rPr lang="pt-PT"/>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405357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3"/>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75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1" y="685800"/>
            <a:ext cx="8913813" cy="1066800"/>
          </a:xfrm>
          <a:prstGeom prst="rect">
            <a:avLst/>
          </a:prstGeom>
          <a:solidFill>
            <a:srgbClr val="BAB9A2"/>
          </a:solidFill>
        </p:spPr>
        <p:txBody>
          <a:bodyPr vert="horz" lIns="1044000" tIns="36000" rIns="274320" bIns="36000" rtlCol="0" anchor="ctr">
            <a:noAutofit/>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12" name="Title Placeholder 1"/>
          <p:cNvSpPr txBox="1">
            <a:spLocks/>
          </p:cNvSpPr>
          <p:nvPr userDrawn="1"/>
        </p:nvSpPr>
        <p:spPr>
          <a:xfrm>
            <a:off x="990601" y="6705600"/>
            <a:ext cx="7923213" cy="152400"/>
          </a:xfrm>
          <a:prstGeom prst="rect">
            <a:avLst/>
          </a:prstGeom>
          <a:solidFill>
            <a:srgbClr val="BAB9A2"/>
          </a:solidFill>
        </p:spPr>
        <p:txBody>
          <a:bodyPr vert="horz" lIns="783000" tIns="27000" rIns="205740" bIns="27000" rtlCol="0" anchor="ctr">
            <a:noAutofit/>
          </a:body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sz="45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1"/>
            <a:ext cx="2209800" cy="323165"/>
          </a:xfrm>
          <a:prstGeom prst="rect">
            <a:avLst/>
          </a:prstGeom>
          <a:noFill/>
        </p:spPr>
        <p:txBody>
          <a:bodyPr wrap="square" rtlCol="0">
            <a:spAutoFit/>
          </a:bodyPr>
          <a:lstStyle/>
          <a:p>
            <a:pPr algn="r"/>
            <a:r>
              <a:rPr lang="en-US" sz="750" dirty="0">
                <a:solidFill>
                  <a:schemeClr val="tx1"/>
                </a:solidFill>
                <a:latin typeface="Calibri" pitchFamily="34" charset="0"/>
                <a:cs typeface="Calibri" pitchFamily="34" charset="0"/>
              </a:rPr>
              <a:t>Real Sector Division</a:t>
            </a:r>
            <a:br>
              <a:rPr lang="en-US" sz="750" dirty="0">
                <a:solidFill>
                  <a:schemeClr val="tx1"/>
                </a:solidFill>
                <a:latin typeface="Calibri" pitchFamily="34" charset="0"/>
                <a:cs typeface="Calibri" pitchFamily="34" charset="0"/>
              </a:rPr>
            </a:br>
            <a:r>
              <a:rPr lang="en-US" sz="750" dirty="0">
                <a:solidFill>
                  <a:schemeClr val="tx1"/>
                </a:solidFill>
                <a:latin typeface="Calibri" pitchFamily="34" charset="0"/>
                <a:cs typeface="Calibri" pitchFamily="34" charset="0"/>
              </a:rPr>
              <a:t>IMF Statistics Department</a:t>
            </a:r>
          </a:p>
        </p:txBody>
      </p:sp>
    </p:spTree>
    <p:extLst>
      <p:ext uri="{BB962C8B-B14F-4D97-AF65-F5344CB8AC3E}">
        <p14:creationId xmlns:p14="http://schemas.microsoft.com/office/powerpoint/2010/main" val="1259623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0" indent="0" algn="l" defTabSz="685800" rtl="0" eaLnBrk="1" latinLnBrk="0" hangingPunct="1">
        <a:spcBef>
          <a:spcPct val="0"/>
        </a:spcBef>
        <a:buNone/>
        <a:defRPr sz="2700" b="1" kern="1200">
          <a:solidFill>
            <a:schemeClr val="tx1"/>
          </a:solidFill>
          <a:latin typeface="Calibri" pitchFamily="34" charset="0"/>
          <a:ea typeface="+mj-ea"/>
          <a:cs typeface="Calibri" pitchFamily="34" charset="0"/>
        </a:defRPr>
      </a:lvl1pPr>
    </p:titleStyle>
    <p:bodyStyle>
      <a:lvl1pPr marL="257175" indent="-257175" algn="l" defTabSz="685800" rtl="0" eaLnBrk="1" latinLnBrk="0" hangingPunct="1">
        <a:lnSpc>
          <a:spcPts val="1875"/>
        </a:lnSpc>
        <a:spcBef>
          <a:spcPts val="675"/>
        </a:spcBef>
        <a:buClr>
          <a:schemeClr val="tx1">
            <a:lumMod val="75000"/>
            <a:lumOff val="25000"/>
          </a:schemeClr>
        </a:buClr>
        <a:buSzPct val="120000"/>
        <a:buFont typeface="Wingdings" pitchFamily="2" charset="2"/>
        <a:buChar char="§"/>
        <a:defRPr sz="1875" kern="1200">
          <a:solidFill>
            <a:schemeClr val="tx1"/>
          </a:solidFill>
          <a:latin typeface="Calibri" pitchFamily="34" charset="0"/>
          <a:ea typeface="+mn-ea"/>
          <a:cs typeface="Calibri" pitchFamily="34" charset="0"/>
        </a:defRPr>
      </a:lvl1pPr>
      <a:lvl2pPr marL="514350" indent="-252413" algn="l" defTabSz="685800" rtl="0" eaLnBrk="1" latinLnBrk="0" hangingPunct="1">
        <a:lnSpc>
          <a:spcPts val="1650"/>
        </a:lnSpc>
        <a:spcBef>
          <a:spcPts val="450"/>
        </a:spcBef>
        <a:buClr>
          <a:schemeClr val="tx1">
            <a:lumMod val="75000"/>
            <a:lumOff val="25000"/>
          </a:schemeClr>
        </a:buClr>
        <a:buSzPct val="135000"/>
        <a:buFont typeface="Arial" pitchFamily="34" charset="0"/>
        <a:buChar char="•"/>
        <a:defRPr sz="1650" kern="1200">
          <a:solidFill>
            <a:schemeClr val="tx1"/>
          </a:solidFill>
          <a:latin typeface="Calibri" pitchFamily="34" charset="0"/>
          <a:ea typeface="+mn-ea"/>
          <a:cs typeface="Calibri" pitchFamily="34" charset="0"/>
        </a:defRPr>
      </a:lvl2pPr>
      <a:lvl3pPr marL="776288" indent="-261938" algn="l" defTabSz="685800" rtl="0" eaLnBrk="1" latinLnBrk="0" hangingPunct="1">
        <a:lnSpc>
          <a:spcPts val="1500"/>
        </a:lnSpc>
        <a:spcBef>
          <a:spcPts val="375"/>
        </a:spcBef>
        <a:buClr>
          <a:schemeClr val="tx1">
            <a:lumMod val="75000"/>
            <a:lumOff val="25000"/>
          </a:schemeClr>
        </a:buClr>
        <a:buSzPct val="67000"/>
        <a:buFont typeface="Wingdings" pitchFamily="2" charset="2"/>
        <a:buChar char="v"/>
        <a:defRPr sz="1425" kern="1200">
          <a:solidFill>
            <a:schemeClr val="tx1"/>
          </a:solidFill>
          <a:latin typeface="Calibri" pitchFamily="34" charset="0"/>
          <a:ea typeface="+mn-ea"/>
          <a:cs typeface="Calibri" pitchFamily="34" charset="0"/>
        </a:defRPr>
      </a:lvl3pPr>
      <a:lvl4pPr marL="1028700" indent="-252413" algn="l" defTabSz="685800" rtl="0" eaLnBrk="1" latinLnBrk="0" hangingPunct="1">
        <a:lnSpc>
          <a:spcPts val="1350"/>
        </a:lnSpc>
        <a:spcBef>
          <a:spcPts val="300"/>
        </a:spcBef>
        <a:buClr>
          <a:schemeClr val="tx1">
            <a:lumMod val="75000"/>
            <a:lumOff val="25000"/>
          </a:schemeClr>
        </a:buClr>
        <a:buFont typeface="Wingdings" pitchFamily="2" charset="2"/>
        <a:buChar char="§"/>
        <a:defRPr sz="1275" kern="1200">
          <a:solidFill>
            <a:schemeClr val="tx1"/>
          </a:solidFill>
          <a:latin typeface="Calibri" pitchFamily="34" charset="0"/>
          <a:ea typeface="+mn-ea"/>
          <a:cs typeface="Calibri" pitchFamily="34" charset="0"/>
        </a:defRPr>
      </a:lvl4pPr>
      <a:lvl5pPr marL="1290638" indent="-261938" algn="l" defTabSz="685800" rtl="0" eaLnBrk="1" latinLnBrk="0" hangingPunct="1">
        <a:lnSpc>
          <a:spcPts val="1350"/>
        </a:lnSpc>
        <a:spcBef>
          <a:spcPts val="300"/>
        </a:spcBef>
        <a:buClr>
          <a:schemeClr val="tx1">
            <a:lumMod val="75000"/>
            <a:lumOff val="25000"/>
          </a:schemeClr>
        </a:buClr>
        <a:buFont typeface="Arial" pitchFamily="34" charset="0"/>
        <a:buChar char="•"/>
        <a:defRPr sz="1275" i="1" kern="1200">
          <a:solidFill>
            <a:schemeClr val="tx1"/>
          </a:solidFill>
          <a:latin typeface="Calibri" pitchFamily="34" charset="0"/>
          <a:ea typeface="+mn-ea"/>
          <a:cs typeface="Calibri" pitchFamily="34" charset="0"/>
        </a:defRPr>
      </a:lvl5pPr>
      <a:lvl6pPr marL="1541860" indent="-258366" algn="l" defTabSz="685800" rtl="0" eaLnBrk="1" latinLnBrk="0" hangingPunct="1">
        <a:spcBef>
          <a:spcPct val="20000"/>
        </a:spcBef>
        <a:buClr>
          <a:schemeClr val="accent1">
            <a:lumMod val="50000"/>
          </a:schemeClr>
        </a:buClr>
        <a:buFont typeface="Wingdings 2" pitchFamily="18" charset="2"/>
        <a:buChar char=""/>
        <a:defRPr lang="en-US" sz="1350" kern="1200" dirty="0" smtClean="0">
          <a:solidFill>
            <a:schemeClr val="tx1">
              <a:lumMod val="65000"/>
              <a:lumOff val="35000"/>
            </a:schemeClr>
          </a:solidFill>
          <a:latin typeface="+mn-lt"/>
          <a:ea typeface="+mn-ea"/>
          <a:cs typeface="+mn-cs"/>
        </a:defRPr>
      </a:lvl6pPr>
      <a:lvl7pPr marL="1799035" indent="-258366" algn="l" defTabSz="685800" rtl="0" eaLnBrk="1" latinLnBrk="0" hangingPunct="1">
        <a:spcBef>
          <a:spcPct val="20000"/>
        </a:spcBef>
        <a:buClr>
          <a:schemeClr val="accent1"/>
        </a:buClr>
        <a:buFont typeface="Wingdings 2" pitchFamily="18" charset="2"/>
        <a:buChar char=""/>
        <a:defRPr lang="en-US" sz="1350" kern="1200" dirty="0" smtClean="0">
          <a:solidFill>
            <a:schemeClr val="tx1">
              <a:lumMod val="65000"/>
              <a:lumOff val="35000"/>
            </a:schemeClr>
          </a:solidFill>
          <a:latin typeface="+mn-lt"/>
          <a:ea typeface="+mn-ea"/>
          <a:cs typeface="+mn-cs"/>
        </a:defRPr>
      </a:lvl7pPr>
      <a:lvl8pPr marL="2057400" indent="-258366" algn="l" defTabSz="685800" rtl="0" eaLnBrk="1" latinLnBrk="0" hangingPunct="1">
        <a:spcBef>
          <a:spcPct val="20000"/>
        </a:spcBef>
        <a:buClr>
          <a:schemeClr val="accent1">
            <a:lumMod val="50000"/>
          </a:schemeClr>
        </a:buClr>
        <a:buFont typeface="Wingdings 2" pitchFamily="18" charset="2"/>
        <a:buChar char=""/>
        <a:defRPr lang="en-US" sz="1350" kern="1200" dirty="0" smtClean="0">
          <a:solidFill>
            <a:schemeClr val="tx1">
              <a:lumMod val="65000"/>
              <a:lumOff val="35000"/>
            </a:schemeClr>
          </a:solidFill>
          <a:latin typeface="+mn-lt"/>
          <a:ea typeface="+mn-ea"/>
          <a:cs typeface="+mn-cs"/>
        </a:defRPr>
      </a:lvl8pPr>
      <a:lvl9pPr marL="2315766" indent="-258366" algn="l" defTabSz="685800" rtl="0" eaLnBrk="1" latinLnBrk="0" hangingPunct="1">
        <a:spcBef>
          <a:spcPct val="20000"/>
        </a:spcBef>
        <a:buClr>
          <a:schemeClr val="accent1"/>
        </a:buClr>
        <a:buFont typeface="Wingdings 2" pitchFamily="18" charset="2"/>
        <a:buChar char=""/>
        <a:defRPr lang="en-US" sz="1350" kern="1200" dirty="0">
          <a:solidFill>
            <a:schemeClr val="tx1">
              <a:lumMod val="65000"/>
              <a:lumOff val="35000"/>
            </a:schemeClr>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 y="3191770"/>
            <a:ext cx="8913813" cy="1524000"/>
          </a:xfrm>
        </p:spPr>
        <p:txBody>
          <a:bodyPr/>
          <a:lstStyle/>
          <a:p>
            <a:r>
              <a:rPr lang="en-US" sz="2800" dirty="0"/>
              <a:t>Recording of Central Bank Swap Arrangements in Macroeconomics Statistics</a:t>
            </a:r>
            <a:endParaRPr lang="en-US" sz="2800" dirty="0"/>
          </a:p>
        </p:txBody>
      </p:sp>
      <p:sp>
        <p:nvSpPr>
          <p:cNvPr id="14" name="Text Placeholder 1"/>
          <p:cNvSpPr>
            <a:spLocks noGrp="1"/>
          </p:cNvSpPr>
          <p:nvPr>
            <p:ph type="body" idx="1"/>
          </p:nvPr>
        </p:nvSpPr>
        <p:spPr>
          <a:xfrm>
            <a:off x="228600" y="4953000"/>
            <a:ext cx="8686800" cy="1314450"/>
          </a:xfrm>
        </p:spPr>
        <p:txBody>
          <a:bodyPr/>
          <a:lstStyle/>
          <a:p>
            <a:pPr>
              <a:lnSpc>
                <a:spcPct val="100000"/>
              </a:lnSpc>
            </a:pPr>
            <a:r>
              <a:rPr lang="en-US" sz="1600" dirty="0"/>
              <a:t>Eleventh Meeting of the Advisory Expert Group on National Accounts</a:t>
            </a:r>
            <a:br>
              <a:rPr lang="en-US" sz="1600" dirty="0"/>
            </a:br>
            <a:r>
              <a:rPr lang="en-US" sz="1600" dirty="0"/>
              <a:t>New York</a:t>
            </a:r>
          </a:p>
          <a:p>
            <a:pPr>
              <a:lnSpc>
                <a:spcPct val="100000"/>
              </a:lnSpc>
            </a:pPr>
            <a:r>
              <a:rPr lang="en-US" sz="1600" dirty="0"/>
              <a:t>5-7 December 2017 </a:t>
            </a:r>
          </a:p>
          <a:p>
            <a:pPr>
              <a:lnSpc>
                <a:spcPct val="100000"/>
              </a:lnSpc>
            </a:pPr>
            <a:r>
              <a:rPr lang="en-US" sz="1600" dirty="0"/>
              <a:t>Michael Stanger</a:t>
            </a:r>
            <a:endParaRPr lang="en-GB" sz="3600" b="1" dirty="0"/>
          </a:p>
          <a:p>
            <a:pPr lvl="0" algn="ctr"/>
            <a:endParaRPr lang="en-US" b="1" kern="0" dirty="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309829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05000"/>
            <a:ext cx="7924800" cy="4323272"/>
          </a:xfrm>
        </p:spPr>
        <p:txBody>
          <a:bodyPr/>
          <a:lstStyle/>
          <a:p>
            <a:pPr marL="0" indent="0">
              <a:lnSpc>
                <a:spcPct val="100000"/>
              </a:lnSpc>
              <a:spcBef>
                <a:spcPts val="0"/>
              </a:spcBef>
              <a:spcAft>
                <a:spcPts val="1200"/>
              </a:spcAft>
              <a:buNone/>
            </a:pPr>
            <a:r>
              <a:rPr lang="en-US" dirty="0"/>
              <a:t>	The 2016 BOPCOM meeting identified the need to clarify the treatment of currency swaps agreements between central banks. The increasing importance of these arrangements underscored the need for uniformity of statistical treatment.</a:t>
            </a:r>
            <a:br>
              <a:rPr lang="en-US" dirty="0"/>
            </a:br>
            <a:r>
              <a:rPr lang="en-US" dirty="0"/>
              <a:t>	The IMF drafted the document on Recording of Central Bank Swap Arrangements in Macroeconomic Statistics which was sent for comments to BOPCOM members, through a process of written consultation.</a:t>
            </a:r>
            <a:br>
              <a:rPr lang="en-US" dirty="0"/>
            </a:br>
            <a:r>
              <a:rPr lang="en-US" dirty="0"/>
              <a:t>	The paper was revised following the consultation and the 2017 BOPCOM meeting agreed with the proposed changes.</a:t>
            </a:r>
            <a:br>
              <a:rPr lang="en-US" dirty="0"/>
            </a:br>
            <a:br>
              <a:rPr lang="en-US" dirty="0"/>
            </a:br>
            <a:br>
              <a:rPr lang="en-US" dirty="0"/>
            </a:br>
            <a:r>
              <a:rPr lang="en-US" dirty="0"/>
              <a:t>The AEG is requested to:</a:t>
            </a:r>
            <a:br>
              <a:rPr lang="en-US" dirty="0"/>
            </a:br>
            <a:r>
              <a:rPr lang="en-US" dirty="0"/>
              <a:t>	Express their views on the issues and evaluate the consistency of the options with the concepts and principles of the 2008 SNA.</a:t>
            </a:r>
            <a:endParaRPr lang="en-US" dirty="0"/>
          </a:p>
        </p:txBody>
      </p:sp>
      <p:sp>
        <p:nvSpPr>
          <p:cNvPr id="5" name="Title 4"/>
          <p:cNvSpPr>
            <a:spLocks noGrp="1"/>
          </p:cNvSpPr>
          <p:nvPr>
            <p:ph type="title"/>
          </p:nvPr>
        </p:nvSpPr>
        <p:spPr/>
        <p:txBody>
          <a:bodyPr/>
          <a:lstStyle/>
          <a:p>
            <a:r>
              <a:rPr lang="en-US" sz="2800" dirty="0"/>
              <a:t>Background</a:t>
            </a:r>
            <a:endParaRPr lang="en-US" dirty="0"/>
          </a:p>
        </p:txBody>
      </p:sp>
    </p:spTree>
    <p:extLst>
      <p:ext uri="{BB962C8B-B14F-4D97-AF65-F5344CB8AC3E}">
        <p14:creationId xmlns:p14="http://schemas.microsoft.com/office/powerpoint/2010/main" val="81731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AB9A2"/>
          </a:solidFill>
        </p:spPr>
        <p:txBody>
          <a:bodyPr vert="horz" lIns="1044000" tIns="36000" rIns="274320" bIns="36000" rtlCol="0" anchor="ctr">
            <a:noAutofit/>
          </a:bodyPr>
          <a:lstStyle/>
          <a:p>
            <a:r>
              <a:rPr lang="en-US" sz="2800" dirty="0"/>
              <a:t>Recording of Central Bank swap arrangements in macroeconomics statistics</a:t>
            </a:r>
          </a:p>
        </p:txBody>
      </p:sp>
      <p:sp>
        <p:nvSpPr>
          <p:cNvPr id="3" name="Content Placeholder 2"/>
          <p:cNvSpPr>
            <a:spLocks noGrp="1"/>
          </p:cNvSpPr>
          <p:nvPr>
            <p:ph idx="1"/>
          </p:nvPr>
        </p:nvSpPr>
        <p:spPr/>
        <p:txBody>
          <a:bodyPr/>
          <a:lstStyle/>
          <a:p>
            <a:pPr marL="0" indent="0">
              <a:buNone/>
            </a:pPr>
            <a:r>
              <a:rPr lang="en-US" dirty="0"/>
              <a:t>	The paper discusses possible options to record central bank swaps and recommends the preferred treatment of these arrangements in macroeconomic statistics, based on past statistical guidance and central banks’ accounting practices.	</a:t>
            </a:r>
            <a:br>
              <a:rPr lang="en-US" dirty="0"/>
            </a:br>
            <a:br>
              <a:rPr lang="en-US" dirty="0"/>
            </a:br>
            <a:r>
              <a:rPr lang="en-US" dirty="0"/>
              <a:t>	The paper recommends the following two options to recorded Central Bank swap arrangements:</a:t>
            </a:r>
          </a:p>
          <a:p>
            <a:pPr marL="0" indent="0">
              <a:buNone/>
            </a:pPr>
            <a:endParaRPr lang="en-US" dirty="0"/>
          </a:p>
          <a:p>
            <a:pPr marL="514350" indent="-514350">
              <a:buFont typeface="+mj-lt"/>
              <a:buAutoNum type="romanLcPeriod"/>
            </a:pPr>
            <a:r>
              <a:rPr lang="en-US" dirty="0"/>
              <a:t>Record off-market central bank currency swaps as an exchange of deposits with maintenance of value; and</a:t>
            </a:r>
            <a:br>
              <a:rPr lang="en-US" dirty="0"/>
            </a:br>
            <a:endParaRPr lang="en-US" dirty="0"/>
          </a:p>
          <a:p>
            <a:pPr marL="514350" indent="-514350">
              <a:buFont typeface="+mj-lt"/>
              <a:buAutoNum type="romanLcPeriod"/>
            </a:pPr>
            <a:r>
              <a:rPr lang="en-US" dirty="0"/>
              <a:t>Record standard (market priced) central bank currency swaps as an exchange of deposits with the simultaneous creation of a financial derivative, namely a forward contract.</a:t>
            </a:r>
          </a:p>
          <a:p>
            <a:pPr marL="0" indent="0">
              <a:buNone/>
            </a:pPr>
            <a:endParaRPr lang="en-US" dirty="0"/>
          </a:p>
          <a:p>
            <a:pPr marL="0" indent="0">
              <a:buNone/>
            </a:pPr>
            <a:r>
              <a:rPr lang="en-US" sz="2000" dirty="0"/>
              <a:t>The consultation round concludes December 22.</a:t>
            </a:r>
            <a:endParaRPr lang="en-US" dirty="0"/>
          </a:p>
        </p:txBody>
      </p:sp>
    </p:spTree>
    <p:extLst>
      <p:ext uri="{BB962C8B-B14F-4D97-AF65-F5344CB8AC3E}">
        <p14:creationId xmlns:p14="http://schemas.microsoft.com/office/powerpoint/2010/main" val="4234906584"/>
      </p:ext>
    </p:extLst>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TotalTime>
  <Words>29</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Times New Roman</vt:lpstr>
      <vt:lpstr>Wingdings</vt:lpstr>
      <vt:lpstr>Wingdings 2</vt:lpstr>
      <vt:lpstr>STA_NEW_brand</vt:lpstr>
      <vt:lpstr>Recording of Central Bank Swap Arrangements in Macroeconomics Statistics</vt:lpstr>
      <vt:lpstr>Background</vt:lpstr>
      <vt:lpstr>Recording of Central Bank swap arrangements in macroeconomics statistics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paper on the treatment of negative interest rates was circulated to the members of the AEG for consultation on 16 February 2017. 12 AEG members provided comments and 4 responded with no comments.   Main issues to be discussed  Paper on:  5.2.1 Summary of outcome of AEG consultation on the treatment of negative interest rates  5.2.2 The Statistical Treatment of Negative Interest Rates  Main issues to be discussed  The AEG is requested to:  Provide further comments, if any, on the questions in the paper.</dc:title>
  <dc:creator>Stanger, Michael</dc:creator>
  <cp:lastModifiedBy>Stanger, Michael</cp:lastModifiedBy>
  <cp:revision>15</cp:revision>
  <cp:lastPrinted>2017-12-01T17:09:44Z</cp:lastPrinted>
  <dcterms:created xsi:type="dcterms:W3CDTF">2017-11-30T23:11:43Z</dcterms:created>
  <dcterms:modified xsi:type="dcterms:W3CDTF">2017-12-01T17:33:59Z</dcterms:modified>
</cp:coreProperties>
</file>