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78" r:id="rId3"/>
    <p:sldId id="279" r:id="rId4"/>
    <p:sldId id="282" r:id="rId5"/>
    <p:sldId id="285" r:id="rId6"/>
    <p:sldId id="289" r:id="rId7"/>
    <p:sldId id="291" r:id="rId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harutyunyan" initials="a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AB9A2"/>
    <a:srgbClr val="BAB3A2"/>
    <a:srgbClr val="B1D7BA"/>
    <a:srgbClr val="00CC99"/>
    <a:srgbClr val="9FCDA2"/>
    <a:srgbClr val="88C28C"/>
    <a:srgbClr val="339966"/>
    <a:srgbClr val="00CC66"/>
    <a:srgbClr val="B1D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9" autoAdjust="0"/>
    <p:restoredTop sz="94857" autoAdjust="0"/>
  </p:normalViewPr>
  <p:slideViewPr>
    <p:cSldViewPr>
      <p:cViewPr varScale="1">
        <p:scale>
          <a:sx n="105" d="100"/>
          <a:sy n="105" d="100"/>
        </p:scale>
        <p:origin x="15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0" y="3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Proportion of Value Added from Natural Resources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Mongolia (2014)</c:v>
                </c:pt>
                <c:pt idx="1">
                  <c:v>Chile (2008)</c:v>
                </c:pt>
                <c:pt idx="2">
                  <c:v>Zambia (2010)</c:v>
                </c:pt>
                <c:pt idx="3">
                  <c:v>Australia (2012/13)</c:v>
                </c:pt>
                <c:pt idx="4">
                  <c:v>Lesotho (2012)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0.1651</c:v>
                </c:pt>
                <c:pt idx="1">
                  <c:v>0.158</c:v>
                </c:pt>
                <c:pt idx="2">
                  <c:v>0.13600000000000001</c:v>
                </c:pt>
                <c:pt idx="3">
                  <c:v>8.5999999999999993E-2</c:v>
                </c:pt>
                <c:pt idx="4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B6-4786-8F69-17D16C94F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14848"/>
        <c:axId val="50774016"/>
      </c:barChart>
      <c:catAx>
        <c:axId val="5001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774016"/>
        <c:crosses val="autoZero"/>
        <c:auto val="1"/>
        <c:lblAlgn val="ctr"/>
        <c:lblOffset val="100"/>
        <c:noMultiLvlLbl val="0"/>
      </c:catAx>
      <c:valAx>
        <c:axId val="507740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0014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C25F1-ACCC-4813-96BC-CCA46C50A0B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E6412-C602-4F2F-A821-7A453F2F7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B6FE31F-108A-4BC9-A67D-A6174873204B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AF10C07-DDCE-418F-8717-68748C140B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54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DM: 6329930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10C07-DDCE-418F-8717-68748C140B5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5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Wickens\AppData\Local\Microsoft\Windows\Temporary Internet Files\Content.Outlook\SAIB4VOD\STA_Pattern_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8600"/>
            <a:ext cx="5181600" cy="25146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724400"/>
            <a:ext cx="8153400" cy="1676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subtext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762000" y="6400800"/>
            <a:ext cx="7772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Reproductions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this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material,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any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parts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it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should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refer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IMF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Department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0"/>
            <a:ext cx="8913813" cy="1524000"/>
          </a:xfrm>
          <a:solidFill>
            <a:srgbClr val="BAB9A2"/>
          </a:solidFill>
        </p:spPr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195400" y="609600"/>
            <a:ext cx="720000" cy="720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7818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Real</a:t>
            </a:r>
            <a:r>
              <a:rPr lang="en-US" sz="1000" baseline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Sector </a:t>
            </a:r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Division</a:t>
            </a:r>
            <a:b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IMF Statistics Department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  <a:solidFill>
            <a:srgbClr val="BAB9A2"/>
          </a:solidFill>
        </p:spPr>
        <p:txBody>
          <a:bodyPr/>
          <a:lstStyle/>
          <a:p>
            <a:r>
              <a:rPr lang="pt-PT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724400"/>
          </a:xfrm>
        </p:spPr>
        <p:txBody>
          <a:bodyPr/>
          <a:lstStyle>
            <a:lvl1pPr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220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20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81200"/>
            <a:ext cx="3759200" cy="4572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1981200"/>
            <a:ext cx="3759200" cy="4572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Wickens\AppData\Local\Microsoft\Windows\Temporary Internet Files\Content.Outlook\SAIB4VOD\STA_Pattern_5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371600" cy="838199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0"/>
            <a:ext cx="79248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5320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  <a:prstGeom prst="rect">
            <a:avLst/>
          </a:prstGeom>
          <a:solidFill>
            <a:srgbClr val="BAB9A2"/>
          </a:solidFill>
        </p:spPr>
        <p:txBody>
          <a:bodyPr vert="horz" lIns="1044000" tIns="36000" rIns="274320" bIns="36000" rtlCol="0" anchor="ctr">
            <a:noAutofit/>
          </a:bodyPr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990600" y="6705600"/>
            <a:ext cx="7923213" cy="152400"/>
          </a:xfrm>
          <a:prstGeom prst="rect">
            <a:avLst/>
          </a:prstGeom>
          <a:solidFill>
            <a:srgbClr val="BAB9A2"/>
          </a:solidFill>
        </p:spPr>
        <p:txBody>
          <a:bodyPr vert="horz" lIns="1044000" tIns="36000" rIns="27432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7818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Real Sector Division</a:t>
            </a:r>
            <a:b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IMF Statistics Department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  <p:sldLayoutId id="2147483667" r:id="rId4"/>
    <p:sldLayoutId id="2147483668" r:id="rId5"/>
    <p:sldLayoutId id="2147483661" r:id="rId6"/>
    <p:sldLayoutId id="2147483663" r:id="rId7"/>
    <p:sldLayoutId id="2147483671" r:id="rId8"/>
    <p:sldLayoutId id="2147483672" r:id="rId9"/>
    <p:sldLayoutId id="2147483673" r:id="rId10"/>
    <p:sldLayoutId id="2147483675" r:id="rId11"/>
  </p:sldLayoutIdLst>
  <p:hf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500"/>
        </a:lnSpc>
        <a:spcBef>
          <a:spcPts val="900"/>
        </a:spcBef>
        <a:buClr>
          <a:schemeClr val="tx1">
            <a:lumMod val="75000"/>
            <a:lumOff val="25000"/>
          </a:schemeClr>
        </a:buClr>
        <a:buSzPct val="120000"/>
        <a:buFont typeface="Wingdings" pitchFamily="2" charset="2"/>
        <a:buChar char="§"/>
        <a:defRPr sz="25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85800" indent="-336550" algn="l" defTabSz="914400" rtl="0" eaLnBrk="1" latinLnBrk="0" hangingPunct="1">
        <a:lnSpc>
          <a:spcPts val="22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35000"/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035050" indent="-349250" algn="l" defTabSz="914400" rtl="0" eaLnBrk="1" latinLnBrk="0" hangingPunct="1">
        <a:lnSpc>
          <a:spcPts val="2000"/>
        </a:lnSpc>
        <a:spcBef>
          <a:spcPts val="500"/>
        </a:spcBef>
        <a:buClr>
          <a:schemeClr val="tx1">
            <a:lumMod val="75000"/>
            <a:lumOff val="25000"/>
          </a:schemeClr>
        </a:buClr>
        <a:buSzPct val="67000"/>
        <a:buFont typeface="Wingdings" pitchFamily="2" charset="2"/>
        <a:buChar char="v"/>
        <a:defRPr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71600" indent="-336550" algn="l" defTabSz="914400" rtl="0" eaLnBrk="1" latinLnBrk="0" hangingPunct="1">
        <a:lnSpc>
          <a:spcPts val="1800"/>
        </a:lnSpc>
        <a:spcBef>
          <a:spcPts val="4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1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720850" indent="-349250" algn="l" defTabSz="914400" rtl="0" eaLnBrk="1" latinLnBrk="0" hangingPunct="1">
        <a:lnSpc>
          <a:spcPts val="1800"/>
        </a:lnSpc>
        <a:spcBef>
          <a:spcPts val="4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700" i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pubs/ft/gfs/manual/pdf/templatedata.pdf" TargetMode="External"/><Relationship Id="rId2" Type="http://schemas.openxmlformats.org/officeDocument/2006/relationships/hyperlink" Target="http://www.imf.org/external/pubs/ft/qna/n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f.org/en/Publications/CR/Issues/2017/03/02/Mongolia-Technical-Assistance-Report-Report-on-the-National-Accounts-Mission-4466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00400"/>
            <a:ext cx="8913813" cy="1524000"/>
          </a:xfrm>
        </p:spPr>
        <p:txBody>
          <a:bodyPr/>
          <a:lstStyle/>
          <a:p>
            <a:r>
              <a:rPr lang="en-US" sz="3200" dirty="0"/>
              <a:t>Guide to Analyze Natural Resources in the National Accounts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28600" y="4953000"/>
            <a:ext cx="8686800" cy="13144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12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35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1800"/>
              </a:lnSpc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1800"/>
              </a:lnSpc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/>
              <a:t>Eleventh Meeting of the Advisory Expert Group on National Accounts</a:t>
            </a:r>
            <a:br>
              <a:rPr lang="en-US" sz="1600"/>
            </a:br>
            <a:r>
              <a:rPr lang="en-US" sz="1600"/>
              <a:t>New York</a:t>
            </a:r>
          </a:p>
          <a:p>
            <a:pPr>
              <a:lnSpc>
                <a:spcPct val="100000"/>
              </a:lnSpc>
            </a:pPr>
            <a:r>
              <a:rPr lang="en-US" sz="1600"/>
              <a:t>5-7 December 2017 </a:t>
            </a:r>
          </a:p>
          <a:p>
            <a:pPr>
              <a:lnSpc>
                <a:spcPct val="100000"/>
              </a:lnSpc>
            </a:pPr>
            <a:r>
              <a:rPr lang="en-US" sz="1600"/>
              <a:t>Michael Stanger</a:t>
            </a:r>
            <a:endParaRPr lang="en-GB" sz="3600" b="1"/>
          </a:p>
          <a:p>
            <a:pPr algn="ctr"/>
            <a:endParaRPr lang="en-US" b="1" kern="0">
              <a:ea typeface="Times New Roman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lvl="0"/>
            <a:r>
              <a:rPr lang="en-US" dirty="0"/>
              <a:t>STA has developed a </a:t>
            </a:r>
            <a:r>
              <a:rPr lang="en-US" i="1" dirty="0">
                <a:hlinkClick r:id="rId2"/>
              </a:rPr>
              <a:t>Guide to Analyze Natural Resources in National Accounts</a:t>
            </a:r>
            <a:r>
              <a:rPr lang="en-US" dirty="0"/>
              <a:t> with the generous support of the </a:t>
            </a:r>
            <a:r>
              <a:rPr lang="en-US" b="1" dirty="0"/>
              <a:t>Managing Natural Resource Wealth Topical Trust Fund</a:t>
            </a:r>
          </a:p>
          <a:p>
            <a:pPr lvl="0"/>
            <a:r>
              <a:rPr lang="en-US" dirty="0"/>
              <a:t>The </a:t>
            </a:r>
            <a:r>
              <a:rPr lang="en-US" i="1" dirty="0"/>
              <a:t>Guide </a:t>
            </a:r>
            <a:r>
              <a:rPr lang="en-US" dirty="0"/>
              <a:t>complements the GFS </a:t>
            </a:r>
            <a:r>
              <a:rPr lang="en-US" i="1" dirty="0">
                <a:hlinkClick r:id="rId3"/>
              </a:rPr>
              <a:t>Template to Collect Data on Government Revenues from Natural Resources</a:t>
            </a:r>
            <a:endParaRPr lang="en-US" i="1" dirty="0"/>
          </a:p>
          <a:p>
            <a:r>
              <a:rPr lang="en-US" dirty="0"/>
              <a:t>Eight </a:t>
            </a:r>
            <a:r>
              <a:rPr lang="en-US" i="1" dirty="0"/>
              <a:t>template tables </a:t>
            </a:r>
            <a:r>
              <a:rPr lang="en-US" dirty="0"/>
              <a:t>to guide analysis of macroeconomic impacts of natural resources and to aid in national accounts compilation for natural resource industries</a:t>
            </a:r>
          </a:p>
          <a:p>
            <a:r>
              <a:rPr lang="en-US" dirty="0"/>
              <a:t>Activities since last year’s AEG meeting (April 2016)</a:t>
            </a:r>
          </a:p>
          <a:p>
            <a:pPr lvl="1"/>
            <a:r>
              <a:rPr lang="en-US" dirty="0"/>
              <a:t>Pilot missions to Indonesia and </a:t>
            </a:r>
            <a:r>
              <a:rPr lang="en-US" dirty="0">
                <a:hlinkClick r:id="rId4"/>
              </a:rPr>
              <a:t>Mongolia</a:t>
            </a:r>
            <a:endParaRPr lang="en-US" dirty="0"/>
          </a:p>
          <a:p>
            <a:pPr lvl="1"/>
            <a:r>
              <a:rPr lang="en-US" dirty="0"/>
              <a:t>Contribution to EITI and Ulaanbaatar City Group</a:t>
            </a:r>
          </a:p>
          <a:p>
            <a:pPr lvl="1"/>
            <a:r>
              <a:rPr lang="en-US" dirty="0"/>
              <a:t>Project to implement via regional workshops and country missions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042416"/>
          <a:lstStyle/>
          <a:p>
            <a:r>
              <a:rPr lang="en-US" dirty="0"/>
              <a:t>What is the </a:t>
            </a:r>
            <a:r>
              <a:rPr lang="en-US" i="1" dirty="0"/>
              <a:t>Guide’s </a:t>
            </a:r>
            <a:r>
              <a:rPr lang="en-US" dirty="0"/>
              <a:t>Contribution?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4724400"/>
          </a:xfrm>
        </p:spPr>
        <p:txBody>
          <a:bodyPr/>
          <a:lstStyle/>
          <a:p>
            <a:pPr lvl="0"/>
            <a:r>
              <a:rPr lang="en-US" dirty="0"/>
              <a:t>Other manuals on statistics for natural resources are being developed by the Ulaanbaatar City Group, the Oslo City Group, and the OECD Task Force on SEEA Implementation </a:t>
            </a:r>
          </a:p>
          <a:p>
            <a:r>
              <a:rPr lang="en-US" dirty="0"/>
              <a:t>Our </a:t>
            </a:r>
            <a:r>
              <a:rPr lang="en-US" i="1" dirty="0"/>
              <a:t>Guide </a:t>
            </a:r>
            <a:r>
              <a:rPr lang="en-US" dirty="0"/>
              <a:t>is different</a:t>
            </a:r>
          </a:p>
          <a:p>
            <a:pPr lvl="1"/>
            <a:r>
              <a:rPr lang="en-US" dirty="0"/>
              <a:t>We do not cover environmental-economic accounts</a:t>
            </a:r>
          </a:p>
          <a:p>
            <a:pPr lvl="1"/>
            <a:r>
              <a:rPr lang="en-US" dirty="0"/>
              <a:t>We focus on issues of compilation and analysis of natural resource  industries in core national accounts</a:t>
            </a:r>
          </a:p>
          <a:p>
            <a:pPr lvl="1"/>
            <a:r>
              <a:rPr lang="en-US" dirty="0"/>
              <a:t>Concepts are defined with the specificity needed by national accounts compilers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Guide </a:t>
            </a:r>
            <a:r>
              <a:rPr lang="en-US" dirty="0"/>
              <a:t>is fully consistent with the 2008 SNA</a:t>
            </a:r>
          </a:p>
          <a:p>
            <a:r>
              <a:rPr lang="en-US" dirty="0"/>
              <a:t>And many of the analytical measures of macro impacts of natural resources aren’t covered by existing guidance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Table 1: Proportion of Natural Resource Industries to GDP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758114"/>
              </p:ext>
            </p:extLst>
          </p:nvPr>
        </p:nvGraphicFramePr>
        <p:xfrm>
          <a:off x="990600" y="1905000"/>
          <a:ext cx="792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66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Table 3: Labor in the Natural Resource Industries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Employment, hours, compensation and compensation per hour in the natural resource industries are compared to the economy as a whole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average employee in Mongolia’s natural resources industries received 122 percent more than the average employee in non-natural resources industries in 2014</a:t>
            </a:r>
          </a:p>
          <a:p>
            <a:pPr lvl="1"/>
            <a:r>
              <a:rPr lang="en-US" dirty="0"/>
              <a:t>Australia (2012/13) is 24 percent more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98783"/>
              </p:ext>
            </p:extLst>
          </p:nvPr>
        </p:nvGraphicFramePr>
        <p:xfrm>
          <a:off x="1524000" y="3048000"/>
          <a:ext cx="6400800" cy="1603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MONGOLIA</a:t>
                      </a: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(2014)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Employment</a:t>
                      </a: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(employees)</a:t>
                      </a:r>
                      <a:endParaRPr lang="en-US" sz="1200" dirty="0">
                        <a:latin typeface="Times New Roman"/>
                        <a:ea typeface="PMingLiU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Compensation of Employees (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milllon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togrog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)</a:t>
                      </a:r>
                      <a:endParaRPr lang="en-US" sz="12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Compensation of Employees per employee (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togrog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PMingLiU"/>
                        </a:rPr>
                        <a:t>)</a:t>
                      </a:r>
                      <a:endParaRPr lang="en-US" sz="12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PMingLiU"/>
                        </a:rPr>
                        <a:t>Natural Resource Industries</a:t>
                      </a:r>
                      <a:endParaRPr lang="en-US" sz="12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43,600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765,780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17,563,761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PMingLiU"/>
                        </a:rPr>
                        <a:t>All other industries</a:t>
                      </a:r>
                      <a:endParaRPr lang="en-US" sz="12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641,700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5,086,706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7,926,922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PMingLiU"/>
                        </a:rPr>
                        <a:t>All Industries</a:t>
                      </a:r>
                      <a:endParaRPr lang="en-US" sz="12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685,300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5,852,486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8,540,035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790700"/>
            <a:ext cx="7924800" cy="472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Engagement with: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Ulaanbaatar City Group to finalize the Handbook for the next UNSC meeting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EITI to populate EITI reports using data the </a:t>
            </a:r>
            <a:r>
              <a:rPr lang="en-US" sz="2000" i="1" dirty="0"/>
              <a:t>Guide.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Module of economic management online learning course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Conduct 6 regional workshops and 12 country specific missions to assist implementation in 49 countries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599126"/>
            <a:ext cx="3962400" cy="21110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1"/>
            <a:ext cx="8001000" cy="5943600"/>
          </a:xfrm>
        </p:spPr>
        <p:txBody>
          <a:bodyPr>
            <a:normAutofit/>
          </a:bodyPr>
          <a:lstStyle/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_NEW_brand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STA_NEW_brand.potx</Template>
  <TotalTime>16993</TotalTime>
  <Words>393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PMingLiU</vt:lpstr>
      <vt:lpstr>Arial</vt:lpstr>
      <vt:lpstr>Calibri</vt:lpstr>
      <vt:lpstr>Times New Roman</vt:lpstr>
      <vt:lpstr>Wingdings</vt:lpstr>
      <vt:lpstr>Wingdings 2</vt:lpstr>
      <vt:lpstr>STA_NEW_brand</vt:lpstr>
      <vt:lpstr>Guide to Analyze Natural Resources in the National Accounts</vt:lpstr>
      <vt:lpstr>Introduction</vt:lpstr>
      <vt:lpstr>What is the Guide’s Contribution?</vt:lpstr>
      <vt:lpstr>Template Table 1: Proportion of Natural Resource Industries to GDP</vt:lpstr>
      <vt:lpstr>Template Table 3: Labor in the Natural Resource Industries </vt:lpstr>
      <vt:lpstr>Future Work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Integrated Framework for Financial Positions and Flows on a From-Whom-to-Whom Basis: Concepts, Status, and Prospects</dc:title>
  <dc:creator>kzieschang</dc:creator>
  <cp:lastModifiedBy>Stanger, Michael</cp:lastModifiedBy>
  <cp:revision>643</cp:revision>
  <cp:lastPrinted>2017-12-01T17:04:11Z</cp:lastPrinted>
  <dcterms:created xsi:type="dcterms:W3CDTF">2012-07-24T21:16:01Z</dcterms:created>
  <dcterms:modified xsi:type="dcterms:W3CDTF">2017-12-01T17:34:10Z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694027552</vt:i4>
  </property>
  <property fmtid="{D5CDD505-2E9C-101B-9397-08002B2CF9AE}" pid="3" name="_NewReviewCycle">
    <vt:lpwstr/>
  </property>
  <property fmtid="{D5CDD505-2E9C-101B-9397-08002B2CF9AE}" pid="4" name="_EmailSubject">
    <vt:lpwstr>Lectures</vt:lpwstr>
  </property>
  <property fmtid="{D5CDD505-2E9C-101B-9397-08002B2CF9AE}" pid="5" name="_AuthorEmail">
    <vt:lpwstr>VJosyula@imf.org</vt:lpwstr>
  </property>
  <property fmtid="{D5CDD505-2E9C-101B-9397-08002B2CF9AE}" pid="6" name="_AuthorEmailDisplayName">
    <vt:lpwstr>Josyula, Venkateswarlu</vt:lpwstr>
  </property>
  <property fmtid="{D5CDD505-2E9C-101B-9397-08002B2CF9AE}" pid="7" name="_PreviousAdHocReviewCycleID">
    <vt:i4>385740582</vt:i4>
  </property>
</Properties>
</file>