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handoutMasterIdLst>
    <p:handoutMasterId r:id="rId18"/>
  </p:handoutMasterIdLst>
  <p:sldIdLst>
    <p:sldId id="571" r:id="rId2"/>
    <p:sldId id="572" r:id="rId3"/>
    <p:sldId id="540" r:id="rId4"/>
    <p:sldId id="603" r:id="rId5"/>
    <p:sldId id="609" r:id="rId6"/>
    <p:sldId id="611" r:id="rId7"/>
    <p:sldId id="616" r:id="rId8"/>
    <p:sldId id="618" r:id="rId9"/>
    <p:sldId id="607" r:id="rId10"/>
    <p:sldId id="608" r:id="rId11"/>
    <p:sldId id="613" r:id="rId12"/>
    <p:sldId id="619" r:id="rId13"/>
    <p:sldId id="621" r:id="rId14"/>
    <p:sldId id="620" r:id="rId15"/>
    <p:sldId id="580" r:id="rId16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9" autoAdjust="0"/>
  </p:normalViewPr>
  <p:slideViewPr>
    <p:cSldViewPr>
      <p:cViewPr varScale="1">
        <p:scale>
          <a:sx n="80" d="100"/>
          <a:sy n="80" d="100"/>
        </p:scale>
        <p:origin x="8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BD799823-3425-4EB4-A5DC-A31B2037E162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D5A0A4D3-17B4-4979-BC93-C036F52EA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5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19D3B393-C3C3-4CBC-82DD-D3CCF65AAE7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705" tIns="45853" rIns="91705" bIns="458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04D75617-1704-467C-A5FF-A6E80373A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0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DD160-6D7D-4C01-8BE7-A22654C3FA0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A2C17-600D-4D5A-8C1C-1A575BD5F232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6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A2C17-600D-4D5A-8C1C-1A575BD5F23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47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75617-1704-467C-A5FF-A6E80373A5A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6D6B7F5-CF0B-4836-BC3A-31EB2047F945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  <a:endParaRPr lang="en-US" dirty="0"/>
          </a:p>
          <a:p>
            <a:pPr lvl="1" eaLnBrk="1" latinLnBrk="0" hangingPunct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 eaLnBrk="1" latinLnBrk="0" hangingPunct="1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 eaLnBrk="1" latinLnBrk="0" hangingPunct="1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 eaLnBrk="1" latinLnBrk="0" hangingPunct="1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6D6B7F5-CF0B-4836-BC3A-31EB2047F945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0CF496C-B884-4D25-B1F1-6AB598201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</a:t>
            </a:r>
            <a:br>
              <a:rPr lang="fr-FR" dirty="0"/>
            </a:br>
            <a:r>
              <a:rPr lang="fr-FR" dirty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6D6B7F5-CF0B-4836-BC3A-31EB2047F945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20CF496C-B884-4D25-B1F1-6AB598201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568B55CF-A072-4626-BF91-BB40BB1A4823}" type="datetime1">
              <a:rPr lang="en-GB" smtClean="0"/>
              <a:t>12/12/2017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8C08C57-6DDF-4382-8865-7BAF80B4C88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92400" y="65640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 baseline="0">
                <a:solidFill>
                  <a:schemeClr val="bg1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8C57-6DDF-4382-8865-7BAF80B4C88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  <a:endParaRPr kumimoji="0" lang="en-US" dirty="0"/>
          </a:p>
          <a:p>
            <a:pPr lvl="1" eaLnBrk="1" latinLnBrk="0" hangingPunct="1"/>
            <a:r>
              <a:rPr kumimoji="0" lang="en-US" dirty="0" err="1"/>
              <a:t>Deuxième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2" eaLnBrk="1" latinLnBrk="0" hangingPunct="1"/>
            <a:r>
              <a:rPr kumimoji="0" lang="en-US" dirty="0" err="1"/>
              <a:t>Troisième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3" eaLnBrk="1" latinLnBrk="0" hangingPunct="1"/>
            <a:r>
              <a:rPr kumimoji="0" lang="en-US" dirty="0" err="1"/>
              <a:t>Quatrième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4" eaLnBrk="1" latinLnBrk="0" hangingPunct="1"/>
            <a:r>
              <a:rPr kumimoji="0" lang="en-US" dirty="0" err="1"/>
              <a:t>Cinquième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96D6B7F5-CF0B-4836-BC3A-31EB2047F945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0CF496C-B884-4D25-B1F1-6AB598201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72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888" y="2060848"/>
            <a:ext cx="7055528" cy="1872208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3600" b="1" dirty="0"/>
              <a:t>G-20 data gaps initiative: institutional sector accounts</a:t>
            </a:r>
            <a:br>
              <a:rPr lang="en-GB" sz="3600" b="1" dirty="0"/>
            </a:br>
            <a:endParaRPr lang="en-GB" sz="2000" b="1" noProof="0" dirty="0"/>
          </a:p>
        </p:txBody>
      </p:sp>
      <p:sp>
        <p:nvSpPr>
          <p:cNvPr id="4099" name="Sous-titre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5976664" cy="1631216"/>
          </a:xfrm>
        </p:spPr>
        <p:txBody>
          <a:bodyPr/>
          <a:lstStyle/>
          <a:p>
            <a:r>
              <a:rPr lang="en-GB" sz="2000" dirty="0"/>
              <a:t>11</a:t>
            </a:r>
            <a:r>
              <a:rPr lang="en-GB" sz="2000" baseline="30000" dirty="0"/>
              <a:t>th</a:t>
            </a:r>
            <a:r>
              <a:rPr lang="en-GB" sz="2000" dirty="0"/>
              <a:t> Meeting of the Advisory Expert Group (AEG) on National Accounts</a:t>
            </a:r>
          </a:p>
          <a:p>
            <a:r>
              <a:rPr lang="en-GB" sz="2000" dirty="0"/>
              <a:t>New York, December 5 – 7, 2017</a:t>
            </a:r>
            <a:endParaRPr lang="en-GB" sz="2000" noProof="0" dirty="0"/>
          </a:p>
          <a:p>
            <a:endParaRPr lang="en-GB" sz="2000" dirty="0"/>
          </a:p>
          <a:p>
            <a:endParaRPr lang="en-GB" sz="2000" noProof="0" dirty="0"/>
          </a:p>
          <a:p>
            <a:r>
              <a:rPr lang="en-GB" sz="2000" noProof="0" dirty="0"/>
              <a:t>Presented by Peter van de Ven (OECD)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13216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4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6516336" cy="10224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Templates for from-whom-to-whom tables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752528"/>
          </a:xfrm>
        </p:spPr>
        <p:txBody>
          <a:bodyPr>
            <a:noAutofit/>
          </a:bodyPr>
          <a:lstStyle/>
          <a:p>
            <a:pPr lvl="0"/>
            <a:r>
              <a:rPr lang="en-US" sz="2000" dirty="0">
                <a:latin typeface="+mj-lt"/>
              </a:rPr>
              <a:t>Providing information on </a:t>
            </a:r>
            <a:r>
              <a:rPr lang="en-US" sz="2000" b="1" dirty="0">
                <a:solidFill>
                  <a:srgbClr val="0070C0"/>
                </a:solidFill>
                <a:latin typeface="+mj-lt"/>
              </a:rPr>
              <a:t>interconnectedness between sectors/countries</a:t>
            </a:r>
            <a:r>
              <a:rPr lang="en-US" sz="2000" dirty="0">
                <a:latin typeface="+mj-lt"/>
              </a:rPr>
              <a:t> considered very important to detect certain financial risks and potential contagion effects</a:t>
            </a:r>
            <a:endParaRPr lang="en-GB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Several countries noted that compiling FWTW-information is an </a:t>
            </a:r>
            <a:r>
              <a:rPr lang="en-US" sz="2000" b="1" dirty="0">
                <a:solidFill>
                  <a:schemeClr val="accent1"/>
                </a:solidFill>
                <a:latin typeface="+mj-lt"/>
              </a:rPr>
              <a:t>intrinsic part of compiling</a:t>
            </a:r>
            <a:r>
              <a:rPr lang="en-US" sz="2000" dirty="0">
                <a:latin typeface="+mj-lt"/>
              </a:rPr>
              <a:t> financial accounts and balance sheets</a:t>
            </a:r>
          </a:p>
          <a:p>
            <a:pPr lvl="0"/>
            <a:r>
              <a:rPr lang="en-US" sz="2000" dirty="0">
                <a:latin typeface="+mj-lt"/>
              </a:rPr>
              <a:t>Quite a lot of details were already compiled at the national level, however </a:t>
            </a:r>
            <a:r>
              <a:rPr lang="en-US" sz="2000" b="1" dirty="0">
                <a:solidFill>
                  <a:schemeClr val="accent1"/>
                </a:solidFill>
                <a:latin typeface="+mj-lt"/>
              </a:rPr>
              <a:t>not everything may be disseminated</a:t>
            </a:r>
            <a:r>
              <a:rPr lang="en-US" sz="2000" dirty="0">
                <a:latin typeface="+mj-lt"/>
              </a:rPr>
              <a:t>, due to quality considerations</a:t>
            </a:r>
            <a:endParaRPr lang="en-GB" sz="2000" dirty="0">
              <a:latin typeface="+mj-lt"/>
            </a:endParaRPr>
          </a:p>
          <a:p>
            <a:r>
              <a:rPr lang="en-US" sz="2000" dirty="0">
                <a:latin typeface="Arial (Headings)"/>
              </a:rPr>
              <a:t>Proposed templates: </a:t>
            </a:r>
          </a:p>
          <a:p>
            <a:pPr lvl="1"/>
            <a:r>
              <a:rPr lang="en-US" sz="2000" dirty="0">
                <a:latin typeface="+mj-lt"/>
              </a:rPr>
              <a:t>Quarterly and annual frequencies (both flows and stocks) </a:t>
            </a:r>
            <a:endParaRPr lang="en-US" sz="2000" b="1" dirty="0">
              <a:solidFill>
                <a:schemeClr val="accent1"/>
              </a:solidFill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Three levels of detail, depending on the financial instrument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81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6660352" cy="10224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Templates for from-whom-to-whom tables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136904" cy="496855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Sector level 1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high to medium </a:t>
            </a:r>
            <a:r>
              <a:rPr lang="en-US" sz="2000" dirty="0">
                <a:latin typeface="Arial (Headings)"/>
              </a:rPr>
              <a:t>in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slightly more than half of respondent countries </a:t>
            </a:r>
            <a:r>
              <a:rPr lang="en-US" sz="2000" dirty="0">
                <a:latin typeface="Arial (Headings)"/>
              </a:rPr>
              <a:t>and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low to nil </a:t>
            </a:r>
            <a:r>
              <a:rPr lang="en-US" sz="2000" dirty="0">
                <a:latin typeface="Arial (Headings)"/>
              </a:rPr>
              <a:t>for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(almost) the other half</a:t>
            </a:r>
            <a:r>
              <a:rPr lang="en-US" sz="2000" dirty="0">
                <a:latin typeface="Arial (Headings)"/>
              </a:rPr>
              <a:t>, for the required instruments 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Sector level 2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high to medium </a:t>
            </a:r>
            <a:r>
              <a:rPr lang="en-US" sz="2000" dirty="0">
                <a:latin typeface="Arial (Headings)"/>
              </a:rPr>
              <a:t>in most of respondent countries (and low for the remaining ones), for the required instruments </a:t>
            </a:r>
            <a:endParaRPr lang="en-US" sz="2000" b="1" dirty="0">
              <a:solidFill>
                <a:schemeClr val="accent1"/>
              </a:solidFill>
              <a:latin typeface="Arial (Headings)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Sector level 3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high to medium </a:t>
            </a:r>
            <a:r>
              <a:rPr lang="en-US" sz="2000" dirty="0">
                <a:latin typeface="Arial (Headings)"/>
              </a:rPr>
              <a:t>in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half of the respondent countries </a:t>
            </a:r>
            <a:r>
              <a:rPr lang="en-US" sz="2000" dirty="0">
                <a:latin typeface="Arial (Headings)"/>
              </a:rPr>
              <a:t>and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low to nil </a:t>
            </a:r>
            <a:r>
              <a:rPr lang="en-US" sz="2000" dirty="0">
                <a:latin typeface="Arial (Headings)"/>
              </a:rPr>
              <a:t>for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the other half</a:t>
            </a:r>
            <a:r>
              <a:rPr lang="en-US" sz="2000" dirty="0">
                <a:latin typeface="Arial (Headings)"/>
              </a:rPr>
              <a:t>, for the required instruments </a:t>
            </a:r>
          </a:p>
          <a:p>
            <a:pPr lvl="1"/>
            <a:endParaRPr lang="en-US" sz="1800" dirty="0">
              <a:latin typeface="Arial (Headings)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853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6660352" cy="10224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Revised proposals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136904" cy="496855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 (Headings)"/>
              </a:rPr>
              <a:t>General templates (non-financial accounts, and financial accounts and balance sheets): </a:t>
            </a:r>
            <a:r>
              <a:rPr lang="en-US" sz="2400" dirty="0">
                <a:latin typeface="Arial (Headings)"/>
              </a:rPr>
              <a:t> </a:t>
            </a:r>
          </a:p>
          <a:p>
            <a:pPr lvl="1"/>
            <a:r>
              <a:rPr lang="en-US" sz="2000" dirty="0">
                <a:latin typeface="Arial (Headings)"/>
              </a:rPr>
              <a:t>Keep “target requirements” as proposed</a:t>
            </a:r>
          </a:p>
          <a:p>
            <a:pPr lvl="1"/>
            <a:r>
              <a:rPr lang="en-US" sz="2000" dirty="0">
                <a:latin typeface="Arial (Headings)"/>
              </a:rPr>
              <a:t>Only keep “encouraged items” for which data availability is medium to high, except breakdown of corporations into foreign-controlled, public, other private</a:t>
            </a:r>
          </a:p>
          <a:p>
            <a:pPr lvl="1"/>
            <a:r>
              <a:rPr lang="en-US" sz="2000" dirty="0">
                <a:latin typeface="Arial (Headings)"/>
              </a:rPr>
              <a:t>Consolidated data for financial balance sheets: general government as target and other sectors as encouraged items</a:t>
            </a:r>
          </a:p>
          <a:p>
            <a:pPr lvl="1"/>
            <a:r>
              <a:rPr lang="en-US" sz="2000" dirty="0">
                <a:latin typeface="Arial (Headings)"/>
              </a:rPr>
              <a:t>Breakdown of other flows as encouraged items</a:t>
            </a:r>
          </a:p>
          <a:p>
            <a:pPr lvl="1"/>
            <a:r>
              <a:rPr lang="en-US" sz="2000" dirty="0">
                <a:latin typeface="Arial (Headings)"/>
              </a:rPr>
              <a:t>Seasonally adjusted series and real series as encouraged items</a:t>
            </a:r>
          </a:p>
          <a:p>
            <a:pPr lvl="1"/>
            <a:r>
              <a:rPr lang="en-US" sz="2000" dirty="0">
                <a:latin typeface="Arial (Headings)"/>
              </a:rPr>
              <a:t>Two points for consideration:</a:t>
            </a:r>
          </a:p>
          <a:p>
            <a:pPr lvl="2"/>
            <a:r>
              <a:rPr lang="en-US" sz="1600" dirty="0">
                <a:latin typeface="Arial (Headings)"/>
              </a:rPr>
              <a:t>Distinction between S14 and S15 for annual financial accounts and balance sheets as target requirements or as encouraged items</a:t>
            </a:r>
          </a:p>
          <a:p>
            <a:pPr lvl="2"/>
            <a:r>
              <a:rPr lang="en-US" sz="1600" dirty="0">
                <a:latin typeface="Arial (Headings)"/>
              </a:rPr>
              <a:t>Breakdown of S12 for non-financial accounts as encouraged items or remove it from template</a:t>
            </a:r>
          </a:p>
          <a:p>
            <a:pPr lvl="2"/>
            <a:endParaRPr lang="en-US" sz="1600" dirty="0">
              <a:latin typeface="Arial (Headings)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35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6660352" cy="10224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Revised proposals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136904" cy="496855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 (Headings)"/>
              </a:rPr>
              <a:t>General templates (non-financial assets): </a:t>
            </a:r>
            <a:r>
              <a:rPr lang="en-US" sz="2400" dirty="0">
                <a:latin typeface="Arial (Headings)"/>
              </a:rPr>
              <a:t> </a:t>
            </a:r>
          </a:p>
          <a:p>
            <a:pPr lvl="1"/>
            <a:r>
              <a:rPr lang="en-US" sz="2000" dirty="0">
                <a:latin typeface="Arial (Headings)"/>
              </a:rPr>
              <a:t>Lots of discussion</a:t>
            </a:r>
          </a:p>
          <a:p>
            <a:pPr lvl="1"/>
            <a:r>
              <a:rPr lang="en-US" sz="2000" dirty="0">
                <a:latin typeface="Arial (Headings)"/>
              </a:rPr>
              <a:t>Revised proposal: Fixed assets (including details), inventories, land, land underlying buildings and structures, and land underlying dwellings for sectors S11, S12, S13 and S14/15 as target requirements</a:t>
            </a:r>
          </a:p>
          <a:p>
            <a:pPr lvl="1"/>
            <a:r>
              <a:rPr lang="en-US" sz="2000" dirty="0">
                <a:latin typeface="Arial (Headings)"/>
              </a:rPr>
              <a:t>Remove further breakdown of S12</a:t>
            </a:r>
          </a:p>
          <a:p>
            <a:pPr lvl="1"/>
            <a:r>
              <a:rPr lang="en-US" sz="2000" dirty="0">
                <a:latin typeface="Arial (Headings)"/>
              </a:rPr>
              <a:t>To be considered: Have valuables and non-produced assets (except the above land categories) as encouraged items, or simply remove them</a:t>
            </a:r>
          </a:p>
          <a:p>
            <a:pPr lvl="1"/>
            <a:endParaRPr lang="en-US" sz="2000" dirty="0">
              <a:latin typeface="Arial (Headings)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939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6660352" cy="10224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Revised proposals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136904" cy="496855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 (Headings)"/>
              </a:rPr>
              <a:t>Templates for shadow banking:</a:t>
            </a:r>
            <a:r>
              <a:rPr lang="en-US" sz="2400" dirty="0">
                <a:latin typeface="Arial (Headings)"/>
              </a:rPr>
              <a:t> </a:t>
            </a:r>
          </a:p>
          <a:p>
            <a:pPr lvl="1"/>
            <a:r>
              <a:rPr lang="en-US" sz="2000" dirty="0">
                <a:latin typeface="Arial (Headings)"/>
              </a:rPr>
              <a:t>Although providing details is sometimes problematic, templates are not substantially changed</a:t>
            </a:r>
          </a:p>
          <a:p>
            <a:pPr lvl="1"/>
            <a:r>
              <a:rPr lang="en-US" sz="2000" dirty="0">
                <a:latin typeface="Arial (Headings)"/>
              </a:rPr>
              <a:t>However, breakdown of S127 and S129 moved to second tier; also some breakdown of financial instruments have been moved to second tier, or removed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Arial (Headings)"/>
              </a:rPr>
              <a:t>Templates for from-whom-to-whom tables:</a:t>
            </a:r>
          </a:p>
          <a:p>
            <a:pPr lvl="1"/>
            <a:r>
              <a:rPr lang="en-US" sz="2000" dirty="0">
                <a:latin typeface="Arial (Headings)"/>
              </a:rPr>
              <a:t>Proposed to consistently ask from-whom-to-whom data at level 2 (main sectors), but …</a:t>
            </a:r>
          </a:p>
          <a:p>
            <a:pPr lvl="1"/>
            <a:r>
              <a:rPr lang="en-US" sz="2000" dirty="0">
                <a:latin typeface="Arial (Headings)"/>
              </a:rPr>
              <a:t>… for further consideration, to have some instruments (previously requested at level 1) considered as second tier </a:t>
            </a:r>
          </a:p>
          <a:p>
            <a:pPr lvl="1"/>
            <a:endParaRPr lang="en-US" sz="1800" dirty="0">
              <a:latin typeface="Arial (Headings)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534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2780928"/>
            <a:ext cx="63367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70C0"/>
                </a:solidFill>
                <a:latin typeface="+mj-lt"/>
              </a:rPr>
              <a:t>Thank you for your attention!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9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7880374" cy="468052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GB" sz="2800" b="1" dirty="0">
                <a:solidFill>
                  <a:srgbClr val="0070C0"/>
                </a:solidFill>
                <a:latin typeface="+mj-lt"/>
              </a:rPr>
              <a:t>G-20 DGI</a:t>
            </a:r>
            <a:r>
              <a:rPr lang="en-GB" sz="2800" dirty="0">
                <a:latin typeface="+mj-lt"/>
              </a:rPr>
              <a:t>: Focus on </a:t>
            </a:r>
            <a:r>
              <a:rPr lang="en-GB" sz="2800" b="1" dirty="0">
                <a:solidFill>
                  <a:srgbClr val="0070C0"/>
                </a:solidFill>
                <a:latin typeface="+mj-lt"/>
              </a:rPr>
              <a:t>institutional sector accounts</a:t>
            </a:r>
            <a:r>
              <a:rPr lang="en-GB" sz="2800" dirty="0">
                <a:latin typeface="+mj-lt"/>
              </a:rPr>
              <a:t>, in particular financial accounts and balance sheets (Rec. II.8)</a:t>
            </a:r>
          </a:p>
          <a:p>
            <a:pPr>
              <a:buFont typeface="Arial" charset="0"/>
              <a:buChar char="•"/>
            </a:pPr>
            <a:r>
              <a:rPr lang="en-GB" sz="2800" dirty="0">
                <a:latin typeface="+mj-lt"/>
              </a:rPr>
              <a:t>Has become kind of </a:t>
            </a:r>
            <a:r>
              <a:rPr lang="en-GB" sz="2800" b="1" dirty="0">
                <a:solidFill>
                  <a:srgbClr val="0070C0"/>
                </a:solidFill>
                <a:latin typeface="+mj-lt"/>
              </a:rPr>
              <a:t>umbrella/overarching recommendation</a:t>
            </a:r>
          </a:p>
          <a:p>
            <a:pPr>
              <a:buFont typeface="Arial" charset="0"/>
              <a:buChar char="•"/>
            </a:pPr>
            <a:r>
              <a:rPr lang="en-GB" sz="2800" dirty="0">
                <a:latin typeface="+mj-lt"/>
              </a:rPr>
              <a:t>Created </a:t>
            </a:r>
            <a:r>
              <a:rPr lang="en-GB" sz="2800" b="1" dirty="0">
                <a:solidFill>
                  <a:srgbClr val="0070C0"/>
                </a:solidFill>
                <a:latin typeface="+mj-lt"/>
              </a:rPr>
              <a:t>massive momentum </a:t>
            </a:r>
            <a:r>
              <a:rPr lang="en-GB" sz="2800" dirty="0">
                <a:latin typeface="+mj-lt"/>
              </a:rPr>
              <a:t>for improving the (future) availability of relevant data</a:t>
            </a:r>
          </a:p>
          <a:p>
            <a:pPr>
              <a:buFont typeface="Arial" charset="0"/>
              <a:buChar char="•"/>
            </a:pPr>
            <a:r>
              <a:rPr lang="en-GB" sz="2800" dirty="0">
                <a:latin typeface="+mj-lt"/>
              </a:rPr>
              <a:t>Important point of discussion: </a:t>
            </a:r>
            <a:r>
              <a:rPr lang="en-GB" sz="2800" b="1" dirty="0">
                <a:solidFill>
                  <a:srgbClr val="0070C0"/>
                </a:solidFill>
                <a:latin typeface="+mj-lt"/>
              </a:rPr>
              <a:t>templates</a:t>
            </a:r>
          </a:p>
          <a:p>
            <a:pPr lvl="1">
              <a:buFont typeface="Arial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+mj-lt"/>
              </a:rPr>
              <a:t>General template</a:t>
            </a:r>
            <a:r>
              <a:rPr lang="en-GB" sz="2400" dirty="0">
                <a:latin typeface="+mj-lt"/>
              </a:rPr>
              <a:t>: “traditional” set of standard tables containing </a:t>
            </a:r>
            <a:r>
              <a:rPr lang="en-GB" sz="2400" b="1" dirty="0">
                <a:solidFill>
                  <a:srgbClr val="0070C0"/>
                </a:solidFill>
                <a:latin typeface="+mj-lt"/>
              </a:rPr>
              <a:t>target requirements</a:t>
            </a:r>
            <a:endParaRPr lang="en-GB" sz="2400" dirty="0">
              <a:latin typeface="+mj-lt"/>
            </a:endParaRPr>
          </a:p>
          <a:p>
            <a:pPr lvl="1">
              <a:buFont typeface="Arial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+mj-lt"/>
              </a:rPr>
              <a:t>More advanced ambitions</a:t>
            </a:r>
            <a:r>
              <a:rPr lang="en-GB" sz="2400" dirty="0">
                <a:latin typeface="+mj-lt"/>
              </a:rPr>
              <a:t>:</a:t>
            </a:r>
          </a:p>
          <a:p>
            <a:pPr lvl="2">
              <a:buFont typeface="Arial" charset="0"/>
              <a:buChar char="•"/>
            </a:pPr>
            <a:r>
              <a:rPr lang="en-GB" b="1" dirty="0">
                <a:solidFill>
                  <a:srgbClr val="0070C0"/>
                </a:solidFill>
                <a:latin typeface="+mj-lt"/>
              </a:rPr>
              <a:t>Shadow banking</a:t>
            </a:r>
          </a:p>
          <a:p>
            <a:pPr lvl="2">
              <a:buFont typeface="Arial" charset="0"/>
              <a:buChar char="•"/>
            </a:pPr>
            <a:r>
              <a:rPr lang="en-GB" b="1" dirty="0">
                <a:solidFill>
                  <a:srgbClr val="0070C0"/>
                </a:solidFill>
                <a:latin typeface="+mj-lt"/>
              </a:rPr>
              <a:t>From-whom-to-whom tables</a:t>
            </a:r>
          </a:p>
          <a:p>
            <a:pPr>
              <a:buFont typeface="Arial" charset="0"/>
              <a:buChar char="•"/>
            </a:pPr>
            <a:endParaRPr lang="en-GB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Introduction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08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Process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8277832" cy="4752528"/>
          </a:xfrm>
        </p:spPr>
        <p:txBody>
          <a:bodyPr>
            <a:noAutofit/>
          </a:bodyPr>
          <a:lstStyle/>
          <a:p>
            <a:r>
              <a:rPr lang="en-GB" sz="2400" dirty="0">
                <a:latin typeface="+mj-lt"/>
              </a:rPr>
              <a:t>IAG Working Group on Institutional Sector Accounts: </a:t>
            </a:r>
            <a:r>
              <a:rPr lang="en-GB" sz="2400" b="1" dirty="0">
                <a:solidFill>
                  <a:srgbClr val="0070C0"/>
                </a:solidFill>
                <a:latin typeface="+mj-lt"/>
              </a:rPr>
              <a:t>first proposals</a:t>
            </a:r>
          </a:p>
          <a:p>
            <a:r>
              <a:rPr lang="en-GB" sz="2400" b="1" dirty="0">
                <a:solidFill>
                  <a:srgbClr val="0070C0"/>
                </a:solidFill>
                <a:latin typeface="+mj-lt"/>
              </a:rPr>
              <a:t>G-20 Thematic Workshop (Paris, April 10 – 12, 2017)</a:t>
            </a:r>
          </a:p>
          <a:p>
            <a:r>
              <a:rPr lang="en-GB" sz="2400" dirty="0">
                <a:latin typeface="+mj-lt"/>
              </a:rPr>
              <a:t>Detailed </a:t>
            </a:r>
            <a:r>
              <a:rPr lang="en-GB" sz="2400" b="1" dirty="0">
                <a:solidFill>
                  <a:srgbClr val="0070C0"/>
                </a:solidFill>
                <a:latin typeface="+mj-lt"/>
              </a:rPr>
              <a:t>survey on feasibility by 2021 </a:t>
            </a:r>
          </a:p>
          <a:p>
            <a:r>
              <a:rPr lang="en-GB" sz="2400" b="1" dirty="0">
                <a:solidFill>
                  <a:srgbClr val="0070C0"/>
                </a:solidFill>
                <a:latin typeface="+mj-lt"/>
              </a:rPr>
              <a:t>Revised proposals </a:t>
            </a:r>
            <a:r>
              <a:rPr lang="en-GB" sz="2400" dirty="0">
                <a:latin typeface="+mj-lt"/>
              </a:rPr>
              <a:t>with some issues for further consideration: distributed on November 16, with feedback by December 29</a:t>
            </a:r>
          </a:p>
          <a:p>
            <a:r>
              <a:rPr lang="en-GB" sz="2400" b="1" dirty="0">
                <a:solidFill>
                  <a:srgbClr val="0070C0"/>
                </a:solidFill>
                <a:latin typeface="+mj-lt"/>
              </a:rPr>
              <a:t>“Final” proposal to be endorsed at G-20 Thematic Workshop (Paris, February 14 – 16, 2018)</a:t>
            </a:r>
          </a:p>
          <a:p>
            <a:r>
              <a:rPr lang="en-GB" sz="2400" dirty="0">
                <a:latin typeface="+mj-lt"/>
              </a:rPr>
              <a:t>Note: Also discussed at the Joint Meeting of the OECD Working Parties on Financial Statistics and National Accounts, and put forward for consultation afterwards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68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General templates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752528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Target requirements </a:t>
            </a:r>
            <a:r>
              <a:rPr lang="en-US" sz="2000" dirty="0">
                <a:latin typeface="+mj-lt"/>
              </a:rPr>
              <a:t>versus</a:t>
            </a:r>
            <a:r>
              <a:rPr lang="en-US" sz="2000" b="1" dirty="0">
                <a:solidFill>
                  <a:srgbClr val="0070C0"/>
                </a:solidFill>
                <a:latin typeface="+mj-lt"/>
              </a:rPr>
              <a:t> encouraged items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Sector breakdown</a:t>
            </a:r>
            <a:r>
              <a:rPr lang="en-US" sz="2000" dirty="0">
                <a:latin typeface="+mj-lt"/>
              </a:rPr>
              <a:t>: Main sectors as targets, with additional details as encouraged items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Transaction/position breakdown</a:t>
            </a:r>
            <a:r>
              <a:rPr lang="en-US" sz="2000" dirty="0">
                <a:latin typeface="+mj-lt"/>
              </a:rPr>
              <a:t>: main items (2-digit level)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Frequency</a:t>
            </a:r>
            <a:r>
              <a:rPr lang="en-US" sz="2000" dirty="0">
                <a:latin typeface="+mj-lt"/>
              </a:rPr>
              <a:t>: quarterly and annual, except for stocks of non-financial assets</a:t>
            </a:r>
            <a:endParaRPr lang="en-US" sz="2000" b="1" dirty="0">
              <a:latin typeface="+mj-lt"/>
            </a:endParaRP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Time series</a:t>
            </a:r>
            <a:r>
              <a:rPr lang="en-US" sz="2000" dirty="0">
                <a:latin typeface="+mj-lt"/>
              </a:rPr>
              <a:t>: no specific requirements, as long as possible, with a minimum of four quarters</a:t>
            </a:r>
            <a:endParaRPr lang="en-GB" sz="2000" dirty="0">
              <a:latin typeface="+mj-lt"/>
            </a:endParaRP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Timeliness</a:t>
            </a:r>
            <a:r>
              <a:rPr lang="en-US" sz="2000" dirty="0">
                <a:latin typeface="+mj-lt"/>
              </a:rPr>
              <a:t>: 4 months for quarterly data and 9 months for annual data are to be considered as encouraged timeliness goals</a:t>
            </a:r>
            <a:endParaRPr lang="en-GB" sz="2000" dirty="0">
              <a:latin typeface="+mj-lt"/>
            </a:endParaRPr>
          </a:p>
          <a:p>
            <a:pPr lvl="0"/>
            <a:r>
              <a:rPr lang="en-US" sz="2000" dirty="0">
                <a:latin typeface="+mj-lt"/>
              </a:rPr>
              <a:t>Data request relates first and foremost to </a:t>
            </a:r>
            <a:r>
              <a:rPr lang="en-US" sz="2000" b="1" dirty="0">
                <a:solidFill>
                  <a:srgbClr val="0070C0"/>
                </a:solidFill>
                <a:latin typeface="+mj-lt"/>
              </a:rPr>
              <a:t>non-seasonally adjusted data</a:t>
            </a:r>
            <a:endParaRPr lang="en-GB" sz="2000" b="1" dirty="0">
              <a:solidFill>
                <a:srgbClr val="0070C0"/>
              </a:solidFill>
              <a:latin typeface="+mj-lt"/>
            </a:endParaRPr>
          </a:p>
          <a:p>
            <a:pPr lvl="1"/>
            <a:endParaRPr lang="en-GB" sz="20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54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General templates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+mj-lt"/>
              </a:rPr>
              <a:t>Consultation results:</a:t>
            </a:r>
          </a:p>
          <a:p>
            <a:r>
              <a:rPr lang="en-US" sz="2200" b="1" dirty="0">
                <a:solidFill>
                  <a:schemeClr val="accent1"/>
                </a:solidFill>
                <a:latin typeface="+mj-lt"/>
              </a:rPr>
              <a:t>Financial accounts and balance sheets and current and capital accounts</a:t>
            </a:r>
            <a:endParaRPr lang="en-GB" sz="2200" b="1" dirty="0">
              <a:solidFill>
                <a:schemeClr val="accent1"/>
              </a:solidFill>
              <a:latin typeface="+mj-lt"/>
            </a:endParaRP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+mj-lt"/>
              </a:rPr>
              <a:t>High data availability </a:t>
            </a:r>
            <a:r>
              <a:rPr lang="en-US" sz="2000" dirty="0">
                <a:latin typeface="+mj-lt"/>
              </a:rPr>
              <a:t>for the “target requirements”, both quarterly and annual frequencies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+mj-lt"/>
              </a:rPr>
              <a:t>Medium to low data availability</a:t>
            </a:r>
            <a:r>
              <a:rPr lang="en-US" sz="2000" dirty="0">
                <a:latin typeface="+mj-lt"/>
              </a:rPr>
              <a:t> for the “encouraged </a:t>
            </a:r>
            <a:r>
              <a:rPr lang="en-US" sz="2000" dirty="0">
                <a:latin typeface="Arial (Headings)"/>
              </a:rPr>
              <a:t>requirements”, both quarterly and annual frequencies</a:t>
            </a:r>
          </a:p>
          <a:p>
            <a:pPr lvl="1"/>
            <a:r>
              <a:rPr lang="en-US" sz="2000" dirty="0">
                <a:latin typeface="Arial (Headings)"/>
              </a:rPr>
              <a:t>S11 and S12 breakdowns into </a:t>
            </a:r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foreign controlled and domestically controlled</a:t>
            </a:r>
            <a:r>
              <a:rPr lang="en-US" sz="2000" b="1" dirty="0">
                <a:solidFill>
                  <a:schemeClr val="tx2"/>
                </a:solidFill>
                <a:latin typeface="Arial (Headings)"/>
              </a:rPr>
              <a:t> </a:t>
            </a:r>
            <a:r>
              <a:rPr lang="en-US" sz="2000" dirty="0">
                <a:latin typeface="Arial (Headings)"/>
              </a:rPr>
              <a:t>usually not (yet) available in most of the respondent countries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25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General templates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2" y="1628800"/>
            <a:ext cx="7920880" cy="5205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Arial (Headings)"/>
              </a:rPr>
              <a:t>Consultation results (cont.)</a:t>
            </a:r>
          </a:p>
          <a:p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Financial accounts and balance sheets</a:t>
            </a:r>
            <a:r>
              <a:rPr lang="en-US" sz="2000" dirty="0">
                <a:latin typeface="Arial (Headings)"/>
              </a:rPr>
              <a:t>, both quarterly and annual frequencies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Consolidated data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u="sng" dirty="0">
                <a:latin typeface="Arial (Headings)"/>
              </a:rPr>
              <a:t>high</a:t>
            </a:r>
            <a:r>
              <a:rPr lang="en-US" sz="2000" dirty="0">
                <a:latin typeface="Arial (Headings)"/>
              </a:rPr>
              <a:t> availability (for most of the sectors) in most of the respondent countries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Other changes in the volume of assets and revaluations account</a:t>
            </a:r>
            <a:r>
              <a:rPr lang="en-US" sz="2000" dirty="0">
                <a:latin typeface="Arial (Headings)"/>
              </a:rPr>
              <a:t>: data available in about half of the respondent countries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Further breakdown of S12 into central bank (S121), other deposit-taking corporations (S122) and money­-market funds (S123)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u="sng" dirty="0">
                <a:latin typeface="Arial (Headings)"/>
              </a:rPr>
              <a:t>high</a:t>
            </a:r>
            <a:r>
              <a:rPr lang="en-US" sz="2000" dirty="0">
                <a:latin typeface="Arial (Headings)"/>
              </a:rPr>
              <a:t> data availability</a:t>
            </a:r>
            <a:endParaRPr lang="en-GB" sz="2000" b="1" dirty="0">
              <a:solidFill>
                <a:schemeClr val="accent1"/>
              </a:solidFill>
              <a:latin typeface="Arial (Headings)"/>
            </a:endParaRPr>
          </a:p>
          <a:p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sz="24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4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General templates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2" y="1628801"/>
            <a:ext cx="799288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Arial (Headings)"/>
              </a:rPr>
              <a:t>Consultation results (cont.)</a:t>
            </a:r>
          </a:p>
          <a:p>
            <a:r>
              <a:rPr lang="en-US" sz="2200" b="1" dirty="0">
                <a:solidFill>
                  <a:schemeClr val="accent1"/>
                </a:solidFill>
                <a:latin typeface="Arial (Headings)"/>
              </a:rPr>
              <a:t>Current and capital accounts:</a:t>
            </a:r>
            <a:endParaRPr lang="en-US" sz="2200" dirty="0">
              <a:latin typeface="Arial (Headings)"/>
            </a:endParaRP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Quarterly data at current prices, seasonally adjusted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u="sng" dirty="0">
                <a:latin typeface="Arial (Headings)"/>
              </a:rPr>
              <a:t>medium</a:t>
            </a:r>
            <a:r>
              <a:rPr lang="en-US" sz="2000" dirty="0">
                <a:latin typeface="Arial (Headings)"/>
              </a:rPr>
              <a:t> availability, but </a:t>
            </a:r>
            <a:r>
              <a:rPr lang="en-US" sz="2000" u="sng" dirty="0">
                <a:latin typeface="Arial (Headings)"/>
              </a:rPr>
              <a:t>high</a:t>
            </a:r>
            <a:r>
              <a:rPr lang="en-US" sz="2000" dirty="0">
                <a:latin typeface="Arial (Headings)"/>
              </a:rPr>
              <a:t> for some series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Quarterly data adjusted for price changes, both seasonally adjusted  and non-seasonally adjusted</a:t>
            </a:r>
            <a:r>
              <a:rPr lang="en-US" sz="2000" dirty="0">
                <a:latin typeface="Arial (Headings)"/>
              </a:rPr>
              <a:t>: </a:t>
            </a:r>
            <a:r>
              <a:rPr lang="en-US" sz="2000" u="sng" dirty="0">
                <a:latin typeface="Arial (Headings)"/>
              </a:rPr>
              <a:t>low</a:t>
            </a:r>
            <a:r>
              <a:rPr lang="en-US" sz="2000" dirty="0">
                <a:latin typeface="Arial (Headings)"/>
              </a:rPr>
              <a:t> availability, but </a:t>
            </a:r>
            <a:r>
              <a:rPr lang="en-US" sz="2000" u="sng" dirty="0">
                <a:latin typeface="Arial (Headings)"/>
              </a:rPr>
              <a:t>medium</a:t>
            </a:r>
            <a:r>
              <a:rPr lang="en-US" sz="2000" dirty="0">
                <a:latin typeface="Arial (Headings)"/>
              </a:rPr>
              <a:t> for some series</a:t>
            </a:r>
          </a:p>
          <a:p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sz="24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78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General templates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06128" y="1556792"/>
            <a:ext cx="824233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  <a:latin typeface="Arial (Headings)"/>
              </a:rPr>
              <a:t>Consultation results (final)</a:t>
            </a:r>
          </a:p>
          <a:p>
            <a:r>
              <a:rPr lang="en-US" sz="2200" b="1" dirty="0">
                <a:solidFill>
                  <a:schemeClr val="accent1"/>
                </a:solidFill>
                <a:latin typeface="Arial (Headings)"/>
              </a:rPr>
              <a:t>New proposal </a:t>
            </a:r>
            <a:r>
              <a:rPr lang="en-US" sz="2200" dirty="0">
                <a:latin typeface="Arial (Headings)"/>
              </a:rPr>
              <a:t>for the template for </a:t>
            </a:r>
            <a:r>
              <a:rPr lang="en-US" sz="2200" b="1" dirty="0">
                <a:solidFill>
                  <a:schemeClr val="accent1"/>
                </a:solidFill>
                <a:latin typeface="Arial (Headings)"/>
              </a:rPr>
              <a:t>stocks of non-financial assets</a:t>
            </a:r>
            <a:r>
              <a:rPr lang="en-US" sz="2200" dirty="0">
                <a:latin typeface="Arial (Headings)"/>
              </a:rPr>
              <a:t>, with a less detailed sector breakdown (annual frequency only):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High data availability</a:t>
            </a:r>
            <a:r>
              <a:rPr lang="en-US" sz="2000" dirty="0">
                <a:latin typeface="Arial (Headings)"/>
              </a:rPr>
              <a:t> for the “target requirements” in most of the respondent countries</a:t>
            </a:r>
          </a:p>
          <a:p>
            <a:pPr lvl="2"/>
            <a:r>
              <a:rPr lang="en-US" sz="1800" dirty="0">
                <a:latin typeface="Arial (Headings)"/>
              </a:rPr>
              <a:t>Sectors: S1, S11, S12, S13 and S14+S15</a:t>
            </a:r>
          </a:p>
          <a:p>
            <a:pPr lvl="2"/>
            <a:r>
              <a:rPr lang="en-US" sz="1800" dirty="0">
                <a:latin typeface="Arial (Headings)"/>
              </a:rPr>
              <a:t>Assets: fixed assets (and details); inventories; land (and details).</a:t>
            </a:r>
          </a:p>
          <a:p>
            <a:pPr lvl="1"/>
            <a:r>
              <a:rPr lang="en-US" sz="2000" b="1" dirty="0">
                <a:solidFill>
                  <a:schemeClr val="accent1"/>
                </a:solidFill>
                <a:latin typeface="Arial (Headings)"/>
              </a:rPr>
              <a:t>Low data availability </a:t>
            </a:r>
            <a:r>
              <a:rPr lang="en-US" sz="2000" dirty="0">
                <a:latin typeface="Arial (Headings)"/>
              </a:rPr>
              <a:t>for the “encouraged requirements” in most of the respondent countries</a:t>
            </a:r>
          </a:p>
          <a:p>
            <a:pPr lvl="2"/>
            <a:r>
              <a:rPr lang="en-US" sz="1800" dirty="0">
                <a:latin typeface="Arial (Headings)"/>
              </a:rPr>
              <a:t>Sectors: S128+S129, split of S14 and S15</a:t>
            </a:r>
          </a:p>
          <a:p>
            <a:pPr lvl="2"/>
            <a:r>
              <a:rPr lang="en-US" sz="1800" dirty="0">
                <a:latin typeface="Arial (Headings)"/>
              </a:rPr>
              <a:t>Assets: produced non-financial assets; valuables; non-produced non-financial assets; natural resources; mineral and energy reserves; contracts, leases and licenses; goodwill and marketing assets.</a:t>
            </a:r>
            <a:endParaRPr lang="en-GB" sz="18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22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Templates for shadow banking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7992888" cy="4752528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Main focus</a:t>
            </a:r>
            <a:r>
              <a:rPr lang="en-US" sz="2000" dirty="0">
                <a:latin typeface="+mj-lt"/>
              </a:rPr>
              <a:t>: additional breakdowns of financial corporations (with some more details for financial instruments) for (financial) balance sheets, annual and quarterly </a:t>
            </a: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First tier </a:t>
            </a:r>
            <a:r>
              <a:rPr lang="en-US" sz="2000" dirty="0">
                <a:latin typeface="+mj-lt"/>
              </a:rPr>
              <a:t>versus </a:t>
            </a:r>
            <a:r>
              <a:rPr lang="en-US" sz="2000" b="1" dirty="0">
                <a:solidFill>
                  <a:srgbClr val="0070C0"/>
                </a:solidFill>
                <a:latin typeface="+mj-lt"/>
              </a:rPr>
              <a:t>second tier</a:t>
            </a:r>
            <a:endParaRPr lang="en-GB" sz="2000" b="1" dirty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en-US" sz="2000" b="1" dirty="0">
                <a:solidFill>
                  <a:srgbClr val="0070C0"/>
                </a:solidFill>
                <a:latin typeface="+mj-lt"/>
              </a:rPr>
              <a:t>Many economies find it quite problematic to provide the requested details</a:t>
            </a:r>
            <a:r>
              <a:rPr lang="en-US" sz="2000" dirty="0">
                <a:latin typeface="+mj-lt"/>
              </a:rPr>
              <a:t>, especially at the 3-digit level</a:t>
            </a:r>
            <a:r>
              <a:rPr lang="en-US" sz="2000" b="1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lvl="0"/>
            <a:r>
              <a:rPr lang="en-US" sz="2000" dirty="0">
                <a:latin typeface="+mj-lt"/>
              </a:rPr>
              <a:t>Important to look at possible synergies with the </a:t>
            </a:r>
            <a:r>
              <a:rPr lang="en-US" sz="2000" b="1" dirty="0">
                <a:solidFill>
                  <a:schemeClr val="accent1"/>
                </a:solidFill>
                <a:latin typeface="+mj-lt"/>
              </a:rPr>
              <a:t>FSB work on shadow banking</a:t>
            </a:r>
            <a:r>
              <a:rPr lang="en-US" sz="2000" dirty="0">
                <a:latin typeface="+mj-lt"/>
              </a:rPr>
              <a:t>, both exercises can mutually reinforce each other</a:t>
            </a:r>
          </a:p>
          <a:p>
            <a:pPr lvl="0"/>
            <a:endParaRPr lang="en-US" sz="20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84" y="276598"/>
            <a:ext cx="9271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736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11917</TotalTime>
  <Words>1178</Words>
  <Application>Microsoft Office PowerPoint</Application>
  <PresentationFormat>On-screen Show (4:3)</PresentationFormat>
  <Paragraphs>112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(Headings)</vt:lpstr>
      <vt:lpstr>Helvetica 65 Medium</vt:lpstr>
      <vt:lpstr>Arial</vt:lpstr>
      <vt:lpstr>Calibri</vt:lpstr>
      <vt:lpstr>Georgia</vt:lpstr>
      <vt:lpstr>OCDE_Français_blanc</vt:lpstr>
      <vt:lpstr>G-20 data gaps initiative: institutional sector accounts </vt:lpstr>
      <vt:lpstr>Introduction</vt:lpstr>
      <vt:lpstr>Process</vt:lpstr>
      <vt:lpstr>General templates</vt:lpstr>
      <vt:lpstr>General templates</vt:lpstr>
      <vt:lpstr>General templates</vt:lpstr>
      <vt:lpstr>General templates</vt:lpstr>
      <vt:lpstr>General templates</vt:lpstr>
      <vt:lpstr>Templates for shadow banking</vt:lpstr>
      <vt:lpstr>Templates for from-whom-to-whom tables</vt:lpstr>
      <vt:lpstr>Templates for from-whom-to-whom tables</vt:lpstr>
      <vt:lpstr>Revised proposals</vt:lpstr>
      <vt:lpstr>Revised proposals</vt:lpstr>
      <vt:lpstr>Revised proposals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wistrom_b</dc:creator>
  <cp:lastModifiedBy>Pedro Farinas</cp:lastModifiedBy>
  <cp:revision>595</cp:revision>
  <cp:lastPrinted>2017-04-21T15:32:59Z</cp:lastPrinted>
  <dcterms:created xsi:type="dcterms:W3CDTF">2012-11-06T08:45:38Z</dcterms:created>
  <dcterms:modified xsi:type="dcterms:W3CDTF">2017-12-12T16:13:22Z</dcterms:modified>
</cp:coreProperties>
</file>