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7" r:id="rId2"/>
    <p:sldId id="259" r:id="rId3"/>
    <p:sldId id="335" r:id="rId4"/>
    <p:sldId id="337" r:id="rId5"/>
    <p:sldId id="333" r:id="rId6"/>
    <p:sldId id="339" r:id="rId7"/>
    <p:sldId id="340" r:id="rId8"/>
    <p:sldId id="341" r:id="rId9"/>
    <p:sldId id="342" r:id="rId10"/>
    <p:sldId id="343" r:id="rId11"/>
    <p:sldId id="344" r:id="rId12"/>
    <p:sldId id="345" r:id="rId13"/>
    <p:sldId id="346" r:id="rId14"/>
    <p:sldId id="348" r:id="rId15"/>
  </p:sldIdLst>
  <p:sldSz cx="9144000" cy="6858000" type="screen4x3"/>
  <p:notesSz cx="6985000" cy="92837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clair, Amanda - NEAD/DCEN" initials="AS" lastIdx="2" clrIdx="0">
    <p:extLst>
      <p:ext uri="{19B8F6BF-5375-455C-9EA6-DF929625EA0E}">
        <p15:presenceInfo xmlns:p15="http://schemas.microsoft.com/office/powerpoint/2012/main" userId="Sinclair, Amanda - NEAD/DC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08D"/>
    <a:srgbClr val="414140"/>
    <a:srgbClr val="4D4D4C"/>
    <a:srgbClr val="6A9BDE"/>
    <a:srgbClr val="003366"/>
    <a:srgbClr val="3677D3"/>
    <a:srgbClr val="FFFFFF"/>
    <a:srgbClr val="DF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89852" autoAdjust="0"/>
  </p:normalViewPr>
  <p:slideViewPr>
    <p:cSldViewPr>
      <p:cViewPr varScale="1">
        <p:scale>
          <a:sx n="65" d="100"/>
          <a:sy n="65" d="100"/>
        </p:scale>
        <p:origin x="171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atin typeface="Arial" charset="0"/>
              </a:defRPr>
            </a:lvl1pPr>
          </a:lstStyle>
          <a:p>
            <a:pPr>
              <a:defRPr/>
            </a:pPr>
            <a:fld id="{2FBE8891-8380-4933-B073-15C5E1BC02FC}" type="datetimeFigureOut">
              <a:rPr lang="en-US"/>
              <a:pPr>
                <a:defRPr/>
              </a:pPr>
              <a:t>12/3/2017</a:t>
            </a:fld>
            <a:endParaRPr lang="en-US" dirty="0"/>
          </a:p>
        </p:txBody>
      </p:sp>
      <p:sp>
        <p:nvSpPr>
          <p:cNvPr id="4" name="Footer Placeholder 3"/>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atin typeface="Arial" charset="0"/>
              </a:defRPr>
            </a:lvl1pPr>
          </a:lstStyle>
          <a:p>
            <a:pPr>
              <a:defRPr/>
            </a:pPr>
            <a:fld id="{D1EC38B9-693F-4BFA-A9BD-0672C76ED7AF}" type="slidenum">
              <a:rPr lang="en-US"/>
              <a:pPr>
                <a:defRPr/>
              </a:pPr>
              <a:t>‹#›</a:t>
            </a:fld>
            <a:endParaRPr lang="en-US" dirty="0"/>
          </a:p>
        </p:txBody>
      </p:sp>
    </p:spTree>
    <p:extLst>
      <p:ext uri="{BB962C8B-B14F-4D97-AF65-F5344CB8AC3E}">
        <p14:creationId xmlns:p14="http://schemas.microsoft.com/office/powerpoint/2010/main" val="4279962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lvl1pPr defTabSz="929627" eaLnBrk="1" hangingPunct="1">
              <a:defRPr sz="1200"/>
            </a:lvl1pPr>
          </a:lstStyle>
          <a:p>
            <a:pPr>
              <a:defRPr/>
            </a:pPr>
            <a:endParaRPr lang="en-CA" altLang="en-US" dirty="0"/>
          </a:p>
        </p:txBody>
      </p:sp>
      <p:sp>
        <p:nvSpPr>
          <p:cNvPr id="3075" name="Rectangle 3"/>
          <p:cNvSpPr>
            <a:spLocks noGrp="1" noChangeArrowheads="1"/>
          </p:cNvSpPr>
          <p:nvPr>
            <p:ph type="dt" idx="1"/>
          </p:nvPr>
        </p:nvSpPr>
        <p:spPr bwMode="auto">
          <a:xfrm>
            <a:off x="3957534" y="0"/>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lvl1pPr algn="r" defTabSz="929627" eaLnBrk="1" hangingPunct="1">
              <a:defRPr sz="1200"/>
            </a:lvl1pPr>
          </a:lstStyle>
          <a:p>
            <a:pPr>
              <a:defRPr/>
            </a:pPr>
            <a:endParaRPr lang="en-CA" altLang="en-US" dirty="0"/>
          </a:p>
        </p:txBody>
      </p:sp>
      <p:sp>
        <p:nvSpPr>
          <p:cNvPr id="20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697552" y="4410392"/>
            <a:ext cx="5589898" cy="417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3078" name="Rectangle 6"/>
          <p:cNvSpPr>
            <a:spLocks noGrp="1" noChangeArrowheads="1"/>
          </p:cNvSpPr>
          <p:nvPr>
            <p:ph type="ftr" sz="quarter" idx="4"/>
          </p:nvPr>
        </p:nvSpPr>
        <p:spPr bwMode="auto">
          <a:xfrm>
            <a:off x="0" y="8819198"/>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b" anchorCtr="0" compatLnSpc="1">
            <a:prstTxWarp prst="textNoShape">
              <a:avLst/>
            </a:prstTxWarp>
          </a:bodyPr>
          <a:lstStyle>
            <a:lvl1pPr defTabSz="929627" eaLnBrk="1" hangingPunct="1">
              <a:defRPr sz="1200"/>
            </a:lvl1pPr>
          </a:lstStyle>
          <a:p>
            <a:pPr>
              <a:defRPr/>
            </a:pPr>
            <a:endParaRPr lang="en-CA" altLang="en-US" dirty="0"/>
          </a:p>
        </p:txBody>
      </p:sp>
      <p:sp>
        <p:nvSpPr>
          <p:cNvPr id="3079" name="Rectangle 7"/>
          <p:cNvSpPr>
            <a:spLocks noGrp="1" noChangeArrowheads="1"/>
          </p:cNvSpPr>
          <p:nvPr>
            <p:ph type="sldNum" sz="quarter" idx="5"/>
          </p:nvPr>
        </p:nvSpPr>
        <p:spPr bwMode="auto">
          <a:xfrm>
            <a:off x="3957534" y="8819198"/>
            <a:ext cx="3025885"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48" tIns="46474" rIns="92948" bIns="46474" numCol="1" anchor="b" anchorCtr="0" compatLnSpc="1">
            <a:prstTxWarp prst="textNoShape">
              <a:avLst/>
            </a:prstTxWarp>
          </a:bodyPr>
          <a:lstStyle>
            <a:lvl1pPr algn="r" defTabSz="929627" eaLnBrk="1" hangingPunct="1">
              <a:defRPr sz="1200"/>
            </a:lvl1pPr>
          </a:lstStyle>
          <a:p>
            <a:pPr>
              <a:defRPr/>
            </a:pPr>
            <a:fld id="{4B3968CF-D501-4438-A46F-A39041D84311}" type="slidenum">
              <a:rPr lang="en-CA" altLang="en-US"/>
              <a:pPr>
                <a:defRPr/>
              </a:pPr>
              <a:t>‹#›</a:t>
            </a:fld>
            <a:endParaRPr lang="en-CA" altLang="en-US" dirty="0"/>
          </a:p>
        </p:txBody>
      </p:sp>
    </p:spTree>
    <p:extLst>
      <p:ext uri="{BB962C8B-B14F-4D97-AF65-F5344CB8AC3E}">
        <p14:creationId xmlns:p14="http://schemas.microsoft.com/office/powerpoint/2010/main" val="2105658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6136" y="908721"/>
            <a:ext cx="3240360" cy="1080120"/>
          </a:xfrm>
          <a:prstGeom prst="rect">
            <a:avLst/>
          </a:prstGeom>
        </p:spPr>
        <p:txBody>
          <a:bodyPr anchor="b"/>
          <a:lstStyle>
            <a:lvl1pPr algn="l">
              <a:defRPr sz="3300" i="0" baseline="0">
                <a:solidFill>
                  <a:schemeClr val="tx1"/>
                </a:solidFill>
                <a:latin typeface="Century Gothic" panose="020B0502020202020204" pitchFamily="34" charset="0"/>
              </a:defRPr>
            </a:lvl1pPr>
          </a:lstStyle>
          <a:p>
            <a:r>
              <a:rPr lang="en-US" dirty="0"/>
              <a:t>TITLE WOULD APPEAR HERE</a:t>
            </a:r>
            <a:endParaRPr lang="en-CA" dirty="0"/>
          </a:p>
        </p:txBody>
      </p:sp>
      <p:sp>
        <p:nvSpPr>
          <p:cNvPr id="3" name="Subtitle 2"/>
          <p:cNvSpPr>
            <a:spLocks noGrp="1"/>
          </p:cNvSpPr>
          <p:nvPr>
            <p:ph type="subTitle" idx="1" hasCustomPrompt="1"/>
          </p:nvPr>
        </p:nvSpPr>
        <p:spPr>
          <a:xfrm>
            <a:off x="5796136" y="2132856"/>
            <a:ext cx="3240360" cy="475034"/>
          </a:xfrm>
          <a:prstGeom prst="rect">
            <a:avLst/>
          </a:prstGeom>
        </p:spPr>
        <p:txBody>
          <a:bodyPr/>
          <a:lstStyle>
            <a:lvl1pPr marL="0" indent="0" algn="l">
              <a:buNone/>
              <a:defRPr sz="2000">
                <a:solidFill>
                  <a:srgbClr val="31708D"/>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www.statcan.gc.ca</a:t>
            </a:r>
            <a:endParaRPr lang="en-CA" dirty="0"/>
          </a:p>
        </p:txBody>
      </p:sp>
      <p:pic>
        <p:nvPicPr>
          <p:cNvPr id="7" name="Picture 6" title="Canada 1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924944"/>
            <a:ext cx="487680" cy="524256"/>
          </a:xfrm>
          <a:prstGeom prst="rect">
            <a:avLst/>
          </a:prstGeom>
        </p:spPr>
      </p:pic>
      <p:sp>
        <p:nvSpPr>
          <p:cNvPr id="9" name="Rectangle 8"/>
          <p:cNvSpPr/>
          <p:nvPr/>
        </p:nvSpPr>
        <p:spPr>
          <a:xfrm>
            <a:off x="6444208" y="2924944"/>
            <a:ext cx="2592288" cy="523220"/>
          </a:xfrm>
          <a:prstGeom prst="rect">
            <a:avLst/>
          </a:prstGeom>
        </p:spPr>
        <p:txBody>
          <a:bodyPr wrap="square">
            <a:spAutoFit/>
          </a:bodyPr>
          <a:lstStyle/>
          <a:p>
            <a:pPr eaLnBrk="1" hangingPunct="1">
              <a:spcBef>
                <a:spcPct val="50000"/>
              </a:spcBef>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12" name="Text Placeholder 11"/>
          <p:cNvSpPr>
            <a:spLocks noGrp="1"/>
          </p:cNvSpPr>
          <p:nvPr>
            <p:ph type="body" sz="quarter" idx="10" hasCustomPrompt="1"/>
          </p:nvPr>
        </p:nvSpPr>
        <p:spPr>
          <a:xfrm>
            <a:off x="5795963" y="4292600"/>
            <a:ext cx="3240533" cy="864592"/>
          </a:xfrm>
          <a:prstGeom prst="rect">
            <a:avLst/>
          </a:prstGeom>
        </p:spPr>
        <p:txBody>
          <a:bodyPr>
            <a:normAutofit/>
          </a:bodyPr>
          <a:lstStyle>
            <a:lvl1pPr marL="0" indent="0">
              <a:buNone/>
              <a:defRPr sz="2800" baseline="0"/>
            </a:lvl1pPr>
          </a:lstStyle>
          <a:p>
            <a:r>
              <a:rPr lang="en-CA" sz="1200" b="1" dirty="0">
                <a:latin typeface="Century Gothic" panose="020B0502020202020204" pitchFamily="34" charset="0"/>
              </a:rPr>
              <a:t>Authors’ names could appear here</a:t>
            </a:r>
          </a:p>
          <a:p>
            <a:r>
              <a:rPr lang="en-CA" sz="1200" b="1" dirty="0">
                <a:latin typeface="Century Gothic" panose="020B0502020202020204" pitchFamily="34" charset="0"/>
              </a:rPr>
              <a:t>Author’s name </a:t>
            </a:r>
          </a:p>
          <a:p>
            <a:r>
              <a:rPr lang="en-CA" sz="1200" b="1" dirty="0">
                <a:latin typeface="Century Gothic" panose="020B0502020202020204" pitchFamily="34" charset="0"/>
              </a:rPr>
              <a:t>Author’s name</a:t>
            </a:r>
          </a:p>
          <a:p>
            <a:r>
              <a:rPr lang="en-CA" sz="1200" b="1" dirty="0">
                <a:latin typeface="Century Gothic" panose="020B0502020202020204" pitchFamily="34" charset="0"/>
              </a:rPr>
              <a:t>Author’s name</a:t>
            </a:r>
          </a:p>
        </p:txBody>
      </p:sp>
      <p:sp>
        <p:nvSpPr>
          <p:cNvPr id="14" name="Text Placeholder 13"/>
          <p:cNvSpPr>
            <a:spLocks noGrp="1"/>
          </p:cNvSpPr>
          <p:nvPr>
            <p:ph type="body" sz="quarter" idx="11" hasCustomPrompt="1"/>
          </p:nvPr>
        </p:nvSpPr>
        <p:spPr>
          <a:xfrm>
            <a:off x="5795963" y="5301208"/>
            <a:ext cx="3240533" cy="288380"/>
          </a:xfrm>
          <a:prstGeom prst="rect">
            <a:avLst/>
          </a:prstGeom>
        </p:spPr>
        <p:txBody>
          <a:bodyPr>
            <a:normAutofit/>
          </a:bodyPr>
          <a:lstStyle>
            <a:lvl1pPr marL="0" indent="0">
              <a:buNone/>
              <a:defRPr sz="2800"/>
            </a:lvl1pPr>
          </a:lstStyle>
          <a:p>
            <a:r>
              <a:rPr lang="en-CA" sz="1200" dirty="0">
                <a:latin typeface="Century Gothic" panose="020B0502020202020204" pitchFamily="34" charset="0"/>
              </a:rPr>
              <a:t>The date could appear here</a:t>
            </a:r>
          </a:p>
        </p:txBody>
      </p:sp>
    </p:spTree>
    <p:extLst>
      <p:ext uri="{BB962C8B-B14F-4D97-AF65-F5344CB8AC3E}">
        <p14:creationId xmlns:p14="http://schemas.microsoft.com/office/powerpoint/2010/main" val="443556193"/>
      </p:ext>
    </p:extLst>
  </p:cSld>
  <p:clrMapOvr>
    <a:masterClrMapping/>
  </p:clrMapOvr>
  <p:transition>
    <p:fad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1" y="1124744"/>
            <a:ext cx="8263829" cy="648072"/>
          </a:xfrm>
          <a:prstGeom prst="rect">
            <a:avLst/>
          </a:prstGeom>
        </p:spPr>
        <p:txBody>
          <a:bodyPr/>
          <a:lstStyle>
            <a:lvl1pPr>
              <a:defRPr b="1">
                <a:solidFill>
                  <a:srgbClr val="31708D"/>
                </a:solidFill>
                <a:latin typeface="Century Gothic" panose="020B0502020202020204" pitchFamily="34" charset="0"/>
              </a:defRPr>
            </a:lvl1pPr>
          </a:lstStyle>
          <a:p>
            <a:r>
              <a:rPr lang="en-US" dirty="0"/>
              <a:t>Title of the slide</a:t>
            </a:r>
            <a:endParaRPr lang="en-CA" dirty="0"/>
          </a:p>
        </p:txBody>
      </p:sp>
      <p:sp>
        <p:nvSpPr>
          <p:cNvPr id="3" name="Content Placeholder 2"/>
          <p:cNvSpPr>
            <a:spLocks noGrp="1"/>
          </p:cNvSpPr>
          <p:nvPr>
            <p:ph idx="1" hasCustomPrompt="1"/>
          </p:nvPr>
        </p:nvSpPr>
        <p:spPr>
          <a:xfrm>
            <a:off x="251521" y="2132857"/>
            <a:ext cx="8263829" cy="4044106"/>
          </a:xfrm>
          <a:prstGeom prst="rect">
            <a:avLst/>
          </a:prstGeom>
        </p:spPr>
        <p:txBody>
          <a:bodyPr/>
          <a:lstStyle>
            <a:lvl1pPr marL="342900" indent="-342900">
              <a:buClr>
                <a:srgbClr val="31708D"/>
              </a:buClr>
              <a:buFont typeface="Arial" panose="020B0604020202020204" pitchFamily="34" charset="0"/>
              <a:buChar char="•"/>
              <a:defRPr/>
            </a:lvl1pPr>
          </a:lstStyle>
          <a:p>
            <a:pPr lvl="0"/>
            <a:r>
              <a:rPr lang="en-US" dirty="0"/>
              <a:t>Bullet text bullet text bullet text bullet text bullet text bullet text bullet text </a:t>
            </a:r>
          </a:p>
          <a:p>
            <a:pPr lvl="0"/>
            <a:r>
              <a:rPr lang="en-US" dirty="0"/>
              <a:t>Bullet text bullet text bullet text bullet text</a:t>
            </a:r>
          </a:p>
          <a:p>
            <a:pPr lvl="0"/>
            <a:r>
              <a:rPr lang="en-US" dirty="0"/>
              <a:t>Bullet text bullet text bullet text bullet text bullet text bullet</a:t>
            </a:r>
          </a:p>
          <a:p>
            <a:pPr lvl="0"/>
            <a:r>
              <a:rPr lang="en-US" dirty="0"/>
              <a:t>Bullet text bullet text bullet text bullet text bullet text bullet text</a:t>
            </a:r>
          </a:p>
        </p:txBody>
      </p:sp>
      <p:sp>
        <p:nvSpPr>
          <p:cNvPr id="4" name="Rectangle 4"/>
          <p:cNvSpPr>
            <a:spLocks noGrp="1" noChangeArrowheads="1"/>
          </p:cNvSpPr>
          <p:nvPr>
            <p:ph type="dt" sz="half" idx="10"/>
          </p:nvPr>
        </p:nvSpPr>
        <p:spPr>
          <a:ln/>
        </p:spPr>
        <p:txBody>
          <a:bodyPr/>
          <a:lstStyle>
            <a:lvl1pPr>
              <a:defRPr>
                <a:solidFill>
                  <a:schemeClr val="tx1"/>
                </a:solidFill>
              </a:defRPr>
            </a:lvl1pPr>
          </a:lstStyle>
          <a:p>
            <a:pPr>
              <a:defRPr/>
            </a:pPr>
            <a:fld id="{630A6206-FB65-4A33-BD7C-2DF639F68F7E}" type="datetime1">
              <a:rPr lang="en-CA" altLang="en-US" smtClean="0"/>
              <a:pPr>
                <a:defRPr/>
              </a:pPr>
              <a:t>2017-12-03</a:t>
            </a:fld>
            <a:endParaRPr lang="en-CA" altLang="en-US" dirty="0"/>
          </a:p>
        </p:txBody>
      </p:sp>
      <p:sp>
        <p:nvSpPr>
          <p:cNvPr id="6" name="Rectangle 6"/>
          <p:cNvSpPr>
            <a:spLocks noGrp="1" noChangeArrowheads="1"/>
          </p:cNvSpPr>
          <p:nvPr>
            <p:ph type="sldNum" sz="quarter" idx="12"/>
          </p:nvPr>
        </p:nvSpPr>
        <p:spPr>
          <a:xfrm>
            <a:off x="251521" y="6408738"/>
            <a:ext cx="1224135" cy="447675"/>
          </a:xfrm>
          <a:ln/>
        </p:spPr>
        <p:txBody>
          <a:bodyPr/>
          <a:lstStyle>
            <a:lvl1pPr>
              <a:defRPr>
                <a:solidFill>
                  <a:schemeClr val="tx1"/>
                </a:solidFill>
              </a:defRPr>
            </a:lvl1pPr>
          </a:lstStyle>
          <a:p>
            <a:pPr>
              <a:defRPr/>
            </a:pPr>
            <a:fld id="{8181115F-4AC4-4B68-8246-6BB029FC92BA}" type="slidenum">
              <a:rPr lang="en-CA" altLang="en-US" smtClean="0"/>
              <a:pPr>
                <a:defRPr/>
              </a:pPr>
              <a:t>‹#›</a:t>
            </a:fld>
            <a:endParaRPr lang="en-CA" altLang="en-US" dirty="0"/>
          </a:p>
        </p:txBody>
      </p:sp>
    </p:spTree>
    <p:extLst>
      <p:ext uri="{BB962C8B-B14F-4D97-AF65-F5344CB8AC3E}">
        <p14:creationId xmlns:p14="http://schemas.microsoft.com/office/powerpoint/2010/main" val="6540984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825625"/>
            <a:ext cx="4100512"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825625"/>
            <a:ext cx="3867150" cy="4351338"/>
          </a:xfrm>
          <a:prstGeom prst="rect">
            <a:avLst/>
          </a:prstGeom>
        </p:spPr>
        <p:txBody>
          <a:bodyPr/>
          <a:lstStyle>
            <a:lvl1pPr>
              <a:buClr>
                <a:srgbClr val="31708D"/>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p:cNvSpPr>
            <a:spLocks noGrp="1" noChangeArrowheads="1"/>
          </p:cNvSpPr>
          <p:nvPr>
            <p:ph type="dt" sz="half" idx="10"/>
          </p:nvPr>
        </p:nvSpPr>
        <p:spPr>
          <a:ln/>
        </p:spPr>
        <p:txBody>
          <a:bodyPr/>
          <a:lstStyle>
            <a:lvl1pPr>
              <a:defRPr>
                <a:solidFill>
                  <a:schemeClr val="tx1"/>
                </a:solidFill>
              </a:defRPr>
            </a:lvl1pPr>
          </a:lstStyle>
          <a:p>
            <a:pPr>
              <a:defRPr/>
            </a:pPr>
            <a:fld id="{AA74EF08-7066-410A-A3A6-A96A6F0923D7}" type="datetime1">
              <a:rPr lang="en-CA" altLang="en-US" smtClean="0"/>
              <a:pPr>
                <a:defRPr/>
              </a:pPr>
              <a:t>2017-12-03</a:t>
            </a:fld>
            <a:endParaRPr lang="en-CA" altLang="en-US" dirty="0"/>
          </a:p>
        </p:txBody>
      </p:sp>
      <p:sp>
        <p:nvSpPr>
          <p:cNvPr id="7" name="Rectangle 6"/>
          <p:cNvSpPr>
            <a:spLocks noGrp="1" noChangeArrowheads="1"/>
          </p:cNvSpPr>
          <p:nvPr>
            <p:ph type="sldNum" sz="quarter" idx="12"/>
          </p:nvPr>
        </p:nvSpPr>
        <p:spPr>
          <a:xfrm>
            <a:off x="395288" y="6408738"/>
            <a:ext cx="1522412" cy="449262"/>
          </a:xfrm>
          <a:ln/>
        </p:spPr>
        <p:txBody>
          <a:bodyPr/>
          <a:lstStyle>
            <a:lvl1pPr>
              <a:defRPr>
                <a:solidFill>
                  <a:schemeClr val="tx1"/>
                </a:solidFill>
              </a:defRPr>
            </a:lvl1pPr>
          </a:lstStyle>
          <a:p>
            <a:pPr>
              <a:defRPr/>
            </a:pPr>
            <a:fld id="{9E7F67B8-49C4-43D1-9D6D-62ED74477D4A}" type="slidenum">
              <a:rPr lang="en-CA" altLang="en-US" smtClean="0"/>
              <a:pPr>
                <a:defRPr/>
              </a:pPr>
              <a:t>‹#›</a:t>
            </a:fld>
            <a:endParaRPr lang="en-CA" altLang="en-US" dirty="0"/>
          </a:p>
        </p:txBody>
      </p:sp>
      <p:sp>
        <p:nvSpPr>
          <p:cNvPr id="8" name="Title 1"/>
          <p:cNvSpPr txBox="1">
            <a:spLocks/>
          </p:cNvSpPr>
          <p:nvPr/>
        </p:nvSpPr>
        <p:spPr>
          <a:xfrm>
            <a:off x="251521" y="1124744"/>
            <a:ext cx="8263829" cy="648072"/>
          </a:xfrm>
          <a:prstGeom prst="rect">
            <a:avLst/>
          </a:prstGeom>
        </p:spPr>
        <p:txBody>
          <a:bodyPr/>
          <a:lst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a:lstStyle>
          <a:p>
            <a:r>
              <a:rPr lang="en-US" dirty="0"/>
              <a:t>Title of the slide</a:t>
            </a:r>
            <a:endParaRPr lang="en-CA" dirty="0"/>
          </a:p>
        </p:txBody>
      </p:sp>
    </p:spTree>
    <p:extLst>
      <p:ext uri="{BB962C8B-B14F-4D97-AF65-F5344CB8AC3E}">
        <p14:creationId xmlns:p14="http://schemas.microsoft.com/office/powerpoint/2010/main" val="1657062033"/>
      </p:ext>
    </p:extLst>
  </p:cSld>
  <p:clrMapOvr>
    <a:masterClrMapping/>
  </p:clrMapOvr>
  <p:transition>
    <p:fade/>
  </p:transition>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7451725" y="6380163"/>
            <a:ext cx="127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defRPr>
            </a:lvl1pPr>
          </a:lstStyle>
          <a:p>
            <a:pPr>
              <a:defRPr/>
            </a:pPr>
            <a:fld id="{AA74EF08-7066-410A-A3A6-A96A6F0923D7}" type="datetime1">
              <a:rPr lang="en-CA" altLang="en-US" smtClean="0"/>
              <a:pPr>
                <a:defRPr/>
              </a:pPr>
              <a:t>2017-12-03</a:t>
            </a:fld>
            <a:endParaRPr lang="en-CA" altLang="en-US" dirty="0"/>
          </a:p>
        </p:txBody>
      </p:sp>
      <p:sp>
        <p:nvSpPr>
          <p:cNvPr id="1030" name="Rectangle 6"/>
          <p:cNvSpPr>
            <a:spLocks noGrp="1" noChangeArrowheads="1"/>
          </p:cNvSpPr>
          <p:nvPr>
            <p:ph type="sldNum" sz="quarter" idx="4"/>
          </p:nvPr>
        </p:nvSpPr>
        <p:spPr bwMode="auto">
          <a:xfrm>
            <a:off x="395288" y="6408738"/>
            <a:ext cx="15224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defRPr>
            </a:lvl1pPr>
          </a:lstStyle>
          <a:p>
            <a:pPr>
              <a:defRPr/>
            </a:pPr>
            <a:fld id="{9E7F67B8-49C4-43D1-9D6D-62ED74477D4A}" type="slidenum">
              <a:rPr lang="en-CA" altLang="en-US" smtClean="0"/>
              <a:pPr>
                <a:defRPr/>
              </a:pPr>
              <a:t>‹#›</a:t>
            </a:fld>
            <a:endParaRPr lang="en-CA" altLang="en-US" dirty="0"/>
          </a:p>
        </p:txBody>
      </p:sp>
      <p:sp>
        <p:nvSpPr>
          <p:cNvPr id="3" name="Text Placeholder 2"/>
          <p:cNvSpPr>
            <a:spLocks noGrp="1"/>
          </p:cNvSpPr>
          <p:nvPr>
            <p:ph type="body" idx="1"/>
          </p:nvPr>
        </p:nvSpPr>
        <p:spPr>
          <a:xfrm>
            <a:off x="395288" y="1825625"/>
            <a:ext cx="81200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itle Placeholder 3"/>
          <p:cNvSpPr>
            <a:spLocks noGrp="1"/>
          </p:cNvSpPr>
          <p:nvPr>
            <p:ph type="title"/>
          </p:nvPr>
        </p:nvSpPr>
        <p:spPr>
          <a:xfrm>
            <a:off x="395288" y="908720"/>
            <a:ext cx="8120062" cy="781968"/>
          </a:xfrm>
          <a:prstGeom prst="rect">
            <a:avLst/>
          </a:prstGeom>
        </p:spPr>
        <p:txBody>
          <a:bodyPr vert="horz" lIns="91440" tIns="45720" rIns="91440" bIns="45720" rtlCol="0" anchor="ctr">
            <a:normAutofit/>
          </a:bodyPr>
          <a:lstStyle/>
          <a:p>
            <a:r>
              <a:rPr lang="en-US" dirty="0"/>
              <a:t>Title of the slide</a:t>
            </a:r>
            <a:endParaRPr lang="en-CA" dirty="0"/>
          </a:p>
        </p:txBody>
      </p:sp>
    </p:spTree>
    <p:extLst>
      <p:ext uri="{BB962C8B-B14F-4D97-AF65-F5344CB8AC3E}">
        <p14:creationId xmlns:p14="http://schemas.microsoft.com/office/powerpoint/2010/main" val="4110070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fade/>
  </p:transition>
  <p:hf hdr="0"/>
  <p:txStyles>
    <p:titleStyle>
      <a:lvl1pPr algn="l" rtl="0" eaLnBrk="1" fontAlgn="base" hangingPunct="1">
        <a:spcBef>
          <a:spcPct val="0"/>
        </a:spcBef>
        <a:spcAft>
          <a:spcPct val="0"/>
        </a:spcAft>
        <a:defRPr sz="3200" b="1" kern="1200">
          <a:solidFill>
            <a:srgbClr val="31708D"/>
          </a:solidFill>
          <a:latin typeface="Century Gothic" panose="020B0502020202020204" pitchFamily="34" charset="0"/>
          <a:ea typeface="+mj-ea"/>
          <a:cs typeface="+mj-cs"/>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p:titleStyle>
    <p:bodyStyle>
      <a:lvl1pPr marL="342900" indent="-342900" algn="l" rtl="0" eaLnBrk="1" fontAlgn="base" hangingPunct="1">
        <a:spcBef>
          <a:spcPct val="20000"/>
        </a:spcBef>
        <a:spcAft>
          <a:spcPct val="0"/>
        </a:spcAft>
        <a:buClr>
          <a:srgbClr val="31708D"/>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6443663" y="2943225"/>
            <a:ext cx="32051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CA" altLang="en-US" sz="1400" dirty="0">
                <a:solidFill>
                  <a:srgbClr val="4D4D4C"/>
                </a:solidFill>
                <a:latin typeface="Century Gothic" charset="0"/>
                <a:ea typeface="Century Gothic" charset="0"/>
                <a:cs typeface="Century Gothic" charset="0"/>
              </a:rPr>
              <a:t>Telling Canada’s </a:t>
            </a:r>
            <a:br>
              <a:rPr lang="en-CA" altLang="en-US" sz="1400" dirty="0">
                <a:solidFill>
                  <a:srgbClr val="4D4D4C"/>
                </a:solidFill>
                <a:latin typeface="Century Gothic" charset="0"/>
                <a:ea typeface="Century Gothic" charset="0"/>
                <a:cs typeface="Century Gothic" charset="0"/>
              </a:rPr>
            </a:br>
            <a:r>
              <a:rPr lang="en-CA" altLang="en-US" sz="1400" dirty="0">
                <a:solidFill>
                  <a:srgbClr val="4D4D4C"/>
                </a:solidFill>
                <a:latin typeface="Century Gothic" charset="0"/>
                <a:ea typeface="Century Gothic" charset="0"/>
                <a:cs typeface="Century Gothic" charset="0"/>
              </a:rPr>
              <a:t>story in numbers</a:t>
            </a:r>
          </a:p>
        </p:txBody>
      </p:sp>
      <p:sp>
        <p:nvSpPr>
          <p:cNvPr id="3075" name="Text Box 8"/>
          <p:cNvSpPr txBox="1">
            <a:spLocks noChangeArrowheads="1"/>
          </p:cNvSpPr>
          <p:nvPr/>
        </p:nvSpPr>
        <p:spPr bwMode="auto">
          <a:xfrm>
            <a:off x="5867400" y="4192588"/>
            <a:ext cx="29527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200"/>
              </a:spcBef>
              <a:defRPr/>
            </a:pPr>
            <a:r>
              <a:rPr lang="en-CA" altLang="en-US" sz="1200" b="1" dirty="0">
                <a:solidFill>
                  <a:srgbClr val="414140"/>
                </a:solidFill>
                <a:latin typeface="Century Gothic" charset="0"/>
                <a:ea typeface="Century Gothic" charset="0"/>
                <a:cs typeface="Century Gothic" charset="0"/>
              </a:rPr>
              <a:t>James Tebrake</a:t>
            </a:r>
          </a:p>
          <a:p>
            <a:pPr eaLnBrk="1" hangingPunct="1">
              <a:spcBef>
                <a:spcPts val="200"/>
              </a:spcBef>
              <a:defRPr/>
            </a:pPr>
            <a:endParaRPr lang="en-CA" altLang="en-US" sz="1200" b="1" dirty="0">
              <a:solidFill>
                <a:srgbClr val="414140"/>
              </a:solidFill>
              <a:latin typeface="Century Gothic" charset="0"/>
              <a:ea typeface="Century Gothic" charset="0"/>
              <a:cs typeface="Century Gothic" charset="0"/>
            </a:endParaRPr>
          </a:p>
          <a:p>
            <a:pPr eaLnBrk="1" hangingPunct="1">
              <a:spcBef>
                <a:spcPts val="200"/>
              </a:spcBef>
              <a:defRPr/>
            </a:pPr>
            <a:r>
              <a:rPr lang="en-CA" altLang="en-US" sz="1200" b="1" dirty="0">
                <a:solidFill>
                  <a:srgbClr val="414140"/>
                </a:solidFill>
                <a:latin typeface="Century Gothic" charset="0"/>
                <a:ea typeface="Century Gothic" charset="0"/>
                <a:cs typeface="Century Gothic" charset="0"/>
              </a:rPr>
              <a:t>Statistics Canada</a:t>
            </a:r>
          </a:p>
          <a:p>
            <a:pPr eaLnBrk="1" hangingPunct="1">
              <a:spcBef>
                <a:spcPts val="200"/>
              </a:spcBef>
              <a:defRPr/>
            </a:pPr>
            <a:endParaRPr lang="en-CA" altLang="en-US" sz="1200" b="1" dirty="0">
              <a:solidFill>
                <a:srgbClr val="414140"/>
              </a:solidFill>
              <a:latin typeface="Century Gothic" charset="0"/>
              <a:ea typeface="Century Gothic" charset="0"/>
              <a:cs typeface="Century Gothic" charset="0"/>
            </a:endParaRPr>
          </a:p>
        </p:txBody>
      </p:sp>
      <p:sp>
        <p:nvSpPr>
          <p:cNvPr id="3076" name="Text Box 9"/>
          <p:cNvSpPr txBox="1">
            <a:spLocks noChangeArrowheads="1"/>
          </p:cNvSpPr>
          <p:nvPr/>
        </p:nvSpPr>
        <p:spPr bwMode="auto">
          <a:xfrm>
            <a:off x="5867400" y="5300663"/>
            <a:ext cx="28813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CA" altLang="en-US" sz="1200" dirty="0">
                <a:solidFill>
                  <a:srgbClr val="414140"/>
                </a:solidFill>
                <a:latin typeface="Century Gothic" charset="0"/>
                <a:ea typeface="Century Gothic" charset="0"/>
                <a:cs typeface="Century Gothic" charset="0"/>
              </a:rPr>
              <a:t>December 2017</a:t>
            </a:r>
          </a:p>
        </p:txBody>
      </p:sp>
      <p:sp>
        <p:nvSpPr>
          <p:cNvPr id="3077" name="Text Box 17"/>
          <p:cNvSpPr txBox="1">
            <a:spLocks noChangeArrowheads="1"/>
          </p:cNvSpPr>
          <p:nvPr/>
        </p:nvSpPr>
        <p:spPr bwMode="auto">
          <a:xfrm>
            <a:off x="5739234" y="315819"/>
            <a:ext cx="338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CA" sz="2400" dirty="0">
                <a:solidFill>
                  <a:srgbClr val="000000"/>
                </a:solidFill>
                <a:latin typeface="Century Gothic" charset="0"/>
                <a:ea typeface="Century Gothic" charset="0"/>
                <a:cs typeface="Century Gothic" charset="0"/>
              </a:rPr>
              <a:t>Carbon Pricing</a:t>
            </a:r>
          </a:p>
        </p:txBody>
      </p:sp>
      <p:sp>
        <p:nvSpPr>
          <p:cNvPr id="6" name="Text Box 17"/>
          <p:cNvSpPr txBox="1">
            <a:spLocks noChangeArrowheads="1"/>
          </p:cNvSpPr>
          <p:nvPr/>
        </p:nvSpPr>
        <p:spPr bwMode="auto">
          <a:xfrm>
            <a:off x="5795963" y="2092325"/>
            <a:ext cx="3384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000" dirty="0">
                <a:solidFill>
                  <a:srgbClr val="31708D"/>
                </a:solidFill>
                <a:latin typeface="Century Gothic" charset="0"/>
                <a:ea typeface="Century Gothic" charset="0"/>
                <a:cs typeface="Century Gothic" charset="0"/>
              </a:rPr>
              <a:t>www.statcan.gc.ca</a:t>
            </a:r>
            <a:endParaRPr lang="en-US" sz="2000" spc="300" dirty="0">
              <a:solidFill>
                <a:srgbClr val="31708D"/>
              </a:solidFill>
              <a:latin typeface="Century Gothic" charset="0"/>
              <a:ea typeface="Century Gothic" charset="0"/>
              <a:cs typeface="Century Gothic" charset="0"/>
            </a:endParaRPr>
          </a:p>
        </p:txBody>
      </p:sp>
      <p:pic>
        <p:nvPicPr>
          <p:cNvPr id="41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24175"/>
            <a:ext cx="49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693113"/>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 - Illustrated</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10</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4" name="Rectangle 3"/>
          <p:cNvSpPr/>
          <p:nvPr/>
        </p:nvSpPr>
        <p:spPr>
          <a:xfrm>
            <a:off x="190947" y="1354375"/>
            <a:ext cx="8916888" cy="2031325"/>
          </a:xfrm>
          <a:prstGeom prst="rect">
            <a:avLst/>
          </a:prstGeom>
        </p:spPr>
        <p:txBody>
          <a:bodyPr wrap="square">
            <a:spAutoFit/>
          </a:bodyPr>
          <a:lstStyle/>
          <a:p>
            <a:pPr>
              <a:buFont typeface="Wingdings" panose="05000000000000000000" pitchFamily="2" charset="2"/>
              <a:buChar char="§"/>
              <a:defRPr/>
            </a:pPr>
            <a:r>
              <a:rPr lang="en-CA" dirty="0"/>
              <a:t>Assume that during the year there is a shortage of permits and the market price of the permit increases from $10 per allowance to $15. This increase in market price creates an unrealized gain, which will be shown as a non-produced non-financial asset on the balance sheet of the company that holds the permit. Continuing with the example, if the company only used 20,000 of their 25,000 allowances, they have 5,000 remaining at a value of $75,000 (5,000 × $15 per allowance) so a non-produced non-financial asset of $25,000 would appear on their balance sheet.</a:t>
            </a:r>
          </a:p>
        </p:txBody>
      </p:sp>
      <p:pic>
        <p:nvPicPr>
          <p:cNvPr id="3" name="Picture 2"/>
          <p:cNvPicPr>
            <a:picLocks noChangeAspect="1"/>
          </p:cNvPicPr>
          <p:nvPr/>
        </p:nvPicPr>
        <p:blipFill>
          <a:blip r:embed="rId2"/>
          <a:stretch>
            <a:fillRect/>
          </a:stretch>
        </p:blipFill>
        <p:spPr>
          <a:xfrm>
            <a:off x="36165" y="3661871"/>
            <a:ext cx="9144000" cy="2778526"/>
          </a:xfrm>
          <a:prstGeom prst="rect">
            <a:avLst/>
          </a:prstGeom>
        </p:spPr>
      </p:pic>
    </p:spTree>
    <p:extLst>
      <p:ext uri="{BB962C8B-B14F-4D97-AF65-F5344CB8AC3E}">
        <p14:creationId xmlns:p14="http://schemas.microsoft.com/office/powerpoint/2010/main" val="42117003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17967" y="766404"/>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 - Illustrated</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11</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4" name="Rectangle 3"/>
          <p:cNvSpPr/>
          <p:nvPr/>
        </p:nvSpPr>
        <p:spPr>
          <a:xfrm>
            <a:off x="189323" y="1368397"/>
            <a:ext cx="8701533" cy="1754326"/>
          </a:xfrm>
          <a:prstGeom prst="rect">
            <a:avLst/>
          </a:prstGeom>
        </p:spPr>
        <p:txBody>
          <a:bodyPr wrap="square">
            <a:spAutoFit/>
          </a:bodyPr>
          <a:lstStyle/>
          <a:p>
            <a:pPr>
              <a:buFont typeface="Wingdings" panose="05000000000000000000" pitchFamily="2" charset="2"/>
              <a:buChar char="§"/>
              <a:defRPr/>
            </a:pPr>
            <a:r>
              <a:rPr lang="en-CA" dirty="0"/>
              <a:t>The company can then do one of two things; either they will continue to pollute and use the permit or they can sell their permit. If they choose to keep the permit and continue to pollute, the company cannot surpass the emissions quota of 5,000 allowances.  Once the emissions allowances have been reached, the company would need to write down the non-produced non-financial asset (tradable emissions permit) and remove it from the balance sheet.</a:t>
            </a:r>
          </a:p>
        </p:txBody>
      </p:sp>
      <p:pic>
        <p:nvPicPr>
          <p:cNvPr id="2" name="Picture 1"/>
          <p:cNvPicPr>
            <a:picLocks noChangeAspect="1"/>
          </p:cNvPicPr>
          <p:nvPr/>
        </p:nvPicPr>
        <p:blipFill>
          <a:blip r:embed="rId2"/>
          <a:stretch>
            <a:fillRect/>
          </a:stretch>
        </p:blipFill>
        <p:spPr>
          <a:xfrm>
            <a:off x="36165" y="3429000"/>
            <a:ext cx="9144000" cy="3097598"/>
          </a:xfrm>
          <a:prstGeom prst="rect">
            <a:avLst/>
          </a:prstGeom>
        </p:spPr>
      </p:pic>
    </p:spTree>
    <p:extLst>
      <p:ext uri="{BB962C8B-B14F-4D97-AF65-F5344CB8AC3E}">
        <p14:creationId xmlns:p14="http://schemas.microsoft.com/office/powerpoint/2010/main" val="38440489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19996" y="741571"/>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 - Illustrated</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12</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4" name="Rectangle 3"/>
          <p:cNvSpPr/>
          <p:nvPr/>
        </p:nvSpPr>
        <p:spPr>
          <a:xfrm>
            <a:off x="197234" y="1340768"/>
            <a:ext cx="8701533" cy="1754326"/>
          </a:xfrm>
          <a:prstGeom prst="rect">
            <a:avLst/>
          </a:prstGeom>
        </p:spPr>
        <p:txBody>
          <a:bodyPr wrap="square">
            <a:spAutoFit/>
          </a:bodyPr>
          <a:lstStyle/>
          <a:p>
            <a:pPr>
              <a:buFont typeface="Wingdings" panose="05000000000000000000" pitchFamily="2" charset="2"/>
              <a:buChar char="§"/>
              <a:defRPr/>
            </a:pPr>
            <a:r>
              <a:rPr lang="en-CA" dirty="0"/>
              <a:t>Alternatively, the company can decide to sell the remaining permits to another company.  The sale of the remaining emissions allowances will trigger a cash transaction between company 1 and company 2 (current market value: 5,000 allowances × $15 per allowance = $75,000), followed by the sale of an existing asset.  The purchasing company would record an other receivable (emissions permit) as well as a non-produced non-financial asset.  </a:t>
            </a:r>
          </a:p>
        </p:txBody>
      </p:sp>
      <p:pic>
        <p:nvPicPr>
          <p:cNvPr id="3" name="Picture 2"/>
          <p:cNvPicPr>
            <a:picLocks noChangeAspect="1"/>
          </p:cNvPicPr>
          <p:nvPr/>
        </p:nvPicPr>
        <p:blipFill>
          <a:blip r:embed="rId2"/>
          <a:stretch>
            <a:fillRect/>
          </a:stretch>
        </p:blipFill>
        <p:spPr>
          <a:xfrm>
            <a:off x="258711" y="3284882"/>
            <a:ext cx="8652456" cy="2884152"/>
          </a:xfrm>
          <a:prstGeom prst="rect">
            <a:avLst/>
          </a:prstGeom>
        </p:spPr>
      </p:pic>
    </p:spTree>
    <p:extLst>
      <p:ext uri="{BB962C8B-B14F-4D97-AF65-F5344CB8AC3E}">
        <p14:creationId xmlns:p14="http://schemas.microsoft.com/office/powerpoint/2010/main" val="26247329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34963" y="764704"/>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 - Illustrated</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13</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4" name="Rectangle 3"/>
          <p:cNvSpPr/>
          <p:nvPr/>
        </p:nvSpPr>
        <p:spPr>
          <a:xfrm>
            <a:off x="36165" y="1264131"/>
            <a:ext cx="9071669" cy="1477328"/>
          </a:xfrm>
          <a:prstGeom prst="rect">
            <a:avLst/>
          </a:prstGeom>
        </p:spPr>
        <p:txBody>
          <a:bodyPr wrap="square">
            <a:spAutoFit/>
          </a:bodyPr>
          <a:lstStyle/>
          <a:p>
            <a:pPr marL="285750" indent="-285750">
              <a:buFont typeface="Wingdings" panose="05000000000000000000" pitchFamily="2" charset="2"/>
              <a:buChar char="§"/>
              <a:defRPr/>
            </a:pPr>
            <a:r>
              <a:rPr lang="en-CA" dirty="0"/>
              <a:t>Assuming purchasing company uses the remaining allowances, they will need to record taxes on production equal to the issue price of the permit ($50,000). In addition, the company would record an additional capital loss equivalent to the value of the non-produced non-financial asset ($25,000). They would then remove the non-produced non-financial asset from their balance sheet.</a:t>
            </a:r>
          </a:p>
        </p:txBody>
      </p:sp>
      <p:pic>
        <p:nvPicPr>
          <p:cNvPr id="2" name="Picture 1"/>
          <p:cNvPicPr>
            <a:picLocks noChangeAspect="1"/>
          </p:cNvPicPr>
          <p:nvPr/>
        </p:nvPicPr>
        <p:blipFill>
          <a:blip r:embed="rId2"/>
          <a:stretch>
            <a:fillRect/>
          </a:stretch>
        </p:blipFill>
        <p:spPr>
          <a:xfrm>
            <a:off x="36165" y="3294315"/>
            <a:ext cx="9144000" cy="3104739"/>
          </a:xfrm>
          <a:prstGeom prst="rect">
            <a:avLst/>
          </a:prstGeom>
        </p:spPr>
      </p:pic>
    </p:spTree>
    <p:extLst>
      <p:ext uri="{BB962C8B-B14F-4D97-AF65-F5344CB8AC3E}">
        <p14:creationId xmlns:p14="http://schemas.microsoft.com/office/powerpoint/2010/main" val="430428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Questions for the AEG</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14</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4" name="Rectangle 3"/>
          <p:cNvSpPr/>
          <p:nvPr/>
        </p:nvSpPr>
        <p:spPr>
          <a:xfrm>
            <a:off x="220936" y="1660038"/>
            <a:ext cx="8701533" cy="3785652"/>
          </a:xfrm>
          <a:prstGeom prst="rect">
            <a:avLst/>
          </a:prstGeom>
        </p:spPr>
        <p:txBody>
          <a:bodyPr wrap="square">
            <a:spAutoFit/>
          </a:bodyPr>
          <a:lstStyle/>
          <a:p>
            <a:pPr>
              <a:buFont typeface="Wingdings" panose="05000000000000000000" pitchFamily="2" charset="2"/>
              <a:buChar char="§"/>
              <a:defRPr/>
            </a:pPr>
            <a:r>
              <a:rPr lang="en-CA" sz="2000" dirty="0"/>
              <a:t>Is it this the correct treatment and if it is - is it reasonable that we can obtain the necessary data to properly record the transactions.  </a:t>
            </a:r>
          </a:p>
          <a:p>
            <a:pPr>
              <a:buFont typeface="Wingdings" panose="05000000000000000000" pitchFamily="2" charset="2"/>
              <a:buChar char="§"/>
              <a:defRPr/>
            </a:pPr>
            <a:endParaRPr lang="en-CA" sz="2000" dirty="0"/>
          </a:p>
          <a:p>
            <a:pPr>
              <a:buFont typeface="Wingdings" panose="05000000000000000000" pitchFamily="2" charset="2"/>
              <a:buChar char="§"/>
              <a:defRPr/>
            </a:pPr>
            <a:r>
              <a:rPr lang="en-CA" sz="2000" dirty="0"/>
              <a:t>Should cap and trade programs be treated as taxes on production or more like spectrum where a non-produced non-financial assets is recorded at the date of the auction.  The cost of the auction is still reflected in the price of the good since corporations need to recover the cost of the permit but </a:t>
            </a:r>
            <a:r>
              <a:rPr lang="en-CA" sz="2000"/>
              <a:t>it is not </a:t>
            </a:r>
            <a:r>
              <a:rPr lang="en-CA" sz="2000" dirty="0"/>
              <a:t>shown as a tax on production.</a:t>
            </a:r>
          </a:p>
          <a:p>
            <a:pPr>
              <a:buFont typeface="Wingdings" panose="05000000000000000000" pitchFamily="2" charset="2"/>
              <a:buChar char="§"/>
              <a:defRPr/>
            </a:pPr>
            <a:endParaRPr lang="en-CA" sz="2000" dirty="0"/>
          </a:p>
          <a:p>
            <a:pPr>
              <a:buFont typeface="Wingdings" panose="05000000000000000000" pitchFamily="2" charset="2"/>
              <a:buChar char="§"/>
              <a:defRPr/>
            </a:pPr>
            <a:r>
              <a:rPr lang="en-CA" sz="2000" dirty="0"/>
              <a:t>How should non-resident purchases of emissions permits be recorded – should notional units / branches in the issuing country be established.  </a:t>
            </a:r>
          </a:p>
          <a:p>
            <a:pPr>
              <a:buFont typeface="Wingdings" panose="05000000000000000000" pitchFamily="2" charset="2"/>
              <a:buChar char="§"/>
              <a:defRPr/>
            </a:pPr>
            <a:endParaRPr lang="en-CA" sz="2000" dirty="0"/>
          </a:p>
        </p:txBody>
      </p:sp>
    </p:spTree>
    <p:extLst>
      <p:ext uri="{BB962C8B-B14F-4D97-AF65-F5344CB8AC3E}">
        <p14:creationId xmlns:p14="http://schemas.microsoft.com/office/powerpoint/2010/main" val="19549042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CA" altLang="en-US" b="1" dirty="0">
                <a:solidFill>
                  <a:srgbClr val="31708D"/>
                </a:solidFill>
                <a:latin typeface="Century Gothic" charset="0"/>
                <a:ea typeface="Century Gothic" charset="0"/>
                <a:cs typeface="Century Gothic" charset="0"/>
              </a:rPr>
              <a:t>Pan-Canadian Framework on Clean Growth and Climate Change.</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2005382"/>
            <a:ext cx="8397875" cy="39609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a:buFont typeface="Wingdings" panose="05000000000000000000" pitchFamily="2" charset="2"/>
              <a:buChar char="§"/>
              <a:defRPr/>
            </a:pPr>
            <a:r>
              <a:rPr lang="en-CA" sz="2200" dirty="0">
                <a:latin typeface="Arial" panose="020B0604020202020204" pitchFamily="34" charset="0"/>
              </a:rPr>
              <a:t>Introduced by the Government of Canada in 2016, in an effort to combat climate. </a:t>
            </a:r>
          </a:p>
          <a:p>
            <a:pPr>
              <a:buFont typeface="Wingdings" panose="05000000000000000000" pitchFamily="2" charset="2"/>
              <a:buChar char="§"/>
              <a:defRPr/>
            </a:pPr>
            <a:r>
              <a:rPr lang="en-CA" sz="2200" dirty="0">
                <a:latin typeface="Arial" panose="020B0604020202020204" pitchFamily="34" charset="0"/>
              </a:rPr>
              <a:t>Under the Framework, Canadian jurisdictions are required to price carbon emissions by 2018. </a:t>
            </a:r>
          </a:p>
          <a:p>
            <a:pPr>
              <a:buFont typeface="Wingdings" panose="05000000000000000000" pitchFamily="2" charset="2"/>
              <a:buChar char="§"/>
              <a:defRPr/>
            </a:pPr>
            <a:r>
              <a:rPr lang="en-CA" sz="2200" dirty="0">
                <a:latin typeface="Arial" panose="020B0604020202020204" pitchFamily="34" charset="0"/>
              </a:rPr>
              <a:t>Pricing is to be applied to a broad set of emission sources, so that Canada can meet its target for reductions in emissions of greenhouse gasses (GHGs), and to support innovation and clean growth. </a:t>
            </a:r>
          </a:p>
          <a:p>
            <a:pPr>
              <a:buFont typeface="Wingdings" panose="05000000000000000000" pitchFamily="2" charset="2"/>
              <a:buChar char="§"/>
              <a:defRPr/>
            </a:pPr>
            <a:r>
              <a:rPr lang="en-CA" sz="2200" dirty="0">
                <a:latin typeface="Arial" panose="020B0604020202020204" pitchFamily="34" charset="0"/>
              </a:rPr>
              <a:t>The price should start at a minimum of $10 per tonne in 2018, and rise by $10 per tonne each year, so that it reaches $50 per tonne by 2022.</a:t>
            </a:r>
            <a:endParaRPr lang="en-GB" sz="2200" dirty="0">
              <a:latin typeface="Arial" panose="020B0604020202020204" pitchFamily="34"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2</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Carbon Pricing</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658079"/>
            <a:ext cx="8397875" cy="421973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a:buFont typeface="Wingdings" panose="05000000000000000000" pitchFamily="2" charset="2"/>
              <a:buChar char="§"/>
              <a:defRPr/>
            </a:pPr>
            <a:r>
              <a:rPr lang="en-CA" sz="2200" dirty="0">
                <a:latin typeface="Arial" panose="020B0604020202020204" pitchFamily="34" charset="0"/>
              </a:rPr>
              <a:t>The purpose of carbon pricing is to reduce emissions by shifting consumption towards cleaner fuels. </a:t>
            </a:r>
          </a:p>
          <a:p>
            <a:pPr>
              <a:buFont typeface="Wingdings" panose="05000000000000000000" pitchFamily="2" charset="2"/>
              <a:buChar char="§"/>
              <a:defRPr/>
            </a:pPr>
            <a:endParaRPr lang="en-CA" sz="2200" dirty="0">
              <a:latin typeface="Arial" panose="020B0604020202020204" pitchFamily="34" charset="0"/>
            </a:endParaRPr>
          </a:p>
          <a:p>
            <a:pPr>
              <a:buFont typeface="Wingdings" panose="05000000000000000000" pitchFamily="2" charset="2"/>
              <a:buChar char="§"/>
              <a:defRPr/>
            </a:pPr>
            <a:r>
              <a:rPr lang="en-CA" sz="2200" dirty="0">
                <a:latin typeface="Arial" panose="020B0604020202020204" pitchFamily="34" charset="0"/>
              </a:rPr>
              <a:t>It is expected that carbon pricing will also stimulate investment in cleaner energy sources and help Canada meet its carbon emission reduction target. </a:t>
            </a:r>
          </a:p>
          <a:p>
            <a:pPr>
              <a:buFont typeface="Wingdings" panose="05000000000000000000" pitchFamily="2" charset="2"/>
              <a:buChar char="§"/>
              <a:defRPr/>
            </a:pPr>
            <a:endParaRPr lang="en-CA" sz="2200" dirty="0">
              <a:latin typeface="Arial" panose="020B0604020202020204" pitchFamily="34" charset="0"/>
            </a:endParaRPr>
          </a:p>
          <a:p>
            <a:pPr>
              <a:buFont typeface="Wingdings" panose="05000000000000000000" pitchFamily="2" charset="2"/>
              <a:buChar char="§"/>
              <a:defRPr/>
            </a:pPr>
            <a:r>
              <a:rPr lang="en-CA" sz="2200" dirty="0">
                <a:latin typeface="Arial" panose="020B0604020202020204" pitchFamily="34" charset="0"/>
              </a:rPr>
              <a:t>Provinces and territories can choose to price carbon by either implementing a </a:t>
            </a:r>
            <a:r>
              <a:rPr lang="en-CA" sz="2200" dirty="0">
                <a:solidFill>
                  <a:srgbClr val="FF0000"/>
                </a:solidFill>
                <a:latin typeface="Arial" panose="020B0604020202020204" pitchFamily="34" charset="0"/>
              </a:rPr>
              <a:t>carbon tax </a:t>
            </a:r>
            <a:r>
              <a:rPr lang="en-CA" sz="2200" dirty="0">
                <a:latin typeface="Arial" panose="020B0604020202020204" pitchFamily="34" charset="0"/>
              </a:rPr>
              <a:t>or adopting a </a:t>
            </a:r>
            <a:r>
              <a:rPr lang="en-CA" sz="2200" dirty="0">
                <a:solidFill>
                  <a:srgbClr val="FF0000"/>
                </a:solidFill>
                <a:latin typeface="Arial" panose="020B0604020202020204" pitchFamily="34" charset="0"/>
              </a:rPr>
              <a:t>cap-and-trade</a:t>
            </a:r>
            <a:r>
              <a:rPr lang="en-CA" sz="2200" dirty="0">
                <a:latin typeface="Arial" panose="020B0604020202020204" pitchFamily="34" charset="0"/>
              </a:rPr>
              <a:t> system.</a:t>
            </a:r>
            <a:endParaRPr lang="en-GB" sz="2200" dirty="0">
              <a:latin typeface="Arial" panose="020B0604020202020204" pitchFamily="34"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3</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11325957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Carbon Tax</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628801"/>
            <a:ext cx="8397875" cy="424901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p>
            <a:pPr>
              <a:buFont typeface="Wingdings" panose="05000000000000000000" pitchFamily="2" charset="2"/>
              <a:buChar char="§"/>
              <a:defRPr/>
            </a:pPr>
            <a:r>
              <a:rPr lang="en-US" altLang="en-US" dirty="0">
                <a:latin typeface="Arial" panose="020B0604020202020204" pitchFamily="34" charset="0"/>
              </a:rPr>
              <a:t>A carbon tax is a fee applied to the purchase or use of fossil fuels. The chemical make-up of a particular fuel, particularly the amount of carbon in it, determines the amount of GHGs emitted when a unit of it is burned. </a:t>
            </a:r>
          </a:p>
          <a:p>
            <a:pPr>
              <a:buFont typeface="Wingdings" panose="05000000000000000000" pitchFamily="2" charset="2"/>
              <a:buChar char="§"/>
              <a:defRPr/>
            </a:pPr>
            <a:endParaRPr lang="en-US" altLang="en-US" dirty="0">
              <a:latin typeface="Arial" panose="020B0604020202020204" pitchFamily="34" charset="0"/>
            </a:endParaRPr>
          </a:p>
          <a:p>
            <a:pPr>
              <a:buFont typeface="Wingdings" panose="05000000000000000000" pitchFamily="2" charset="2"/>
              <a:buChar char="§"/>
              <a:defRPr/>
            </a:pPr>
            <a:r>
              <a:rPr lang="en-US" altLang="en-US" dirty="0">
                <a:latin typeface="Arial" panose="020B0604020202020204" pitchFamily="34" charset="0"/>
              </a:rPr>
              <a:t>A flat tax rate charged on each </a:t>
            </a:r>
            <a:r>
              <a:rPr lang="en-US" altLang="en-US" dirty="0" err="1">
                <a:latin typeface="Arial" panose="020B0604020202020204" pitchFamily="34" charset="0"/>
              </a:rPr>
              <a:t>tonne</a:t>
            </a:r>
            <a:r>
              <a:rPr lang="en-US" altLang="en-US" dirty="0">
                <a:latin typeface="Arial" panose="020B0604020202020204" pitchFamily="34" charset="0"/>
              </a:rPr>
              <a:t> of carbon dioxide is translated to different tax rates for each type of fuel. </a:t>
            </a:r>
          </a:p>
          <a:p>
            <a:pPr>
              <a:buFont typeface="Wingdings" panose="05000000000000000000" pitchFamily="2" charset="2"/>
              <a:buChar char="§"/>
              <a:defRPr/>
            </a:pPr>
            <a:endParaRPr lang="en-US" altLang="en-US" dirty="0">
              <a:latin typeface="Arial" panose="020B0604020202020204" pitchFamily="34" charset="0"/>
            </a:endParaRPr>
          </a:p>
          <a:p>
            <a:pPr>
              <a:buFont typeface="Wingdings" panose="05000000000000000000" pitchFamily="2" charset="2"/>
              <a:buChar char="§"/>
              <a:defRPr/>
            </a:pPr>
            <a:r>
              <a:rPr lang="en-CA" dirty="0">
                <a:latin typeface="Arial" panose="020B0604020202020204" pitchFamily="34" charset="0"/>
              </a:rPr>
              <a:t>A carbon tax represents a tax on products and will increase government revenue in the form of taxes. Comparatively, it will result in a corresponding increase in the market price of fuels consumed in final household consumption expenditure.</a:t>
            </a:r>
          </a:p>
          <a:p>
            <a:pPr>
              <a:buFont typeface="Wingdings" panose="05000000000000000000" pitchFamily="2" charset="2"/>
              <a:buChar char="§"/>
              <a:defRPr/>
            </a:pPr>
            <a:endParaRPr lang="en-CA" dirty="0"/>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4</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15900889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484785"/>
            <a:ext cx="8397875" cy="452272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p>
            <a:pPr>
              <a:lnSpc>
                <a:spcPct val="120000"/>
              </a:lnSpc>
              <a:spcBef>
                <a:spcPts val="0"/>
              </a:spcBef>
              <a:buFont typeface="Wingdings" panose="05000000000000000000" pitchFamily="2" charset="2"/>
              <a:buChar char="§"/>
              <a:defRPr/>
            </a:pPr>
            <a:r>
              <a:rPr lang="en-CA" sz="2600" dirty="0">
                <a:latin typeface="Arial" panose="020B0604020202020204" pitchFamily="34" charset="0"/>
              </a:rPr>
              <a:t>A </a:t>
            </a:r>
            <a:r>
              <a:rPr lang="en-CA" sz="2600" b="1" dirty="0">
                <a:latin typeface="Arial" panose="020B0604020202020204" pitchFamily="34" charset="0"/>
              </a:rPr>
              <a:t>cap-and-trade</a:t>
            </a:r>
            <a:r>
              <a:rPr lang="en-CA" sz="2600" dirty="0">
                <a:latin typeface="Arial" panose="020B0604020202020204" pitchFamily="34" charset="0"/>
              </a:rPr>
              <a:t> system is a flexible market mechanism, where annual limits are placed on emissions of carbon dioxide. Emission units in the form of permits can be auctioned off, sold, or distributed free of charge by the government. Industries or agents that exceed their quota for emissions can purchase unused portions of quotas from others. </a:t>
            </a:r>
          </a:p>
          <a:p>
            <a:pPr>
              <a:lnSpc>
                <a:spcPct val="120000"/>
              </a:lnSpc>
              <a:spcBef>
                <a:spcPts val="0"/>
              </a:spcBef>
              <a:buFont typeface="Wingdings" panose="05000000000000000000" pitchFamily="2" charset="2"/>
              <a:buChar char="§"/>
              <a:defRPr/>
            </a:pPr>
            <a:endParaRPr lang="en-CA" sz="2600" dirty="0">
              <a:latin typeface="Arial" panose="020B0604020202020204" pitchFamily="34" charset="0"/>
            </a:endParaRPr>
          </a:p>
          <a:p>
            <a:pPr>
              <a:lnSpc>
                <a:spcPct val="120000"/>
              </a:lnSpc>
              <a:spcBef>
                <a:spcPts val="0"/>
              </a:spcBef>
              <a:buFont typeface="Wingdings" panose="05000000000000000000" pitchFamily="2" charset="2"/>
              <a:buChar char="§"/>
              <a:defRPr/>
            </a:pPr>
            <a:r>
              <a:rPr lang="en-CA" sz="2600" dirty="0">
                <a:latin typeface="Arial" panose="020B0604020202020204" pitchFamily="34" charset="0"/>
              </a:rPr>
              <a:t>An active market for tradeable permits means that they can be traded at market price. The total limits on emissions are lowered over time, to reduce overall levels of pollution. </a:t>
            </a:r>
          </a:p>
          <a:p>
            <a:pPr>
              <a:lnSpc>
                <a:spcPct val="120000"/>
              </a:lnSpc>
              <a:spcBef>
                <a:spcPts val="0"/>
              </a:spcBef>
              <a:buFont typeface="Wingdings" panose="05000000000000000000" pitchFamily="2" charset="2"/>
              <a:buChar char="§"/>
              <a:defRPr/>
            </a:pPr>
            <a:endParaRPr lang="en-CA" sz="2600" dirty="0">
              <a:latin typeface="Arial" panose="020B0604020202020204" pitchFamily="34" charset="0"/>
            </a:endParaRPr>
          </a:p>
          <a:p>
            <a:pPr>
              <a:lnSpc>
                <a:spcPct val="120000"/>
              </a:lnSpc>
              <a:spcBef>
                <a:spcPts val="0"/>
              </a:spcBef>
              <a:buFont typeface="Wingdings" panose="05000000000000000000" pitchFamily="2" charset="2"/>
              <a:buChar char="§"/>
              <a:defRPr/>
            </a:pPr>
            <a:r>
              <a:rPr lang="en-CA" sz="2600" dirty="0">
                <a:latin typeface="Arial" panose="020B0604020202020204" pitchFamily="34" charset="0"/>
              </a:rPr>
              <a:t>Cap-and-trade systems provide greater certainty about the level of emissions that can be achieved, due to their set limits.</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5</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10804293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658079"/>
            <a:ext cx="8397875" cy="434942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a:lnSpc>
                <a:spcPct val="110000"/>
              </a:lnSpc>
              <a:spcBef>
                <a:spcPts val="0"/>
              </a:spcBef>
              <a:buFont typeface="Wingdings" panose="05000000000000000000" pitchFamily="2" charset="2"/>
              <a:buChar char="§"/>
              <a:defRPr/>
            </a:pPr>
            <a:r>
              <a:rPr lang="en-CA" sz="2200" dirty="0">
                <a:latin typeface="Arial" panose="020B0604020202020204" pitchFamily="34" charset="0"/>
              </a:rPr>
              <a:t>Cap-and-trade emissions permits are considered as taxes on production that should be recorded at the time the emissions occur (i.e. they should be recorded on an accrual basis). </a:t>
            </a:r>
          </a:p>
          <a:p>
            <a:pPr>
              <a:lnSpc>
                <a:spcPct val="110000"/>
              </a:lnSpc>
              <a:spcBef>
                <a:spcPts val="0"/>
              </a:spcBef>
              <a:buFont typeface="Wingdings" panose="05000000000000000000" pitchFamily="2" charset="2"/>
              <a:buChar char="§"/>
              <a:defRPr/>
            </a:pPr>
            <a:endParaRPr lang="en-CA" sz="2200" dirty="0">
              <a:latin typeface="Arial" panose="020B0604020202020204" pitchFamily="34" charset="0"/>
            </a:endParaRPr>
          </a:p>
          <a:p>
            <a:pPr>
              <a:lnSpc>
                <a:spcPct val="110000"/>
              </a:lnSpc>
              <a:spcBef>
                <a:spcPts val="0"/>
              </a:spcBef>
              <a:buFont typeface="Wingdings" panose="05000000000000000000" pitchFamily="2" charset="2"/>
              <a:buChar char="§"/>
              <a:defRPr/>
            </a:pPr>
            <a:r>
              <a:rPr lang="en-CA" sz="2200" dirty="0">
                <a:latin typeface="Arial" panose="020B0604020202020204" pitchFamily="34" charset="0"/>
              </a:rPr>
              <a:t>There is often a timing difference between the time the payments are received by the government and the time the emissions occur.</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6</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37224478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 - Illustrated</a:t>
            </a:r>
            <a:endParaRPr lang="en-CA" altLang="en-US" b="1" dirty="0">
              <a:solidFill>
                <a:srgbClr val="C00000"/>
              </a:solidFill>
              <a:latin typeface="Century Gothic" charset="0"/>
              <a:ea typeface="Century Gothic" charset="0"/>
              <a:cs typeface="Century Gothic" charset="0"/>
            </a:endParaRPr>
          </a:p>
        </p:txBody>
      </p:sp>
      <p:sp>
        <p:nvSpPr>
          <p:cNvPr id="4102" name="Rectangle 5"/>
          <p:cNvSpPr>
            <a:spLocks noGrp="1" noChangeArrowheads="1"/>
          </p:cNvSpPr>
          <p:nvPr>
            <p:ph idx="1"/>
          </p:nvPr>
        </p:nvSpPr>
        <p:spPr bwMode="auto">
          <a:xfrm>
            <a:off x="323850" y="1658079"/>
            <a:ext cx="8397875" cy="434942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a:lnSpc>
                <a:spcPct val="110000"/>
              </a:lnSpc>
              <a:spcBef>
                <a:spcPts val="0"/>
              </a:spcBef>
              <a:buFont typeface="Wingdings" panose="05000000000000000000" pitchFamily="2" charset="2"/>
              <a:buChar char="§"/>
              <a:defRPr/>
            </a:pPr>
            <a:r>
              <a:rPr lang="en-CA" dirty="0">
                <a:latin typeface="Arial" panose="020B0604020202020204" pitchFamily="34" charset="0"/>
              </a:rPr>
              <a:t>The following example illustrates how the cap and trade program was implemented in the Canadian system of macroeconomic accounts.</a:t>
            </a:r>
          </a:p>
          <a:p>
            <a:pPr>
              <a:lnSpc>
                <a:spcPct val="110000"/>
              </a:lnSpc>
              <a:spcBef>
                <a:spcPts val="0"/>
              </a:spcBef>
              <a:buFont typeface="Wingdings" panose="05000000000000000000" pitchFamily="2" charset="2"/>
              <a:buChar char="§"/>
              <a:defRPr/>
            </a:pPr>
            <a:endParaRPr lang="en-CA" sz="2200" dirty="0">
              <a:latin typeface="Arial" panose="020B0604020202020204" pitchFamily="34" charset="0"/>
            </a:endParaRPr>
          </a:p>
          <a:p>
            <a:pPr lvl="1">
              <a:lnSpc>
                <a:spcPct val="110000"/>
              </a:lnSpc>
              <a:spcBef>
                <a:spcPts val="0"/>
              </a:spcBef>
              <a:buFont typeface="Wingdings" panose="05000000000000000000" pitchFamily="2" charset="2"/>
              <a:buChar char="Ø"/>
              <a:defRPr/>
            </a:pPr>
            <a:r>
              <a:rPr lang="en-CA" dirty="0">
                <a:solidFill>
                  <a:srgbClr val="FF0000"/>
                </a:solidFill>
                <a:latin typeface="Arial" panose="020B0604020202020204" pitchFamily="34" charset="0"/>
              </a:rPr>
              <a:t>Assume that the government auctions off 25,000 allowances for $10 per allowance. Assume that a large electricity producer purchases all 25,000 allowances. </a:t>
            </a: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7</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Tree>
    <p:extLst>
      <p:ext uri="{BB962C8B-B14F-4D97-AF65-F5344CB8AC3E}">
        <p14:creationId xmlns:p14="http://schemas.microsoft.com/office/powerpoint/2010/main" val="7909524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323850" y="831499"/>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 - Illustrated</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8</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pic>
        <p:nvPicPr>
          <p:cNvPr id="3" name="Picture 2"/>
          <p:cNvPicPr>
            <a:picLocks noChangeAspect="1"/>
          </p:cNvPicPr>
          <p:nvPr/>
        </p:nvPicPr>
        <p:blipFill>
          <a:blip r:embed="rId2"/>
          <a:stretch>
            <a:fillRect/>
          </a:stretch>
        </p:blipFill>
        <p:spPr>
          <a:xfrm>
            <a:off x="36165" y="3628029"/>
            <a:ext cx="9144000" cy="2760071"/>
          </a:xfrm>
          <a:prstGeom prst="rect">
            <a:avLst/>
          </a:prstGeom>
        </p:spPr>
      </p:pic>
      <p:sp>
        <p:nvSpPr>
          <p:cNvPr id="4" name="Rectangle 3"/>
          <p:cNvSpPr/>
          <p:nvPr/>
        </p:nvSpPr>
        <p:spPr>
          <a:xfrm>
            <a:off x="118617" y="1658079"/>
            <a:ext cx="8701533" cy="1631216"/>
          </a:xfrm>
          <a:prstGeom prst="rect">
            <a:avLst/>
          </a:prstGeom>
        </p:spPr>
        <p:txBody>
          <a:bodyPr wrap="square">
            <a:spAutoFit/>
          </a:bodyPr>
          <a:lstStyle/>
          <a:p>
            <a:pPr>
              <a:buFont typeface="Wingdings" panose="05000000000000000000" pitchFamily="2" charset="2"/>
              <a:buChar char="§"/>
              <a:defRPr/>
            </a:pPr>
            <a:r>
              <a:rPr lang="en-CA" sz="2000" dirty="0"/>
              <a:t>On the day of the auction there would be a financial transaction between the government and the corporation. The government would receive cash of $250,000 and set up an ‘other liability’ (prepaid permit). The firm would show a reduction in cash and an increase in ‘other assets’ (prepaid permit) of $250,000.</a:t>
            </a:r>
          </a:p>
        </p:txBody>
      </p:sp>
    </p:spTree>
    <p:extLst>
      <p:ext uri="{BB962C8B-B14F-4D97-AF65-F5344CB8AC3E}">
        <p14:creationId xmlns:p14="http://schemas.microsoft.com/office/powerpoint/2010/main" val="10191491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Grp="1" noChangeArrowheads="1"/>
          </p:cNvSpPr>
          <p:nvPr>
            <p:ph type="title"/>
          </p:nvPr>
        </p:nvSpPr>
        <p:spPr bwMode="auto">
          <a:xfrm>
            <a:off x="287388" y="836712"/>
            <a:ext cx="8568630" cy="79730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defRPr/>
            </a:pPr>
            <a:r>
              <a:rPr lang="en-CA" altLang="en-US" b="1" dirty="0">
                <a:solidFill>
                  <a:srgbClr val="31708D"/>
                </a:solidFill>
                <a:latin typeface="Century Gothic" charset="0"/>
                <a:ea typeface="Century Gothic" charset="0"/>
                <a:cs typeface="Century Gothic" charset="0"/>
              </a:rPr>
              <a:t>Cap and Trade System - Illustrated</a:t>
            </a:r>
            <a:endParaRPr lang="en-CA" altLang="en-US" b="1" dirty="0">
              <a:solidFill>
                <a:srgbClr val="C00000"/>
              </a:solidFill>
              <a:latin typeface="Century Gothic" charset="0"/>
              <a:ea typeface="Century Gothic" charset="0"/>
              <a:cs typeface="Century Gothic" charset="0"/>
            </a:endParaRPr>
          </a:p>
        </p:txBody>
      </p:sp>
      <p:sp>
        <p:nvSpPr>
          <p:cNvPr id="4098" name="Date Placeholder 3"/>
          <p:cNvSpPr>
            <a:spLocks noGrp="1"/>
          </p:cNvSpPr>
          <p:nvPr>
            <p:ph type="dt" sz="half"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DACBB64E-E9CD-C24C-907F-601F05A765D8}" type="datetime1">
              <a:rPr lang="en-CA" altLang="en-US">
                <a:solidFill>
                  <a:srgbClr val="414140"/>
                </a:solidFill>
              </a:rPr>
              <a:pPr>
                <a:defRPr/>
              </a:pPr>
              <a:t>2017-12-03</a:t>
            </a:fld>
            <a:endParaRPr lang="en-CA" altLang="en-US" dirty="0">
              <a:solidFill>
                <a:srgbClr val="414140"/>
              </a:solidFill>
            </a:endParaRPr>
          </a:p>
        </p:txBody>
      </p:sp>
      <p:sp>
        <p:nvSpPr>
          <p:cNvPr id="4100" name="Slide Number Placeholder 5"/>
          <p:cNvSpPr>
            <a:spLocks noGrp="1"/>
          </p:cNvSpPr>
          <p:nvPr>
            <p:ph type="sldNum" sz="quarter" idx="12"/>
          </p:nvPr>
        </p:nvSpPr>
        <p:spPr>
          <a:xfrm>
            <a:off x="334963" y="6417378"/>
            <a:ext cx="1522412" cy="4762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099A49E-346F-4C4F-ACBF-34AB2539C4A9}" type="slidenum">
              <a:rPr lang="en-CA" altLang="en-US">
                <a:solidFill>
                  <a:srgbClr val="414140"/>
                </a:solidFill>
              </a:rPr>
              <a:pPr>
                <a:defRPr/>
              </a:pPr>
              <a:t>9</a:t>
            </a:fld>
            <a:endParaRPr lang="en-CA" altLang="en-US" dirty="0">
              <a:solidFill>
                <a:srgbClr val="414140"/>
              </a:solidFill>
            </a:endParaRPr>
          </a:p>
        </p:txBody>
      </p:sp>
      <p:sp>
        <p:nvSpPr>
          <p:cNvPr id="4099" name="Footer Placeholder 4"/>
          <p:cNvSpPr>
            <a:spLocks noGrp="1"/>
          </p:cNvSpPr>
          <p:nvPr>
            <p:ph type="ftr" sz="quarter" idx="4294967295"/>
          </p:nvPr>
        </p:nvSpPr>
        <p:spPr>
          <a:xfrm>
            <a:off x="1691681" y="6388100"/>
            <a:ext cx="5760044"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CA" sz="1200" dirty="0">
                <a:solidFill>
                  <a:srgbClr val="414140"/>
                </a:solidFill>
                <a:latin typeface="Arial" panose="020B0604020202020204" pitchFamily="34" charset="0"/>
                <a:ea typeface="Century Gothic" charset="0"/>
                <a:cs typeface="Arial" panose="020B0604020202020204" pitchFamily="34" charset="0"/>
              </a:rPr>
              <a:t>STATISTICS CANADA • STATISTIQUE CANADA</a:t>
            </a:r>
          </a:p>
        </p:txBody>
      </p:sp>
      <p:sp>
        <p:nvSpPr>
          <p:cNvPr id="4" name="Rectangle 3"/>
          <p:cNvSpPr/>
          <p:nvPr/>
        </p:nvSpPr>
        <p:spPr>
          <a:xfrm>
            <a:off x="107504" y="1484784"/>
            <a:ext cx="8960184" cy="2246769"/>
          </a:xfrm>
          <a:prstGeom prst="rect">
            <a:avLst/>
          </a:prstGeom>
        </p:spPr>
        <p:txBody>
          <a:bodyPr wrap="square">
            <a:spAutoFit/>
          </a:bodyPr>
          <a:lstStyle/>
          <a:p>
            <a:pPr marL="285750" indent="-285750">
              <a:buFont typeface="Wingdings" panose="05000000000000000000" pitchFamily="2" charset="2"/>
              <a:buChar char="§"/>
              <a:defRPr/>
            </a:pPr>
            <a:r>
              <a:rPr lang="en-CA" sz="2000" dirty="0"/>
              <a:t>As the firm emits carbon they would gradually reduce the prepaid receivable. At the same time, the government would record a tax revenue and reduce the other payable (emissions permit). Assume the corporation emitted 20,000 tonnes of carbon in the first year. We would record $200,000 in taxes on production payable by the corporation to the government and the prepaid asset and liability is reduced by the same amount.</a:t>
            </a:r>
          </a:p>
        </p:txBody>
      </p:sp>
      <p:pic>
        <p:nvPicPr>
          <p:cNvPr id="2" name="Picture 1"/>
          <p:cNvPicPr>
            <a:picLocks noChangeAspect="1"/>
          </p:cNvPicPr>
          <p:nvPr/>
        </p:nvPicPr>
        <p:blipFill>
          <a:blip r:embed="rId2"/>
          <a:stretch>
            <a:fillRect/>
          </a:stretch>
        </p:blipFill>
        <p:spPr>
          <a:xfrm>
            <a:off x="15596" y="3687374"/>
            <a:ext cx="9144000" cy="2809875"/>
          </a:xfrm>
          <a:prstGeom prst="rect">
            <a:avLst/>
          </a:prstGeom>
        </p:spPr>
      </p:pic>
    </p:spTree>
    <p:extLst>
      <p:ext uri="{BB962C8B-B14F-4D97-AF65-F5344CB8AC3E}">
        <p14:creationId xmlns:p14="http://schemas.microsoft.com/office/powerpoint/2010/main" val="314134856"/>
      </p:ext>
    </p:extLst>
  </p:cSld>
  <p:clrMapOvr>
    <a:masterClrMapping/>
  </p:clrMapOvr>
  <p:transition>
    <p:fade/>
  </p:transition>
</p:sld>
</file>

<file path=ppt/theme/theme1.xml><?xml version="1.0" encoding="utf-8"?>
<a:theme xmlns:a="http://schemas.openxmlformats.org/drawingml/2006/main" name="31d-20_029-eng">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st.potx" id="{E48C9D4E-3D10-4820-9BEF-2DA4ADF5C8AA}" vid="{F026A17B-B83D-495F-897E-9A5650561D6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31d-20_029-eng</Template>
  <TotalTime>48967</TotalTime>
  <Words>1151</Words>
  <Application>Microsoft Office PowerPoint</Application>
  <PresentationFormat>On-screen Show (4:3)</PresentationFormat>
  <Paragraphs>95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Century Gothic</vt:lpstr>
      <vt:lpstr>Wingdings</vt:lpstr>
      <vt:lpstr>31d-20_029-eng</vt:lpstr>
      <vt:lpstr>PowerPoint Presentation</vt:lpstr>
      <vt:lpstr>Pan-Canadian Framework on Clean Growth and Climate Change.</vt:lpstr>
      <vt:lpstr>Carbon Pricing</vt:lpstr>
      <vt:lpstr>Carbon Tax</vt:lpstr>
      <vt:lpstr>Cap and Trade System</vt:lpstr>
      <vt:lpstr>Cap and Trade System</vt:lpstr>
      <vt:lpstr>Cap and Trade System - Illustrated</vt:lpstr>
      <vt:lpstr>Cap and Trade System - Illustrated</vt:lpstr>
      <vt:lpstr>Cap and Trade System - Illustrated</vt:lpstr>
      <vt:lpstr>Cap and Trade System - Illustrated</vt:lpstr>
      <vt:lpstr>Cap and Trade System - Illustrated</vt:lpstr>
      <vt:lpstr>Cap and Trade System - Illustrated</vt:lpstr>
      <vt:lpstr>Cap and Trade System - Illustrated</vt:lpstr>
      <vt:lpstr>Questions for the AEG</vt:lpstr>
    </vt:vector>
  </TitlesOfParts>
  <Company>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Jim Tebrake</cp:lastModifiedBy>
  <cp:revision>260</cp:revision>
  <cp:lastPrinted>2017-08-30T14:47:19Z</cp:lastPrinted>
  <dcterms:created xsi:type="dcterms:W3CDTF">2008-07-17T14:58:13Z</dcterms:created>
  <dcterms:modified xsi:type="dcterms:W3CDTF">2017-12-03T22:29:41Z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-422681148</vt:i4>
  </property>
  <property fmtid="{D5CDD505-2E9C-101B-9397-08002B2CF9AE}" pid="3" name="_NewReviewCycle">
    <vt:lpwstr/>
  </property>
  <property fmtid="{D5CDD505-2E9C-101B-9397-08002B2CF9AE}" pid="4" name="_EmailSubject">
    <vt:lpwstr>IMF Statistical Forum Presentation</vt:lpwstr>
  </property>
  <property fmtid="{D5CDD505-2E9C-101B-9397-08002B2CF9AE}" pid="5" name="_AuthorEmail">
    <vt:lpwstr>james.tebrake@canada.ca</vt:lpwstr>
  </property>
  <property fmtid="{D5CDD505-2E9C-101B-9397-08002B2CF9AE}" pid="6" name="_AuthorEmailDisplayName">
    <vt:lpwstr>Tebrake, James (STATCAN)</vt:lpwstr>
  </property>
  <property fmtid="{D5CDD505-2E9C-101B-9397-08002B2CF9AE}" pid="7" name="_PreviousAdHocReviewCycleID">
    <vt:i4>-422681148</vt:i4>
  </property>
</Properties>
</file>