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handoutMasterIdLst>
    <p:handoutMasterId r:id="rId17"/>
  </p:handoutMasterIdLst>
  <p:sldIdLst>
    <p:sldId id="276" r:id="rId2"/>
    <p:sldId id="376" r:id="rId3"/>
    <p:sldId id="368" r:id="rId4"/>
    <p:sldId id="369" r:id="rId5"/>
    <p:sldId id="377" r:id="rId6"/>
    <p:sldId id="378" r:id="rId7"/>
    <p:sldId id="365" r:id="rId8"/>
    <p:sldId id="366" r:id="rId9"/>
    <p:sldId id="372" r:id="rId10"/>
    <p:sldId id="375" r:id="rId11"/>
    <p:sldId id="379" r:id="rId12"/>
    <p:sldId id="367" r:id="rId13"/>
    <p:sldId id="370" r:id="rId14"/>
    <p:sldId id="345"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36"/>
    <a:srgbClr val="BBE0E3"/>
    <a:srgbClr val="E17B1C"/>
    <a:srgbClr val="CC3300"/>
    <a:srgbClr val="FF9900"/>
    <a:srgbClr val="2A3990"/>
    <a:srgbClr val="003366"/>
    <a:srgbClr val="CC6600"/>
    <a:srgbClr val="751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80722" autoAdjust="0"/>
  </p:normalViewPr>
  <p:slideViewPr>
    <p:cSldViewPr>
      <p:cViewPr varScale="1">
        <p:scale>
          <a:sx n="68" d="100"/>
          <a:sy n="68" d="100"/>
        </p:scale>
        <p:origin x="990" y="78"/>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A458376-DA53-4F84-84FA-91343FC8BCB0}" type="slidenum">
              <a:rPr lang="en-GB" altLang="en-US"/>
              <a:pPr/>
              <a:t>‹#›</a:t>
            </a:fld>
            <a:endParaRPr lang="en-GB" altLang="en-US"/>
          </a:p>
        </p:txBody>
      </p:sp>
    </p:spTree>
    <p:extLst>
      <p:ext uri="{BB962C8B-B14F-4D97-AF65-F5344CB8AC3E}">
        <p14:creationId xmlns:p14="http://schemas.microsoft.com/office/powerpoint/2010/main" val="1871806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70DD791-7F34-4405-A71E-C643FAA85C14}" type="slidenum">
              <a:rPr lang="en-GB" altLang="en-US"/>
              <a:pPr/>
              <a:t>‹#›</a:t>
            </a:fld>
            <a:endParaRPr lang="en-GB" altLang="en-US"/>
          </a:p>
        </p:txBody>
      </p:sp>
    </p:spTree>
    <p:extLst>
      <p:ext uri="{BB962C8B-B14F-4D97-AF65-F5344CB8AC3E}">
        <p14:creationId xmlns:p14="http://schemas.microsoft.com/office/powerpoint/2010/main" val="40947132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454" name="Rectangle 86"/>
          <p:cNvSpPr>
            <a:spLocks noChangeArrowheads="1"/>
          </p:cNvSpPr>
          <p:nvPr/>
        </p:nvSpPr>
        <p:spPr bwMode="auto">
          <a:xfrm>
            <a:off x="0" y="0"/>
            <a:ext cx="323850" cy="6858000"/>
          </a:xfrm>
          <a:prstGeom prst="rect">
            <a:avLst/>
          </a:prstGeom>
          <a:solidFill>
            <a:srgbClr val="2A3990"/>
          </a:solidFill>
          <a:ln>
            <a:noFill/>
          </a:ln>
          <a:effectLst/>
        </p:spPr>
        <p:txBody>
          <a:bodyPr wrap="none" anchor="ctr"/>
          <a:lstStyle/>
          <a:p>
            <a:endParaRPr lang="en-GB"/>
          </a:p>
        </p:txBody>
      </p:sp>
      <p:sp>
        <p:nvSpPr>
          <p:cNvPr id="58455" name="Rectangle 87"/>
          <p:cNvSpPr>
            <a:spLocks noChangeArrowheads="1"/>
          </p:cNvSpPr>
          <p:nvPr/>
        </p:nvSpPr>
        <p:spPr bwMode="auto">
          <a:xfrm>
            <a:off x="0" y="6524625"/>
            <a:ext cx="323850" cy="333375"/>
          </a:xfrm>
          <a:prstGeom prst="rect">
            <a:avLst/>
          </a:prstGeom>
          <a:solidFill>
            <a:srgbClr val="E17B1C"/>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456" name="Text Box 88"/>
          <p:cNvSpPr txBox="1">
            <a:spLocks noChangeArrowheads="1"/>
          </p:cNvSpPr>
          <p:nvPr/>
        </p:nvSpPr>
        <p:spPr bwMode="auto">
          <a:xfrm>
            <a:off x="1547813" y="51577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8457" name="Text Box 89"/>
          <p:cNvSpPr txBox="1">
            <a:spLocks noChangeArrowheads="1"/>
          </p:cNvSpPr>
          <p:nvPr/>
        </p:nvSpPr>
        <p:spPr bwMode="auto">
          <a:xfrm>
            <a:off x="1671638" y="4960938"/>
            <a:ext cx="217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58459" name="Rectangle 91"/>
          <p:cNvSpPr>
            <a:spLocks noGrp="1" noChangeArrowheads="1"/>
          </p:cNvSpPr>
          <p:nvPr>
            <p:ph type="ctrTitle" sz="quarter"/>
          </p:nvPr>
        </p:nvSpPr>
        <p:spPr>
          <a:xfrm>
            <a:off x="685800" y="1743075"/>
            <a:ext cx="7772400" cy="1470025"/>
          </a:xfrm>
        </p:spPr>
        <p:txBody>
          <a:bodyPr/>
          <a:lstStyle>
            <a:lvl1pPr algn="ctr">
              <a:defRPr/>
            </a:lvl1pPr>
          </a:lstStyle>
          <a:p>
            <a:pPr lvl="0"/>
            <a:r>
              <a:rPr lang="en-US" altLang="en-US" noProof="0"/>
              <a:t>Click to edit Master title style</a:t>
            </a:r>
            <a:endParaRPr lang="en-GB" altLang="en-US" noProof="0"/>
          </a:p>
        </p:txBody>
      </p:sp>
      <p:sp>
        <p:nvSpPr>
          <p:cNvPr id="58460" name="Rectangle 92"/>
          <p:cNvSpPr>
            <a:spLocks noGrp="1" noChangeArrowheads="1"/>
          </p:cNvSpPr>
          <p:nvPr>
            <p:ph type="subTitle" sz="quarter" idx="1"/>
          </p:nvPr>
        </p:nvSpPr>
        <p:spPr>
          <a:xfrm>
            <a:off x="1371600" y="3429000"/>
            <a:ext cx="6400800" cy="1752600"/>
          </a:xfrm>
        </p:spPr>
        <p:txBody>
          <a:bodyPr/>
          <a:lstStyle>
            <a:lvl1pPr marL="0" indent="0" algn="ctr">
              <a:buFontTx/>
              <a:buNone/>
              <a:defRPr b="1"/>
            </a:lvl1pPr>
          </a:lstStyle>
          <a:p>
            <a:pPr lvl="0"/>
            <a:r>
              <a:rPr lang="en-US" altLang="en-US" noProof="0"/>
              <a:t>Click to edit Master subtitle style</a:t>
            </a:r>
            <a:endParaRPr lang="en-GB" altLang="en-US" noProof="0" dirty="0"/>
          </a:p>
        </p:txBody>
      </p:sp>
      <p:sp>
        <p:nvSpPr>
          <p:cNvPr id="58466" name="Text Box 98"/>
          <p:cNvSpPr txBox="1">
            <a:spLocks noChangeArrowheads="1"/>
          </p:cNvSpPr>
          <p:nvPr/>
        </p:nvSpPr>
        <p:spPr bwMode="auto">
          <a:xfrm>
            <a:off x="3543300"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5" name="Line 10"/>
          <p:cNvSpPr>
            <a:spLocks noChangeShapeType="1"/>
          </p:cNvSpPr>
          <p:nvPr userDrawn="1"/>
        </p:nvSpPr>
        <p:spPr bwMode="auto">
          <a:xfrm>
            <a:off x="0" y="908720"/>
            <a:ext cx="9144000" cy="0"/>
          </a:xfrm>
          <a:prstGeom prst="line">
            <a:avLst/>
          </a:prstGeom>
          <a:noFill/>
          <a:ln w="20955">
            <a:solidFill>
              <a:srgbClr val="E17B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44624"/>
            <a:ext cx="836712" cy="83671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866" y="107078"/>
            <a:ext cx="2735982" cy="710924"/>
          </a:xfrm>
          <a:prstGeom prst="rect">
            <a:avLst/>
          </a:prstGeom>
        </p:spPr>
      </p:pic>
      <p:sp>
        <p:nvSpPr>
          <p:cNvPr id="18" name="Rectangle 3"/>
          <p:cNvSpPr>
            <a:spLocks noChangeArrowheads="1"/>
          </p:cNvSpPr>
          <p:nvPr userDrawn="1"/>
        </p:nvSpPr>
        <p:spPr bwMode="auto">
          <a:xfrm>
            <a:off x="323850" y="6524625"/>
            <a:ext cx="8820150" cy="333375"/>
          </a:xfrm>
          <a:prstGeom prst="rect">
            <a:avLst/>
          </a:prstGeom>
          <a:solidFill>
            <a:srgbClr val="545454"/>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sz="900" dirty="0">
              <a:solidFill>
                <a:schemeClr val="bg1"/>
              </a:solidFill>
            </a:endParaRPr>
          </a:p>
        </p:txBody>
      </p:sp>
      <p:sp>
        <p:nvSpPr>
          <p:cNvPr id="19" name="TextBox 18"/>
          <p:cNvSpPr txBox="1"/>
          <p:nvPr userDrawn="1"/>
        </p:nvSpPr>
        <p:spPr>
          <a:xfrm>
            <a:off x="5652120" y="6582544"/>
            <a:ext cx="3456384" cy="230832"/>
          </a:xfrm>
          <a:prstGeom prst="rect">
            <a:avLst/>
          </a:prstGeom>
          <a:noFill/>
        </p:spPr>
        <p:txBody>
          <a:bodyPr wrap="square" rtlCol="0">
            <a:spAutoFit/>
          </a:bodyPr>
          <a:lstStyle/>
          <a:p>
            <a:pPr algn="r"/>
            <a:r>
              <a:rPr lang="en-GB" sz="900" i="1" dirty="0">
                <a:solidFill>
                  <a:schemeClr val="accent3"/>
                </a:solidFill>
              </a:rPr>
              <a:t>http://www.unescap.org/our-work/statistics</a:t>
            </a:r>
          </a:p>
        </p:txBody>
      </p:sp>
      <p:sp>
        <p:nvSpPr>
          <p:cNvPr id="20" name="Slide Number Placeholder 2"/>
          <p:cNvSpPr>
            <a:spLocks noGrp="1"/>
          </p:cNvSpPr>
          <p:nvPr>
            <p:ph type="sldNum" sz="quarter" idx="4"/>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1"/>
          </p:nvPr>
        </p:nvSpPr>
        <p:spPr>
          <a:xfrm>
            <a:off x="-36512" y="6552009"/>
            <a:ext cx="467866" cy="333375"/>
          </a:xfrm>
          <a:prstGeom prst="rect">
            <a:avLst/>
          </a:prstGeom>
        </p:spPr>
        <p:txBody>
          <a:bodyPr/>
          <a:lstStyle>
            <a:lvl1pPr>
              <a:defRPr/>
            </a:lvl1pPr>
          </a:lstStyle>
          <a:p>
            <a:fld id="{09CA8F2C-3D49-4E50-A237-CAB29C8EF063}" type="slidenum">
              <a:rPr lang="en-GB" altLang="en-US"/>
              <a:pPr/>
              <a:t>‹#›</a:t>
            </a:fld>
            <a:endParaRPr lang="en-GB" altLang="en-US"/>
          </a:p>
        </p:txBody>
      </p:sp>
    </p:spTree>
    <p:extLst>
      <p:ext uri="{BB962C8B-B14F-4D97-AF65-F5344CB8AC3E}">
        <p14:creationId xmlns:p14="http://schemas.microsoft.com/office/powerpoint/2010/main" val="158913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980728"/>
            <a:ext cx="2108200" cy="540102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80728"/>
            <a:ext cx="6176963" cy="5401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2"/>
          <p:cNvSpPr>
            <a:spLocks noGrp="1"/>
          </p:cNvSpPr>
          <p:nvPr>
            <p:ph type="sldNum" sz="quarter" idx="11"/>
          </p:nvPr>
        </p:nvSpPr>
        <p:spPr>
          <a:xfrm>
            <a:off x="-36512" y="6552009"/>
            <a:ext cx="467866" cy="333375"/>
          </a:xfrm>
          <a:prstGeom prst="rect">
            <a:avLst/>
          </a:prstGeom>
        </p:spPr>
        <p:txBody>
          <a:bodyPr/>
          <a:lstStyle>
            <a:lvl1pPr>
              <a:defRPr/>
            </a:lvl1pPr>
          </a:lstStyle>
          <a:p>
            <a:fld id="{09CA8F2C-3D49-4E50-A237-CAB29C8EF063}" type="slidenum">
              <a:rPr lang="en-GB" altLang="en-US"/>
              <a:pPr/>
              <a:t>‹#›</a:t>
            </a:fld>
            <a:endParaRPr lang="en-GB" altLang="en-US"/>
          </a:p>
        </p:txBody>
      </p:sp>
    </p:spTree>
    <p:extLst>
      <p:ext uri="{BB962C8B-B14F-4D97-AF65-F5344CB8AC3E}">
        <p14:creationId xmlns:p14="http://schemas.microsoft.com/office/powerpoint/2010/main" val="338628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424936" cy="7207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16832"/>
            <a:ext cx="4141788" cy="4464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51388" y="1916832"/>
            <a:ext cx="4143375" cy="4464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2"/>
          <p:cNvSpPr>
            <a:spLocks noGrp="1"/>
          </p:cNvSpPr>
          <p:nvPr>
            <p:ph type="sldNum" sz="quarter" idx="11"/>
          </p:nvPr>
        </p:nvSpPr>
        <p:spPr>
          <a:xfrm>
            <a:off x="-36512" y="6552009"/>
            <a:ext cx="467866" cy="333375"/>
          </a:xfrm>
          <a:prstGeom prst="rect">
            <a:avLst/>
          </a:prstGeom>
        </p:spPr>
        <p:txBody>
          <a:bodyPr/>
          <a:lstStyle>
            <a:lvl1pPr>
              <a:defRPr/>
            </a:lvl1pPr>
          </a:lstStyle>
          <a:p>
            <a:fld id="{09CA8F2C-3D49-4E50-A237-CAB29C8EF063}" type="slidenum">
              <a:rPr lang="en-GB" altLang="en-US"/>
              <a:pPr/>
              <a:t>‹#›</a:t>
            </a:fld>
            <a:endParaRPr lang="en-GB" altLang="en-US"/>
          </a:p>
        </p:txBody>
      </p:sp>
    </p:spTree>
    <p:extLst>
      <p:ext uri="{BB962C8B-B14F-4D97-AF65-F5344CB8AC3E}">
        <p14:creationId xmlns:p14="http://schemas.microsoft.com/office/powerpoint/2010/main" val="209096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2"/>
          <p:cNvSpPr>
            <a:spLocks noGrp="1"/>
          </p:cNvSpPr>
          <p:nvPr>
            <p:ph type="sldNum" sz="quarter" idx="4"/>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dirty="0"/>
          </a:p>
        </p:txBody>
      </p:sp>
    </p:spTree>
    <p:extLst>
      <p:ext uri="{BB962C8B-B14F-4D97-AF65-F5344CB8AC3E}">
        <p14:creationId xmlns:p14="http://schemas.microsoft.com/office/powerpoint/2010/main" val="420370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Slide Number Placeholder 2"/>
          <p:cNvSpPr>
            <a:spLocks noGrp="1"/>
          </p:cNvSpPr>
          <p:nvPr>
            <p:ph type="sldNum" sz="quarter" idx="4"/>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a:p>
        </p:txBody>
      </p:sp>
    </p:spTree>
    <p:extLst>
      <p:ext uri="{BB962C8B-B14F-4D97-AF65-F5344CB8AC3E}">
        <p14:creationId xmlns:p14="http://schemas.microsoft.com/office/powerpoint/2010/main" val="259287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1052091"/>
            <a:ext cx="8422580" cy="720725"/>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916832"/>
            <a:ext cx="4141788" cy="44649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1388" y="1916832"/>
            <a:ext cx="4143375" cy="44649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2"/>
          <p:cNvSpPr>
            <a:spLocks noGrp="1"/>
          </p:cNvSpPr>
          <p:nvPr>
            <p:ph type="sldNum" sz="quarter" idx="4"/>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a:p>
        </p:txBody>
      </p:sp>
    </p:spTree>
    <p:extLst>
      <p:ext uri="{BB962C8B-B14F-4D97-AF65-F5344CB8AC3E}">
        <p14:creationId xmlns:p14="http://schemas.microsoft.com/office/powerpoint/2010/main" val="69212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576064"/>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628799"/>
            <a:ext cx="4040188" cy="720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92895"/>
            <a:ext cx="4040188"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628800"/>
            <a:ext cx="4041775" cy="7200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92895"/>
            <a:ext cx="4041775"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2"/>
          <p:cNvSpPr>
            <a:spLocks noGrp="1"/>
          </p:cNvSpPr>
          <p:nvPr>
            <p:ph type="sldNum" sz="quarter" idx="10"/>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a:p>
        </p:txBody>
      </p:sp>
    </p:spTree>
    <p:extLst>
      <p:ext uri="{BB962C8B-B14F-4D97-AF65-F5344CB8AC3E}">
        <p14:creationId xmlns:p14="http://schemas.microsoft.com/office/powerpoint/2010/main" val="98968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2"/>
          <p:cNvSpPr>
            <a:spLocks noGrp="1"/>
          </p:cNvSpPr>
          <p:nvPr>
            <p:ph type="sldNum" sz="quarter" idx="4"/>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a:p>
        </p:txBody>
      </p:sp>
    </p:spTree>
    <p:extLst>
      <p:ext uri="{BB962C8B-B14F-4D97-AF65-F5344CB8AC3E}">
        <p14:creationId xmlns:p14="http://schemas.microsoft.com/office/powerpoint/2010/main" val="143525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a:p>
        </p:txBody>
      </p:sp>
    </p:spTree>
    <p:extLst>
      <p:ext uri="{BB962C8B-B14F-4D97-AF65-F5344CB8AC3E}">
        <p14:creationId xmlns:p14="http://schemas.microsoft.com/office/powerpoint/2010/main" val="366894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412"/>
            <a:ext cx="8219256" cy="52638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1700808"/>
            <a:ext cx="5111750" cy="44253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2"/>
          <p:cNvSpPr>
            <a:spLocks noGrp="1"/>
          </p:cNvSpPr>
          <p:nvPr>
            <p:ph type="sldNum" sz="quarter" idx="11"/>
          </p:nvPr>
        </p:nvSpPr>
        <p:spPr>
          <a:xfrm>
            <a:off x="-36512" y="6552009"/>
            <a:ext cx="467866" cy="333375"/>
          </a:xfrm>
          <a:prstGeom prst="rect">
            <a:avLst/>
          </a:prstGeom>
        </p:spPr>
        <p:txBody>
          <a:bodyPr/>
          <a:lstStyle>
            <a:lvl1pPr>
              <a:defRPr/>
            </a:lvl1pPr>
          </a:lstStyle>
          <a:p>
            <a:fld id="{09CA8F2C-3D49-4E50-A237-CAB29C8EF063}" type="slidenum">
              <a:rPr lang="en-GB" altLang="en-US"/>
              <a:pPr/>
              <a:t>‹#›</a:t>
            </a:fld>
            <a:endParaRPr lang="en-GB" altLang="en-US"/>
          </a:p>
        </p:txBody>
      </p:sp>
    </p:spTree>
    <p:extLst>
      <p:ext uri="{BB962C8B-B14F-4D97-AF65-F5344CB8AC3E}">
        <p14:creationId xmlns:p14="http://schemas.microsoft.com/office/powerpoint/2010/main" val="286395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052735"/>
            <a:ext cx="5486400" cy="3674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2"/>
          <p:cNvSpPr>
            <a:spLocks noGrp="1"/>
          </p:cNvSpPr>
          <p:nvPr>
            <p:ph type="sldNum" sz="quarter" idx="11"/>
          </p:nvPr>
        </p:nvSpPr>
        <p:spPr>
          <a:xfrm>
            <a:off x="-36512" y="6552009"/>
            <a:ext cx="467866" cy="333375"/>
          </a:xfrm>
          <a:prstGeom prst="rect">
            <a:avLst/>
          </a:prstGeom>
        </p:spPr>
        <p:txBody>
          <a:bodyPr/>
          <a:lstStyle>
            <a:lvl1pPr>
              <a:defRPr/>
            </a:lvl1pPr>
          </a:lstStyle>
          <a:p>
            <a:fld id="{09CA8F2C-3D49-4E50-A237-CAB29C8EF063}" type="slidenum">
              <a:rPr lang="en-GB" altLang="en-US"/>
              <a:pPr/>
              <a:t>‹#›</a:t>
            </a:fld>
            <a:endParaRPr lang="en-GB" altLang="en-US"/>
          </a:p>
        </p:txBody>
      </p:sp>
    </p:spTree>
    <p:extLst>
      <p:ext uri="{BB962C8B-B14F-4D97-AF65-F5344CB8AC3E}">
        <p14:creationId xmlns:p14="http://schemas.microsoft.com/office/powerpoint/2010/main" val="207351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457200" y="1916832"/>
            <a:ext cx="8437563" cy="446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57347" name="Rectangle 3"/>
          <p:cNvSpPr>
            <a:spLocks noChangeArrowheads="1"/>
          </p:cNvSpPr>
          <p:nvPr/>
        </p:nvSpPr>
        <p:spPr bwMode="auto">
          <a:xfrm>
            <a:off x="323850" y="6524625"/>
            <a:ext cx="8820150" cy="333375"/>
          </a:xfrm>
          <a:prstGeom prst="rect">
            <a:avLst/>
          </a:prstGeom>
          <a:solidFill>
            <a:srgbClr val="545454"/>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chemeClr val="bg1"/>
              </a:solidFill>
            </a:endParaRPr>
          </a:p>
        </p:txBody>
      </p:sp>
      <p:sp>
        <p:nvSpPr>
          <p:cNvPr id="57348" name="Rectangle 4"/>
          <p:cNvSpPr>
            <a:spLocks noChangeArrowheads="1"/>
          </p:cNvSpPr>
          <p:nvPr/>
        </p:nvSpPr>
        <p:spPr bwMode="auto">
          <a:xfrm>
            <a:off x="0" y="0"/>
            <a:ext cx="323850" cy="6858000"/>
          </a:xfrm>
          <a:prstGeom prst="rect">
            <a:avLst/>
          </a:prstGeom>
          <a:solidFill>
            <a:srgbClr val="2A3990"/>
          </a:solidFill>
          <a:ln>
            <a:noFill/>
          </a:ln>
          <a:effectLst/>
        </p:spPr>
        <p:txBody>
          <a:bodyPr wrap="none" anchor="ctr"/>
          <a:lstStyle/>
          <a:p>
            <a:endParaRPr lang="en-GB"/>
          </a:p>
        </p:txBody>
      </p:sp>
      <p:sp>
        <p:nvSpPr>
          <p:cNvPr id="57349" name="Rectangle 5"/>
          <p:cNvSpPr>
            <a:spLocks noChangeArrowheads="1"/>
          </p:cNvSpPr>
          <p:nvPr/>
        </p:nvSpPr>
        <p:spPr bwMode="auto">
          <a:xfrm>
            <a:off x="0" y="6525344"/>
            <a:ext cx="323850" cy="333375"/>
          </a:xfrm>
          <a:prstGeom prst="rect">
            <a:avLst/>
          </a:prstGeom>
          <a:solidFill>
            <a:srgbClr val="E17B1C"/>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57351" name="Rectangle 7"/>
          <p:cNvSpPr>
            <a:spLocks noGrp="1" noChangeArrowheads="1"/>
          </p:cNvSpPr>
          <p:nvPr>
            <p:ph type="title"/>
          </p:nvPr>
        </p:nvSpPr>
        <p:spPr bwMode="auto">
          <a:xfrm>
            <a:off x="469900" y="1052091"/>
            <a:ext cx="77739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7354" name="Line 10"/>
          <p:cNvSpPr>
            <a:spLocks noChangeShapeType="1"/>
          </p:cNvSpPr>
          <p:nvPr/>
        </p:nvSpPr>
        <p:spPr bwMode="auto">
          <a:xfrm>
            <a:off x="0" y="908720"/>
            <a:ext cx="9144000" cy="0"/>
          </a:xfrm>
          <a:prstGeom prst="line">
            <a:avLst/>
          </a:prstGeom>
          <a:noFill/>
          <a:ln w="20955">
            <a:solidFill>
              <a:srgbClr val="E17B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28384" y="44624"/>
            <a:ext cx="836712" cy="836712"/>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7866" y="107078"/>
            <a:ext cx="2735982" cy="710924"/>
          </a:xfrm>
          <a:prstGeom prst="rect">
            <a:avLst/>
          </a:prstGeom>
        </p:spPr>
      </p:pic>
      <p:sp>
        <p:nvSpPr>
          <p:cNvPr id="14" name="TextBox 13"/>
          <p:cNvSpPr txBox="1"/>
          <p:nvPr/>
        </p:nvSpPr>
        <p:spPr>
          <a:xfrm>
            <a:off x="5652120" y="6582544"/>
            <a:ext cx="3456384" cy="230832"/>
          </a:xfrm>
          <a:prstGeom prst="rect">
            <a:avLst/>
          </a:prstGeom>
          <a:noFill/>
        </p:spPr>
        <p:txBody>
          <a:bodyPr wrap="square" rtlCol="0">
            <a:spAutoFit/>
          </a:bodyPr>
          <a:lstStyle/>
          <a:p>
            <a:pPr algn="r"/>
            <a:r>
              <a:rPr lang="en-GB" sz="900" i="1" dirty="0">
                <a:solidFill>
                  <a:schemeClr val="accent3"/>
                </a:solidFill>
              </a:rPr>
              <a:t>http://www.unescap.org/our-work/statistics</a:t>
            </a:r>
          </a:p>
        </p:txBody>
      </p:sp>
      <p:sp>
        <p:nvSpPr>
          <p:cNvPr id="15" name="Slide Number Placeholder 2"/>
          <p:cNvSpPr>
            <a:spLocks noGrp="1"/>
          </p:cNvSpPr>
          <p:nvPr>
            <p:ph type="sldNum" sz="quarter" idx="4"/>
          </p:nvPr>
        </p:nvSpPr>
        <p:spPr>
          <a:xfrm>
            <a:off x="-36512" y="6552009"/>
            <a:ext cx="467866" cy="33337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09CA8F2C-3D49-4E50-A237-CAB29C8EF063}" type="slidenum">
              <a:rPr lang="en-GB" altLang="en-US" smtClean="0"/>
              <a:pPr/>
              <a:t>‹#›</a:t>
            </a:fld>
            <a:endParaRPr lang="en-GB" altLang="en-US"/>
          </a:p>
        </p:txBody>
      </p:sp>
      <p:sp>
        <p:nvSpPr>
          <p:cNvPr id="13" name="TextBox 12"/>
          <p:cNvSpPr txBox="1"/>
          <p:nvPr/>
        </p:nvSpPr>
        <p:spPr>
          <a:xfrm>
            <a:off x="5652120" y="6582544"/>
            <a:ext cx="3456384" cy="230832"/>
          </a:xfrm>
          <a:prstGeom prst="rect">
            <a:avLst/>
          </a:prstGeom>
          <a:noFill/>
        </p:spPr>
        <p:txBody>
          <a:bodyPr wrap="square" rtlCol="0">
            <a:spAutoFit/>
          </a:bodyPr>
          <a:lstStyle/>
          <a:p>
            <a:pPr algn="r"/>
            <a:r>
              <a:rPr lang="en-GB" sz="900" i="1" dirty="0">
                <a:solidFill>
                  <a:schemeClr val="accent3"/>
                </a:solidFill>
              </a:rPr>
              <a:t>http://www.unescap.org/our-work/statistics</a:t>
            </a:r>
          </a:p>
        </p:txBody>
      </p:sp>
      <p:sp>
        <p:nvSpPr>
          <p:cNvPr id="16" name="Slide Number Placeholder 2"/>
          <p:cNvSpPr txBox="1">
            <a:spLocks/>
          </p:cNvSpPr>
          <p:nvPr/>
        </p:nvSpPr>
        <p:spPr>
          <a:xfrm>
            <a:off x="-36512" y="6552009"/>
            <a:ext cx="4392488" cy="333375"/>
          </a:xfrm>
          <a:prstGeom prst="rect">
            <a:avLst/>
          </a:prstGeom>
        </p:spPr>
        <p:txBody>
          <a:bodyPr/>
          <a:lstStyle>
            <a:defPPr>
              <a:defRPr lang="en-GB"/>
            </a:defPPr>
            <a:lvl1pPr algn="l" rtl="0" fontAlgn="base">
              <a:spcBef>
                <a:spcPct val="0"/>
              </a:spcBef>
              <a:spcAft>
                <a:spcPct val="0"/>
              </a:spcAft>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9CA8F2C-3D49-4E50-A237-CAB29C8EF063}"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dt="0"/>
  <p:txStyles>
    <p:titleStyle>
      <a:lvl1pPr algn="l" rtl="0" eaLnBrk="1" fontAlgn="base" hangingPunct="1">
        <a:spcBef>
          <a:spcPct val="0"/>
        </a:spcBef>
        <a:spcAft>
          <a:spcPct val="0"/>
        </a:spcAft>
        <a:defRPr sz="3600">
          <a:solidFill>
            <a:srgbClr val="2A3990"/>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2pPr>
      <a:lvl3pPr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3pPr>
      <a:lvl4pPr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4pPr>
      <a:lvl5pPr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5pPr>
      <a:lvl6pPr marL="457200"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6pPr>
      <a:lvl7pPr marL="914400"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7pPr>
      <a:lvl8pPr marL="1371600"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8pPr>
      <a:lvl9pPr marL="1828800" algn="l" rtl="0" eaLnBrk="1" fontAlgn="base" hangingPunct="1">
        <a:spcBef>
          <a:spcPct val="0"/>
        </a:spcBef>
        <a:spcAft>
          <a:spcPct val="0"/>
        </a:spcAft>
        <a:defRPr sz="3200">
          <a:solidFill>
            <a:srgbClr val="2A3990"/>
          </a:solidFill>
          <a:effectLst>
            <a:outerShdw blurRad="38100" dist="38100" dir="2700000" algn="tl">
              <a:srgbClr val="C0C0C0"/>
            </a:outerShdw>
          </a:effectLst>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rgbClr val="2A3990"/>
          </a:solidFill>
          <a:latin typeface="+mn-lt"/>
          <a:ea typeface="+mn-ea"/>
          <a:cs typeface="+mn-cs"/>
        </a:defRPr>
      </a:lvl1pPr>
      <a:lvl2pPr marL="742950" indent="-285750" algn="l" rtl="0" eaLnBrk="1" fontAlgn="base" hangingPunct="1">
        <a:spcBef>
          <a:spcPct val="20000"/>
        </a:spcBef>
        <a:spcAft>
          <a:spcPct val="0"/>
        </a:spcAft>
        <a:buChar char="–"/>
        <a:defRPr sz="2400">
          <a:solidFill>
            <a:srgbClr val="2A3990"/>
          </a:solidFill>
          <a:latin typeface="+mn-lt"/>
          <a:cs typeface="+mn-cs"/>
        </a:defRPr>
      </a:lvl2pPr>
      <a:lvl3pPr marL="1143000" indent="-228600" algn="l" rtl="0" eaLnBrk="1" fontAlgn="base" hangingPunct="1">
        <a:spcBef>
          <a:spcPct val="20000"/>
        </a:spcBef>
        <a:spcAft>
          <a:spcPct val="0"/>
        </a:spcAft>
        <a:buChar char="•"/>
        <a:defRPr sz="2000">
          <a:solidFill>
            <a:srgbClr val="2A3990"/>
          </a:solidFill>
          <a:latin typeface="+mn-lt"/>
          <a:cs typeface="+mn-cs"/>
        </a:defRPr>
      </a:lvl3pPr>
      <a:lvl4pPr marL="1600200" indent="-228600" algn="l" rtl="0" eaLnBrk="1" fontAlgn="base" hangingPunct="1">
        <a:spcBef>
          <a:spcPct val="20000"/>
        </a:spcBef>
        <a:spcAft>
          <a:spcPct val="0"/>
        </a:spcAft>
        <a:buChar char="–"/>
        <a:defRPr>
          <a:solidFill>
            <a:srgbClr val="2A3990"/>
          </a:solidFill>
          <a:latin typeface="+mn-lt"/>
          <a:cs typeface="+mn-cs"/>
        </a:defRPr>
      </a:lvl4pPr>
      <a:lvl5pPr marL="2057400" indent="-228600" algn="l" rtl="0" eaLnBrk="1" fontAlgn="base" hangingPunct="1">
        <a:spcBef>
          <a:spcPct val="20000"/>
        </a:spcBef>
        <a:spcAft>
          <a:spcPct val="0"/>
        </a:spcAft>
        <a:buChar char="»"/>
        <a:defRPr sz="1600">
          <a:solidFill>
            <a:srgbClr val="2A3990"/>
          </a:solidFill>
          <a:latin typeface="+mn-lt"/>
          <a:cs typeface="+mn-cs"/>
        </a:defRPr>
      </a:lvl5pPr>
      <a:lvl6pPr marL="2514600" indent="-228600" algn="l" rtl="0" eaLnBrk="1" fontAlgn="base" hangingPunct="1">
        <a:spcBef>
          <a:spcPct val="20000"/>
        </a:spcBef>
        <a:spcAft>
          <a:spcPct val="0"/>
        </a:spcAft>
        <a:buChar char="»"/>
        <a:defRPr sz="1600">
          <a:solidFill>
            <a:srgbClr val="2A3990"/>
          </a:solidFill>
          <a:latin typeface="+mn-lt"/>
          <a:cs typeface="+mn-cs"/>
        </a:defRPr>
      </a:lvl6pPr>
      <a:lvl7pPr marL="2971800" indent="-228600" algn="l" rtl="0" eaLnBrk="1" fontAlgn="base" hangingPunct="1">
        <a:spcBef>
          <a:spcPct val="20000"/>
        </a:spcBef>
        <a:spcAft>
          <a:spcPct val="0"/>
        </a:spcAft>
        <a:buChar char="»"/>
        <a:defRPr sz="1600">
          <a:solidFill>
            <a:srgbClr val="2A3990"/>
          </a:solidFill>
          <a:latin typeface="+mn-lt"/>
          <a:cs typeface="+mn-cs"/>
        </a:defRPr>
      </a:lvl7pPr>
      <a:lvl8pPr marL="3429000" indent="-228600" algn="l" rtl="0" eaLnBrk="1" fontAlgn="base" hangingPunct="1">
        <a:spcBef>
          <a:spcPct val="20000"/>
        </a:spcBef>
        <a:spcAft>
          <a:spcPct val="0"/>
        </a:spcAft>
        <a:buChar char="»"/>
        <a:defRPr sz="1600">
          <a:solidFill>
            <a:srgbClr val="2A3990"/>
          </a:solidFill>
          <a:latin typeface="+mn-lt"/>
          <a:cs typeface="+mn-cs"/>
        </a:defRPr>
      </a:lvl8pPr>
      <a:lvl9pPr marL="3886200" indent="-228600" algn="l" rtl="0" eaLnBrk="1" fontAlgn="base" hangingPunct="1">
        <a:spcBef>
          <a:spcPct val="20000"/>
        </a:spcBef>
        <a:spcAft>
          <a:spcPct val="0"/>
        </a:spcAft>
        <a:buChar char="»"/>
        <a:defRPr sz="1600">
          <a:solidFill>
            <a:srgbClr val="2A399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6.xml"/><Relationship Id="rId5" Type="http://schemas.openxmlformats.org/officeDocument/2006/relationships/image" Target="../media/image20.wmf"/><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BBF0-6058-4E46-AC50-5480C460FB72}"/>
              </a:ext>
            </a:extLst>
          </p:cNvPr>
          <p:cNvSpPr>
            <a:spLocks noGrp="1"/>
          </p:cNvSpPr>
          <p:nvPr>
            <p:ph type="ctrTitle"/>
          </p:nvPr>
        </p:nvSpPr>
        <p:spPr>
          <a:xfrm>
            <a:off x="685800" y="1905000"/>
            <a:ext cx="7772400" cy="1470025"/>
          </a:xfrm>
        </p:spPr>
        <p:txBody>
          <a:bodyPr>
            <a:normAutofit/>
          </a:bodyPr>
          <a:lstStyle/>
          <a:p>
            <a:r>
              <a:rPr lang="en-GB" dirty="0"/>
              <a:t>11th Advisory Expert Group on National Accounts</a:t>
            </a:r>
            <a:endParaRPr lang="en-US" dirty="0"/>
          </a:p>
        </p:txBody>
      </p:sp>
      <p:sp>
        <p:nvSpPr>
          <p:cNvPr id="3" name="Subtitle 2">
            <a:extLst>
              <a:ext uri="{FF2B5EF4-FFF2-40B4-BE49-F238E27FC236}">
                <a16:creationId xmlns:a16="http://schemas.microsoft.com/office/drawing/2014/main" id="{8158FDFA-C44F-4AA5-B6EC-C80A2CBC093C}"/>
              </a:ext>
            </a:extLst>
          </p:cNvPr>
          <p:cNvSpPr>
            <a:spLocks noGrp="1"/>
          </p:cNvSpPr>
          <p:nvPr>
            <p:ph type="subTitle" idx="1"/>
          </p:nvPr>
        </p:nvSpPr>
        <p:spPr>
          <a:xfrm>
            <a:off x="914400" y="3276600"/>
            <a:ext cx="7086600" cy="2057400"/>
          </a:xfrm>
        </p:spPr>
        <p:txBody>
          <a:bodyPr/>
          <a:lstStyle/>
          <a:p>
            <a:r>
              <a:rPr lang="en-GB" dirty="0"/>
              <a:t>5-7 December, 2017</a:t>
            </a:r>
          </a:p>
          <a:p>
            <a:r>
              <a:rPr lang="en-GB" dirty="0"/>
              <a:t>New York</a:t>
            </a:r>
          </a:p>
          <a:p>
            <a:endParaRPr lang="en-GB" sz="3600" dirty="0"/>
          </a:p>
          <a:p>
            <a:r>
              <a:rPr lang="en-GB" sz="3600" u="sng" dirty="0"/>
              <a:t>Economic Loss from Disasters</a:t>
            </a:r>
            <a:endParaRPr lang="en-US" sz="3600" u="sng" dirty="0"/>
          </a:p>
        </p:txBody>
      </p:sp>
    </p:spTree>
    <p:extLst>
      <p:ext uri="{BB962C8B-B14F-4D97-AF65-F5344CB8AC3E}">
        <p14:creationId xmlns:p14="http://schemas.microsoft.com/office/powerpoint/2010/main" val="298583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10</a:t>
            </a:fld>
            <a:endParaRPr lang="en-GB"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631129" cy="506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70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Program Files (x86)\Microsoft Office\MEDIA\CAGCAT10\j029718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54" y="591207"/>
            <a:ext cx="6657736" cy="530533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122612" y="838200"/>
            <a:ext cx="7773988" cy="720725"/>
          </a:xfrm>
        </p:spPr>
        <p:txBody>
          <a:bodyPr/>
          <a:lstStyle/>
          <a:p>
            <a:r>
              <a:rPr lang="en-GB" dirty="0"/>
              <a:t>Direct Impacts to Agriculture</a:t>
            </a:r>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11</a:t>
            </a:fld>
            <a:endParaRPr lang="en-GB" altLang="en-US"/>
          </a:p>
        </p:txBody>
      </p:sp>
      <p:pic>
        <p:nvPicPr>
          <p:cNvPr id="2050" name="Picture 2"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 y="4114800"/>
            <a:ext cx="2533461" cy="1800131"/>
          </a:xfrm>
          <a:prstGeom prst="rect">
            <a:avLst/>
          </a:prstGeom>
          <a:noFill/>
          <a:extLst>
            <a:ext uri="{909E8E84-426E-40DD-AFC4-6F175D3DCCD1}">
              <a14:hiddenFill xmlns:a14="http://schemas.microsoft.com/office/drawing/2010/main">
                <a:solidFill>
                  <a:srgbClr val="FFFFFF"/>
                </a:solidFill>
              </a14:hiddenFill>
            </a:ext>
          </a:extLst>
        </p:spPr>
      </p:pic>
      <p:sp>
        <p:nvSpPr>
          <p:cNvPr id="6" name="Tree"/>
          <p:cNvSpPr>
            <a:spLocks noEditPoints="1" noChangeArrowheads="1"/>
          </p:cNvSpPr>
          <p:nvPr/>
        </p:nvSpPr>
        <p:spPr bwMode="auto">
          <a:xfrm>
            <a:off x="2819400" y="4114801"/>
            <a:ext cx="2285999" cy="23622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pic>
        <p:nvPicPr>
          <p:cNvPr id="2052" name="Picture 4" descr="C:\Program Files (x86)\Microsoft Office\MEDIA\CAGCAT10\j023331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268" y="3801700"/>
            <a:ext cx="2381061" cy="24263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 (x86)\Microsoft Office\MEDIA\CAGCAT10\j0149887.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7631" y="2452119"/>
            <a:ext cx="1268994" cy="101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3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3988" cy="720725"/>
          </a:xfrm>
        </p:spPr>
        <p:txBody>
          <a:bodyPr/>
          <a:lstStyle/>
          <a:p>
            <a:r>
              <a:rPr lang="en-US" dirty="0"/>
              <a:t>Future work? Satellite Account for Disaster risk reduction expenditure and transfers accounting </a:t>
            </a:r>
          </a:p>
        </p:txBody>
      </p:sp>
      <p:sp>
        <p:nvSpPr>
          <p:cNvPr id="3" name="Content Placeholder 2"/>
          <p:cNvSpPr>
            <a:spLocks noGrp="1"/>
          </p:cNvSpPr>
          <p:nvPr>
            <p:ph idx="1"/>
          </p:nvPr>
        </p:nvSpPr>
        <p:spPr>
          <a:xfrm>
            <a:off x="381000" y="2819400"/>
            <a:ext cx="4724400" cy="3581400"/>
          </a:xfrm>
        </p:spPr>
        <p:txBody>
          <a:bodyPr/>
          <a:lstStyle/>
          <a:p>
            <a:pPr lvl="1"/>
            <a:r>
              <a:rPr lang="en-US" dirty="0"/>
              <a:t>Intl’ demand for monitoring for investment, especially for ODA, for disasters</a:t>
            </a:r>
          </a:p>
          <a:p>
            <a:pPr lvl="1"/>
            <a:r>
              <a:rPr lang="en-US" dirty="0"/>
              <a:t>Cost and benefit analysis between prevention and mitigation versus post-disaster recovery</a:t>
            </a:r>
          </a:p>
          <a:p>
            <a:endParaRPr lang="en-US" dirty="0"/>
          </a:p>
          <a:p>
            <a:endParaRPr lang="en-US" dirty="0"/>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12</a:t>
            </a:fld>
            <a:endParaRPr lang="en-GB"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316" y="2656844"/>
            <a:ext cx="4213684" cy="366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54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838200"/>
            <a:ext cx="7773988" cy="720725"/>
          </a:xfrm>
        </p:spPr>
        <p:txBody>
          <a:bodyPr/>
          <a:lstStyle/>
          <a:p>
            <a:r>
              <a:rPr lang="en-US" dirty="0"/>
              <a:t>Questions for paper</a:t>
            </a:r>
          </a:p>
        </p:txBody>
      </p:sp>
      <p:sp>
        <p:nvSpPr>
          <p:cNvPr id="3" name="Content Placeholder 2"/>
          <p:cNvSpPr>
            <a:spLocks noGrp="1"/>
          </p:cNvSpPr>
          <p:nvPr>
            <p:ph idx="1"/>
          </p:nvPr>
        </p:nvSpPr>
        <p:spPr>
          <a:xfrm>
            <a:off x="457200" y="1554882"/>
            <a:ext cx="8437563" cy="4464918"/>
          </a:xfrm>
        </p:spPr>
        <p:txBody>
          <a:bodyPr/>
          <a:lstStyle/>
          <a:p>
            <a:r>
              <a:rPr lang="en-US" dirty="0"/>
              <a:t>Clarified relationships between concept of  direct economic loss from disasters with the SNA?</a:t>
            </a:r>
          </a:p>
          <a:p>
            <a:r>
              <a:rPr lang="en-US" dirty="0"/>
              <a:t>Useful to consider measurement possibilities from multiple analytical perspectives (owners of assets and impacts to livelihood)?</a:t>
            </a:r>
          </a:p>
          <a:p>
            <a:r>
              <a:rPr lang="en-US" dirty="0"/>
              <a:t>What should be the main 1 or 2 recommendations or principles from the SNA experience for valuing direct economic loss in light of the new recommendations from UNGA and SDGs? </a:t>
            </a:r>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13</a:t>
            </a:fld>
            <a:endParaRPr lang="en-GB" altLang="en-US" dirty="0"/>
          </a:p>
        </p:txBody>
      </p:sp>
    </p:spTree>
    <p:extLst>
      <p:ext uri="{BB962C8B-B14F-4D97-AF65-F5344CB8AC3E}">
        <p14:creationId xmlns:p14="http://schemas.microsoft.com/office/powerpoint/2010/main" val="418801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895600"/>
            <a:ext cx="4495800" cy="1362075"/>
          </a:xfrm>
        </p:spPr>
        <p:txBody>
          <a:bodyPr/>
          <a:lstStyle/>
          <a:p>
            <a:r>
              <a:rPr lang="en-US" sz="1600" dirty="0">
                <a:latin typeface="Calibri" panose="020F0502020204030204" pitchFamily="34" charset="0"/>
              </a:rPr>
              <a:t>communities.unescap.org/</a:t>
            </a:r>
            <a:r>
              <a:rPr lang="en-US" sz="1600" dirty="0" err="1">
                <a:latin typeface="Calibri" panose="020F0502020204030204" pitchFamily="34" charset="0"/>
              </a:rPr>
              <a:t>asia</a:t>
            </a:r>
            <a:r>
              <a:rPr lang="en-US" sz="1600" dirty="0">
                <a:latin typeface="Calibri" panose="020F0502020204030204" pitchFamily="34" charset="0"/>
              </a:rPr>
              <a:t>-pacific-expert-group-disaster-related-Statistics</a:t>
            </a:r>
            <a:r>
              <a:rPr lang="en-US" sz="900" dirty="0">
                <a:latin typeface="Calibri" panose="020F0502020204030204" pitchFamily="34" charset="0"/>
              </a:rPr>
              <a:t>/</a:t>
            </a:r>
            <a:endParaRPr lang="en-US" sz="2400" dirty="0">
              <a:latin typeface="Calibri" panose="020F0502020204030204" pitchFamily="34" charset="0"/>
            </a:endParaRPr>
          </a:p>
        </p:txBody>
      </p:sp>
      <p:sp>
        <p:nvSpPr>
          <p:cNvPr id="6" name="Text Placeholder 5"/>
          <p:cNvSpPr>
            <a:spLocks noGrp="1"/>
          </p:cNvSpPr>
          <p:nvPr>
            <p:ph type="body" idx="1"/>
          </p:nvPr>
        </p:nvSpPr>
        <p:spPr>
          <a:xfrm>
            <a:off x="762000" y="990600"/>
            <a:ext cx="7772400" cy="1500187"/>
          </a:xfrm>
        </p:spPr>
        <p:txBody>
          <a:bodyPr/>
          <a:lstStyle/>
          <a:p>
            <a:r>
              <a:rPr lang="en-GB" sz="3600" dirty="0"/>
              <a:t>Thank You  </a:t>
            </a:r>
            <a:endParaRPr lang="en-US" dirty="0"/>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14</a:t>
            </a:fld>
            <a:endParaRPr lang="en-GB"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25812" y="1082612"/>
            <a:ext cx="6216776" cy="4114800"/>
          </a:xfrm>
          <a:prstGeom prst="rect">
            <a:avLst/>
          </a:prstGeom>
        </p:spPr>
      </p:pic>
    </p:spTree>
    <p:extLst>
      <p:ext uri="{BB962C8B-B14F-4D97-AF65-F5344CB8AC3E}">
        <p14:creationId xmlns:p14="http://schemas.microsoft.com/office/powerpoint/2010/main" val="176884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773988" cy="720725"/>
          </a:xfrm>
        </p:spPr>
        <p:txBody>
          <a:bodyPr/>
          <a:lstStyle/>
          <a:p>
            <a:r>
              <a:rPr lang="en-US" dirty="0"/>
              <a:t>Background</a:t>
            </a:r>
          </a:p>
        </p:txBody>
      </p:sp>
      <p:sp>
        <p:nvSpPr>
          <p:cNvPr id="3" name="Content Placeholder 2"/>
          <p:cNvSpPr>
            <a:spLocks noGrp="1"/>
          </p:cNvSpPr>
          <p:nvPr>
            <p:ph idx="1"/>
          </p:nvPr>
        </p:nvSpPr>
        <p:spPr>
          <a:xfrm>
            <a:off x="381000" y="1295400"/>
            <a:ext cx="8437563" cy="4464918"/>
          </a:xfrm>
        </p:spPr>
        <p:txBody>
          <a:bodyPr/>
          <a:lstStyle/>
          <a:p>
            <a:r>
              <a:rPr lang="en-US" dirty="0"/>
              <a:t>Asia-Pacific Expert Group on Disaster-related Statistics (est. 2014)</a:t>
            </a:r>
          </a:p>
          <a:p>
            <a:pPr lvl="1"/>
            <a:r>
              <a:rPr lang="en-US" dirty="0"/>
              <a:t>Develop “basic range of disaster-related statistics”</a:t>
            </a:r>
          </a:p>
          <a:p>
            <a:pPr lvl="1"/>
            <a:r>
              <a:rPr lang="en-US" dirty="0"/>
              <a:t>Deliverable: Disaster-related Statistics Framework (DRSF) and guidance for implementation</a:t>
            </a:r>
          </a:p>
          <a:p>
            <a:r>
              <a:rPr lang="en-US" dirty="0"/>
              <a:t>Composition</a:t>
            </a:r>
          </a:p>
          <a:p>
            <a:pPr lvl="1"/>
            <a:r>
              <a:rPr lang="en-US" dirty="0"/>
              <a:t>Disaster Management Agencies, National Statistics Offices, International Organizations and other experts </a:t>
            </a:r>
          </a:p>
          <a:p>
            <a:r>
              <a:rPr lang="en-US" dirty="0"/>
              <a:t>Strategy:</a:t>
            </a:r>
          </a:p>
          <a:p>
            <a:pPr lvl="1"/>
            <a:r>
              <a:rPr lang="en-US" dirty="0"/>
              <a:t>Case studies, continuous consultation, partnership with related groups and organizations  </a:t>
            </a:r>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2</a:t>
            </a:fld>
            <a:endParaRPr lang="en-GB" altLang="en-US" dirty="0"/>
          </a:p>
        </p:txBody>
      </p:sp>
    </p:spTree>
    <p:extLst>
      <p:ext uri="{BB962C8B-B14F-4D97-AF65-F5344CB8AC3E}">
        <p14:creationId xmlns:p14="http://schemas.microsoft.com/office/powerpoint/2010/main" val="54251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SDG &amp; Sendai Framework Indicator</a:t>
            </a:r>
          </a:p>
        </p:txBody>
      </p:sp>
      <p:sp>
        <p:nvSpPr>
          <p:cNvPr id="3" name="Content Placeholder 2"/>
          <p:cNvSpPr>
            <a:spLocks noGrp="1"/>
          </p:cNvSpPr>
          <p:nvPr>
            <p:ph idx="1"/>
          </p:nvPr>
        </p:nvSpPr>
        <p:spPr/>
        <p:txBody>
          <a:bodyPr/>
          <a:lstStyle/>
          <a:p>
            <a:r>
              <a:rPr lang="en-US" dirty="0"/>
              <a:t>Direct Economic Loss</a:t>
            </a:r>
          </a:p>
          <a:p>
            <a:pPr lvl="1"/>
            <a:r>
              <a:rPr lang="en-US" dirty="0"/>
              <a:t>SDG1.5.2: “Direct economic loss attributed to disasters in relation to global gross domestic product (GDP)”</a:t>
            </a:r>
          </a:p>
          <a:p>
            <a:pPr lvl="1"/>
            <a:r>
              <a:rPr lang="en-US" dirty="0"/>
              <a:t>Valuation of physical damages to Assets; costs of reconstruction</a:t>
            </a:r>
          </a:p>
          <a:p>
            <a:r>
              <a:rPr lang="en-GB" sz="3200" dirty="0">
                <a:ea typeface="+mn-ea"/>
              </a:rPr>
              <a:t>“the monetary value of total or partial destruction of physical assets existing in the affected area.” (UNGA, 2016) </a:t>
            </a:r>
            <a:r>
              <a:rPr lang="en-GB" dirty="0"/>
              <a:t>	</a:t>
            </a:r>
          </a:p>
          <a:p>
            <a:pPr lvl="1"/>
            <a:endParaRPr lang="en-US" dirty="0"/>
          </a:p>
          <a:p>
            <a:endParaRPr lang="en-US" dirty="0"/>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3</a:t>
            </a:fld>
            <a:endParaRPr lang="en-GB" altLang="en-US" dirty="0"/>
          </a:p>
        </p:txBody>
      </p:sp>
    </p:spTree>
    <p:extLst>
      <p:ext uri="{BB962C8B-B14F-4D97-AF65-F5344CB8AC3E}">
        <p14:creationId xmlns:p14="http://schemas.microsoft.com/office/powerpoint/2010/main" val="28982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437563" cy="4464918"/>
          </a:xfrm>
        </p:spPr>
        <p:txBody>
          <a:bodyPr/>
          <a:lstStyle/>
          <a:p>
            <a:pPr marL="0" indent="0">
              <a:buNone/>
            </a:pPr>
            <a:r>
              <a:rPr lang="en-GB" sz="2400" i="1" dirty="0"/>
              <a:t>“The increase in damages [from disasters] is widely considered to outpace national investments in disaster risk reduction, but this claim is more intuitive than supported by evidence. Indeed, there is hardly any comparable data available on national expenditure for disaster risk management and data on disaster losses is generally incomplete and thought to be underestimated... </a:t>
            </a:r>
          </a:p>
          <a:p>
            <a:pPr marL="0" indent="0">
              <a:buNone/>
            </a:pPr>
            <a:r>
              <a:rPr lang="en-GB" sz="2400" i="1" dirty="0"/>
              <a:t>Policy makers, at present, possess usually scattered and incomplete data resources, which are not comparable across countries. To design policies to reduce losses from disasters we need to know how such economic losses are counted.”</a:t>
            </a:r>
          </a:p>
          <a:p>
            <a:pPr marL="0" indent="0">
              <a:buNone/>
            </a:pPr>
            <a:r>
              <a:rPr lang="en-GB" sz="2400" i="1" dirty="0"/>
              <a:t>-</a:t>
            </a:r>
            <a:r>
              <a:rPr lang="en-GB" sz="1600" i="1" dirty="0"/>
              <a:t>Improving the Evidence Base on the Costs of Disasters:</a:t>
            </a:r>
          </a:p>
          <a:p>
            <a:pPr marL="0" indent="0">
              <a:buNone/>
            </a:pPr>
            <a:r>
              <a:rPr lang="en-GB" sz="1600" i="1" dirty="0"/>
              <a:t>Key Findings from an OECD Survey  (OECD, 2016) </a:t>
            </a:r>
            <a:endParaRPr lang="en-US" sz="1600" dirty="0"/>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4</a:t>
            </a:fld>
            <a:endParaRPr lang="en-GB" altLang="en-US" dirty="0"/>
          </a:p>
        </p:txBody>
      </p:sp>
    </p:spTree>
    <p:extLst>
      <p:ext uri="{BB962C8B-B14F-4D97-AF65-F5344CB8AC3E}">
        <p14:creationId xmlns:p14="http://schemas.microsoft.com/office/powerpoint/2010/main" val="384346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73988" cy="720725"/>
          </a:xfrm>
        </p:spPr>
        <p:txBody>
          <a:bodyPr/>
          <a:lstStyle/>
          <a:p>
            <a:r>
              <a:rPr lang="en-US" dirty="0"/>
              <a:t>What’s the current practice?</a:t>
            </a:r>
            <a:br>
              <a:rPr lang="en-US" dirty="0"/>
            </a:br>
            <a:endParaRPr lang="en-US" dirty="0"/>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5</a:t>
            </a:fld>
            <a:endParaRPr lang="en-GB"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95600"/>
            <a:ext cx="6110288" cy="347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94757" y="4267200"/>
            <a:ext cx="838200" cy="152400"/>
          </a:xfrm>
          <a:prstGeom prst="rect">
            <a:avLst/>
          </a:prstGeom>
          <a:solidFill>
            <a:srgbClr val="FFDB3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1803737"/>
            <a:ext cx="8686800" cy="1107996"/>
          </a:xfrm>
          <a:prstGeom prst="rect">
            <a:avLst/>
          </a:prstGeom>
          <a:noFill/>
        </p:spPr>
        <p:txBody>
          <a:bodyPr wrap="square" rtlCol="0">
            <a:spAutoFit/>
          </a:bodyPr>
          <a:lstStyle/>
          <a:p>
            <a:r>
              <a:rPr lang="en-GB" sz="1600" b="1" i="1" dirty="0"/>
              <a:t>“Direct economic losses </a:t>
            </a:r>
            <a:r>
              <a:rPr lang="en-GB" sz="1600" i="1" dirty="0"/>
              <a:t>usually happen during the event or within the first few hours after the event and are often assessed soon after the event to estimate recovery cost and claim insurance payments. These are tangible and relatively easy to measure</a:t>
            </a:r>
            <a:r>
              <a:rPr lang="en-GB" sz="1600" dirty="0"/>
              <a:t>. “  (UNGA, 2016)	</a:t>
            </a:r>
          </a:p>
          <a:p>
            <a:endParaRPr lang="en-GB" dirty="0"/>
          </a:p>
        </p:txBody>
      </p:sp>
    </p:spTree>
    <p:extLst>
      <p:ext uri="{BB962C8B-B14F-4D97-AF65-F5344CB8AC3E}">
        <p14:creationId xmlns:p14="http://schemas.microsoft.com/office/powerpoint/2010/main" val="10716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Direct &amp; Indirect Impacts in the SNA</a:t>
            </a:r>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6</a:t>
            </a:fld>
            <a:endParaRPr lang="en-GB"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7229381"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00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9CA8F2C-3D49-4E50-A237-CAB29C8EF063}" type="slidenum">
              <a:rPr lang="en-GB" altLang="en-US" smtClean="0"/>
              <a:pPr/>
              <a:t>7</a:t>
            </a:fld>
            <a:endParaRPr lang="en-GB" altLang="en-US"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14401" y="2948106"/>
            <a:ext cx="4267200" cy="3408187"/>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495800"/>
            <a:ext cx="1981200" cy="1547813"/>
          </a:xfrm>
          <a:prstGeom prst="rect">
            <a:avLst/>
          </a:prstGeom>
        </p:spPr>
      </p:pic>
      <p:sp>
        <p:nvSpPr>
          <p:cNvPr id="7" name="Down Arrow 6"/>
          <p:cNvSpPr/>
          <p:nvPr/>
        </p:nvSpPr>
        <p:spPr>
          <a:xfrm>
            <a:off x="7391400" y="3429000"/>
            <a:ext cx="685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143000"/>
            <a:ext cx="2866931" cy="1447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99" y="1295400"/>
            <a:ext cx="755809" cy="1143000"/>
          </a:xfrm>
          <a:prstGeom prst="rect">
            <a:avLst/>
          </a:prstGeom>
        </p:spPr>
      </p:pic>
      <p:sp>
        <p:nvSpPr>
          <p:cNvPr id="10" name="Left Arrow 9"/>
          <p:cNvSpPr/>
          <p:nvPr/>
        </p:nvSpPr>
        <p:spPr>
          <a:xfrm>
            <a:off x="5334000" y="1676400"/>
            <a:ext cx="7620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5536570"/>
            <a:ext cx="4572000" cy="940430"/>
          </a:xfrm>
          <a:prstGeom prst="rect">
            <a:avLst/>
          </a:prstGeom>
        </p:spPr>
      </p:pic>
      <p:sp>
        <p:nvSpPr>
          <p:cNvPr id="14" name="TextBox 13"/>
          <p:cNvSpPr txBox="1"/>
          <p:nvPr/>
        </p:nvSpPr>
        <p:spPr>
          <a:xfrm>
            <a:off x="6873483" y="3124200"/>
            <a:ext cx="1813317" cy="369332"/>
          </a:xfrm>
          <a:prstGeom prst="rect">
            <a:avLst/>
          </a:prstGeom>
          <a:noFill/>
        </p:spPr>
        <p:txBody>
          <a:bodyPr wrap="none" rtlCol="0">
            <a:spAutoFit/>
          </a:bodyPr>
          <a:lstStyle/>
          <a:p>
            <a:r>
              <a:rPr lang="en-US" dirty="0"/>
              <a:t>Indirect Impacts</a:t>
            </a:r>
          </a:p>
        </p:txBody>
      </p:sp>
      <p:sp>
        <p:nvSpPr>
          <p:cNvPr id="16" name="TextBox 15"/>
          <p:cNvSpPr txBox="1"/>
          <p:nvPr/>
        </p:nvSpPr>
        <p:spPr>
          <a:xfrm>
            <a:off x="6077324" y="1796534"/>
            <a:ext cx="2416046" cy="369332"/>
          </a:xfrm>
          <a:prstGeom prst="rect">
            <a:avLst/>
          </a:prstGeom>
          <a:noFill/>
        </p:spPr>
        <p:txBody>
          <a:bodyPr wrap="none" rtlCol="0">
            <a:spAutoFit/>
          </a:bodyPr>
          <a:lstStyle/>
          <a:p>
            <a:r>
              <a:rPr lang="en-US" dirty="0"/>
              <a:t>Direct Economic Loss</a:t>
            </a:r>
          </a:p>
        </p:txBody>
      </p:sp>
      <p:sp>
        <p:nvSpPr>
          <p:cNvPr id="17" name="Left Arrow 16"/>
          <p:cNvSpPr/>
          <p:nvPr/>
        </p:nvSpPr>
        <p:spPr>
          <a:xfrm>
            <a:off x="5181600" y="5715000"/>
            <a:ext cx="7620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43600" y="5867400"/>
            <a:ext cx="1219200" cy="369332"/>
          </a:xfrm>
          <a:prstGeom prst="rect">
            <a:avLst/>
          </a:prstGeom>
          <a:noFill/>
        </p:spPr>
        <p:txBody>
          <a:bodyPr wrap="square" rtlCol="0">
            <a:spAutoFit/>
          </a:bodyPr>
          <a:lstStyle/>
          <a:p>
            <a:r>
              <a:rPr lang="en-US" dirty="0"/>
              <a:t>Damages</a:t>
            </a:r>
          </a:p>
        </p:txBody>
      </p:sp>
      <p:sp>
        <p:nvSpPr>
          <p:cNvPr id="18" name="Left Arrow 17"/>
          <p:cNvSpPr/>
          <p:nvPr/>
        </p:nvSpPr>
        <p:spPr>
          <a:xfrm rot="16200000">
            <a:off x="2101453" y="3308747"/>
            <a:ext cx="914400" cy="5453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07482" y="2754868"/>
            <a:ext cx="2467342" cy="369332"/>
          </a:xfrm>
          <a:prstGeom prst="rect">
            <a:avLst/>
          </a:prstGeom>
          <a:noFill/>
        </p:spPr>
        <p:txBody>
          <a:bodyPr wrap="none" rtlCol="0">
            <a:spAutoFit/>
          </a:bodyPr>
          <a:lstStyle/>
          <a:p>
            <a:r>
              <a:rPr lang="en-US" dirty="0"/>
              <a:t>Impacts to Livelihoods</a:t>
            </a:r>
          </a:p>
        </p:txBody>
      </p:sp>
    </p:spTree>
    <p:extLst>
      <p:ext uri="{BB962C8B-B14F-4D97-AF65-F5344CB8AC3E}">
        <p14:creationId xmlns:p14="http://schemas.microsoft.com/office/powerpoint/2010/main" val="24639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p:bldP spid="16" grpId="0"/>
      <p:bldP spid="17" grpId="0" animBg="1"/>
      <p:bldP spid="15" grpId="0"/>
      <p:bldP spid="1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8</a:t>
            </a:fld>
            <a:endParaRPr lang="en-GB"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4572396" cy="352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667000"/>
            <a:ext cx="2286000" cy="26304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424749"/>
            <a:ext cx="1716024" cy="17160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447800"/>
            <a:ext cx="5666692" cy="4703354"/>
          </a:xfrm>
          <a:prstGeom prst="rect">
            <a:avLst/>
          </a:prstGeom>
        </p:spPr>
      </p:pic>
    </p:spTree>
    <p:extLst>
      <p:ext uri="{BB962C8B-B14F-4D97-AF65-F5344CB8AC3E}">
        <p14:creationId xmlns:p14="http://schemas.microsoft.com/office/powerpoint/2010/main" val="28389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6"/>
                                        </p:tgtEl>
                                        <p:attrNameLst>
                                          <p:attrName>ppt_x</p:attrName>
                                        </p:attrNameLst>
                                      </p:cBhvr>
                                      <p:tavLst>
                                        <p:tav tm="0">
                                          <p:val>
                                            <p:strVal val="ppt_x"/>
                                          </p:val>
                                        </p:tav>
                                        <p:tav tm="100000">
                                          <p:val>
                                            <p:strVal val="ppt_x"/>
                                          </p:val>
                                        </p:tav>
                                      </p:tavLst>
                                    </p:anim>
                                    <p:anim calcmode="lin" valueType="num">
                                      <p:cBhvr additive="base">
                                        <p:cTn id="19" dur="500"/>
                                        <p:tgtEl>
                                          <p:spTgt spid="1026"/>
                                        </p:tgtEl>
                                        <p:attrNameLst>
                                          <p:attrName>ppt_y</p:attrName>
                                        </p:attrNameLst>
                                      </p:cBhvr>
                                      <p:tavLst>
                                        <p:tav tm="0">
                                          <p:val>
                                            <p:strVal val="ppt_y"/>
                                          </p:val>
                                        </p:tav>
                                        <p:tav tm="100000">
                                          <p:val>
                                            <p:strVal val="1+ppt_h/2"/>
                                          </p:val>
                                        </p:tav>
                                      </p:tavLst>
                                    </p:anim>
                                    <p:set>
                                      <p:cBhvr>
                                        <p:cTn id="20" dur="1" fill="hold">
                                          <p:stCondLst>
                                            <p:cond delay="499"/>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09CA8F2C-3D49-4E50-A237-CAB29C8EF063}" type="slidenum">
              <a:rPr lang="en-GB" altLang="en-US" smtClean="0"/>
              <a:pPr/>
              <a:t>9</a:t>
            </a:fld>
            <a:endParaRPr lang="en-GB"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1417373"/>
            <a:ext cx="3712707" cy="507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01" y="914400"/>
            <a:ext cx="5174299" cy="4800600"/>
          </a:xfrm>
          <a:prstGeom prst="rect">
            <a:avLst/>
          </a:prstGeom>
        </p:spPr>
      </p:pic>
    </p:spTree>
    <p:extLst>
      <p:ext uri="{BB962C8B-B14F-4D97-AF65-F5344CB8AC3E}">
        <p14:creationId xmlns:p14="http://schemas.microsoft.com/office/powerpoint/2010/main" val="1753189871"/>
      </p:ext>
    </p:extLst>
  </p:cSld>
  <p:clrMapOvr>
    <a:masterClrMapping/>
  </p:clrMapOvr>
</p:sld>
</file>

<file path=ppt/theme/theme1.xml><?xml version="1.0" encoding="utf-8"?>
<a:theme xmlns:a="http://schemas.openxmlformats.org/drawingml/2006/main" name="SD template">
  <a:themeElements>
    <a:clrScheme name="template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 template</Template>
  <TotalTime>3728</TotalTime>
  <Words>463</Words>
  <Application>Microsoft Office PowerPoint</Application>
  <PresentationFormat>On-screen Show (4:3)</PresentationFormat>
  <Paragraphs>52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SD template</vt:lpstr>
      <vt:lpstr>11th Advisory Expert Group on National Accounts</vt:lpstr>
      <vt:lpstr>Background</vt:lpstr>
      <vt:lpstr>SDG &amp; Sendai Framework Indicator</vt:lpstr>
      <vt:lpstr>PowerPoint Presentation</vt:lpstr>
      <vt:lpstr>What’s the current practice? </vt:lpstr>
      <vt:lpstr>Direct &amp; Indirect Impacts in the SNA</vt:lpstr>
      <vt:lpstr>PowerPoint Presentation</vt:lpstr>
      <vt:lpstr>PowerPoint Presentation</vt:lpstr>
      <vt:lpstr>PowerPoint Presentation</vt:lpstr>
      <vt:lpstr>PowerPoint Presentation</vt:lpstr>
      <vt:lpstr>Direct Impacts to Agriculture</vt:lpstr>
      <vt:lpstr>Future work? Satellite Account for Disaster risk reduction expenditure and transfers accounting </vt:lpstr>
      <vt:lpstr>Questions for paper</vt:lpstr>
      <vt:lpstr>communities.unescap.org/asia-pacific-expert-group-disaster-related-Statistics/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Wenyun Qian</dc:creator>
  <cp:lastModifiedBy>Pedro Farinas</cp:lastModifiedBy>
  <cp:revision>129</cp:revision>
  <dcterms:created xsi:type="dcterms:W3CDTF">2017-09-13T07:37:44Z</dcterms:created>
  <dcterms:modified xsi:type="dcterms:W3CDTF">2017-12-12T16:52:01Z</dcterms:modified>
</cp:coreProperties>
</file>