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 id="2147484771" r:id="rId5"/>
  </p:sldMasterIdLst>
  <p:notesMasterIdLst>
    <p:notesMasterId r:id="rId23"/>
  </p:notesMasterIdLst>
  <p:handoutMasterIdLst>
    <p:handoutMasterId r:id="rId24"/>
  </p:handoutMasterIdLst>
  <p:sldIdLst>
    <p:sldId id="320" r:id="rId6"/>
    <p:sldId id="304" r:id="rId7"/>
    <p:sldId id="321" r:id="rId8"/>
    <p:sldId id="317" r:id="rId9"/>
    <p:sldId id="318" r:id="rId10"/>
    <p:sldId id="322" r:id="rId11"/>
    <p:sldId id="323" r:id="rId12"/>
    <p:sldId id="324" r:id="rId13"/>
    <p:sldId id="325" r:id="rId14"/>
    <p:sldId id="326" r:id="rId15"/>
    <p:sldId id="327" r:id="rId16"/>
    <p:sldId id="308" r:id="rId17"/>
    <p:sldId id="309" r:id="rId18"/>
    <p:sldId id="316" r:id="rId19"/>
    <p:sldId id="328" r:id="rId20"/>
    <p:sldId id="313" r:id="rId21"/>
    <p:sldId id="298" r:id="rId22"/>
  </p:sldIdLst>
  <p:sldSz cx="9144000" cy="6858000" type="screen4x3"/>
  <p:notesSz cx="6805613" cy="9944100"/>
  <p:defaultTextStyle>
    <a:defPPr>
      <a:defRPr lang="en-US"/>
    </a:defPPr>
    <a:lvl1pPr algn="l" rtl="0" fontAlgn="base">
      <a:spcBef>
        <a:spcPct val="0"/>
      </a:spcBef>
      <a:spcAft>
        <a:spcPct val="0"/>
      </a:spcAft>
      <a:defRPr kern="1200">
        <a:solidFill>
          <a:schemeClr val="tx1"/>
        </a:solidFill>
        <a:latin typeface="Georgia" pitchFamily="18" charset="0"/>
        <a:ea typeface="+mn-ea"/>
        <a:cs typeface="Arial" pitchFamily="34" charset="0"/>
      </a:defRPr>
    </a:lvl1pPr>
    <a:lvl2pPr marL="457200" algn="l" rtl="0" fontAlgn="base">
      <a:spcBef>
        <a:spcPct val="0"/>
      </a:spcBef>
      <a:spcAft>
        <a:spcPct val="0"/>
      </a:spcAft>
      <a:defRPr kern="1200">
        <a:solidFill>
          <a:schemeClr val="tx1"/>
        </a:solidFill>
        <a:latin typeface="Georgia" pitchFamily="18" charset="0"/>
        <a:ea typeface="+mn-ea"/>
        <a:cs typeface="Arial" pitchFamily="34" charset="0"/>
      </a:defRPr>
    </a:lvl2pPr>
    <a:lvl3pPr marL="914400" algn="l" rtl="0" fontAlgn="base">
      <a:spcBef>
        <a:spcPct val="0"/>
      </a:spcBef>
      <a:spcAft>
        <a:spcPct val="0"/>
      </a:spcAft>
      <a:defRPr kern="1200">
        <a:solidFill>
          <a:schemeClr val="tx1"/>
        </a:solidFill>
        <a:latin typeface="Georgia" pitchFamily="18" charset="0"/>
        <a:ea typeface="+mn-ea"/>
        <a:cs typeface="Arial" pitchFamily="34" charset="0"/>
      </a:defRPr>
    </a:lvl3pPr>
    <a:lvl4pPr marL="1371600" algn="l" rtl="0" fontAlgn="base">
      <a:spcBef>
        <a:spcPct val="0"/>
      </a:spcBef>
      <a:spcAft>
        <a:spcPct val="0"/>
      </a:spcAft>
      <a:defRPr kern="1200">
        <a:solidFill>
          <a:schemeClr val="tx1"/>
        </a:solidFill>
        <a:latin typeface="Georgia" pitchFamily="18" charset="0"/>
        <a:ea typeface="+mn-ea"/>
        <a:cs typeface="Arial" pitchFamily="34" charset="0"/>
      </a:defRPr>
    </a:lvl4pPr>
    <a:lvl5pPr marL="1828800" algn="l" rtl="0" fontAlgn="base">
      <a:spcBef>
        <a:spcPct val="0"/>
      </a:spcBef>
      <a:spcAft>
        <a:spcPct val="0"/>
      </a:spcAft>
      <a:defRPr kern="1200">
        <a:solidFill>
          <a:schemeClr val="tx1"/>
        </a:solidFill>
        <a:latin typeface="Georgia" pitchFamily="18" charset="0"/>
        <a:ea typeface="+mn-ea"/>
        <a:cs typeface="Arial" pitchFamily="34" charset="0"/>
      </a:defRPr>
    </a:lvl5pPr>
    <a:lvl6pPr marL="2286000" algn="l" defTabSz="914400" rtl="0" eaLnBrk="1" latinLnBrk="0" hangingPunct="1">
      <a:defRPr kern="1200">
        <a:solidFill>
          <a:schemeClr val="tx1"/>
        </a:solidFill>
        <a:latin typeface="Georgia" pitchFamily="18" charset="0"/>
        <a:ea typeface="+mn-ea"/>
        <a:cs typeface="Arial" pitchFamily="34" charset="0"/>
      </a:defRPr>
    </a:lvl6pPr>
    <a:lvl7pPr marL="2743200" algn="l" defTabSz="914400" rtl="0" eaLnBrk="1" latinLnBrk="0" hangingPunct="1">
      <a:defRPr kern="1200">
        <a:solidFill>
          <a:schemeClr val="tx1"/>
        </a:solidFill>
        <a:latin typeface="Georgia" pitchFamily="18" charset="0"/>
        <a:ea typeface="+mn-ea"/>
        <a:cs typeface="Arial" pitchFamily="34" charset="0"/>
      </a:defRPr>
    </a:lvl7pPr>
    <a:lvl8pPr marL="3200400" algn="l" defTabSz="914400" rtl="0" eaLnBrk="1" latinLnBrk="0" hangingPunct="1">
      <a:defRPr kern="1200">
        <a:solidFill>
          <a:schemeClr val="tx1"/>
        </a:solidFill>
        <a:latin typeface="Georgia" pitchFamily="18" charset="0"/>
        <a:ea typeface="+mn-ea"/>
        <a:cs typeface="Arial" pitchFamily="34" charset="0"/>
      </a:defRPr>
    </a:lvl8pPr>
    <a:lvl9pPr marL="3657600" algn="l" defTabSz="914400" rtl="0" eaLnBrk="1" latinLnBrk="0" hangingPunct="1">
      <a:defRPr kern="1200">
        <a:solidFill>
          <a:schemeClr val="tx1"/>
        </a:solidFill>
        <a:latin typeface="Georgia"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213" autoAdjust="0"/>
  </p:normalViewPr>
  <p:slideViewPr>
    <p:cSldViewPr>
      <p:cViewPr>
        <p:scale>
          <a:sx n="50" d="100"/>
          <a:sy n="50" d="100"/>
        </p:scale>
        <p:origin x="-1253" y="-11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lIns="91705" tIns="45853" rIns="91705" bIns="45853"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54450" y="0"/>
            <a:ext cx="2949575" cy="496888"/>
          </a:xfrm>
          <a:prstGeom prst="rect">
            <a:avLst/>
          </a:prstGeom>
        </p:spPr>
        <p:txBody>
          <a:bodyPr vert="horz" lIns="91705" tIns="45853" rIns="91705" bIns="45853" rtlCol="0"/>
          <a:lstStyle>
            <a:lvl1pPr algn="r" fontAlgn="auto">
              <a:spcBef>
                <a:spcPts val="0"/>
              </a:spcBef>
              <a:spcAft>
                <a:spcPts val="0"/>
              </a:spcAft>
              <a:defRPr sz="1200">
                <a:latin typeface="+mn-lt"/>
                <a:cs typeface="+mn-cs"/>
              </a:defRPr>
            </a:lvl1pPr>
          </a:lstStyle>
          <a:p>
            <a:pPr>
              <a:defRPr/>
            </a:pPr>
            <a:fld id="{25809199-89BE-4257-BF6E-EEC171E49F33}" type="datetimeFigureOut">
              <a:rPr lang="en-US"/>
              <a:pPr>
                <a:defRPr/>
              </a:pPr>
              <a:t>13/04/2016</a:t>
            </a:fld>
            <a:endParaRPr lang="en-US" dirty="0"/>
          </a:p>
        </p:txBody>
      </p:sp>
      <p:sp>
        <p:nvSpPr>
          <p:cNvPr id="4" name="Footer Placeholder 3"/>
          <p:cNvSpPr>
            <a:spLocks noGrp="1"/>
          </p:cNvSpPr>
          <p:nvPr>
            <p:ph type="ftr" sz="quarter" idx="2"/>
          </p:nvPr>
        </p:nvSpPr>
        <p:spPr>
          <a:xfrm>
            <a:off x="0" y="9445625"/>
            <a:ext cx="2949575" cy="496888"/>
          </a:xfrm>
          <a:prstGeom prst="rect">
            <a:avLst/>
          </a:prstGeom>
        </p:spPr>
        <p:txBody>
          <a:bodyPr vert="horz" lIns="91705" tIns="45853" rIns="91705" bIns="45853"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854450" y="9445625"/>
            <a:ext cx="2949575" cy="496888"/>
          </a:xfrm>
          <a:prstGeom prst="rect">
            <a:avLst/>
          </a:prstGeom>
        </p:spPr>
        <p:txBody>
          <a:bodyPr vert="horz" lIns="91705" tIns="45853" rIns="91705" bIns="45853" rtlCol="0" anchor="b"/>
          <a:lstStyle>
            <a:lvl1pPr algn="r" fontAlgn="auto">
              <a:spcBef>
                <a:spcPts val="0"/>
              </a:spcBef>
              <a:spcAft>
                <a:spcPts val="0"/>
              </a:spcAft>
              <a:defRPr sz="1200">
                <a:latin typeface="+mn-lt"/>
                <a:cs typeface="+mn-cs"/>
              </a:defRPr>
            </a:lvl1pPr>
          </a:lstStyle>
          <a:p>
            <a:pPr>
              <a:defRPr/>
            </a:pPr>
            <a:fld id="{5FD44763-43D0-4484-8954-B92616B8ED69}" type="slidenum">
              <a:rPr lang="en-US"/>
              <a:pPr>
                <a:defRPr/>
              </a:pPr>
              <a:t>‹#›</a:t>
            </a:fld>
            <a:endParaRPr lang="en-US" dirty="0"/>
          </a:p>
        </p:txBody>
      </p:sp>
    </p:spTree>
    <p:extLst>
      <p:ext uri="{BB962C8B-B14F-4D97-AF65-F5344CB8AC3E}">
        <p14:creationId xmlns:p14="http://schemas.microsoft.com/office/powerpoint/2010/main" val="332430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lIns="91705" tIns="45853" rIns="91705" bIns="45853" rtlCol="0"/>
          <a:lstStyle>
            <a:lvl1pPr algn="l" fontAlgn="auto">
              <a:spcBef>
                <a:spcPts val="0"/>
              </a:spcBef>
              <a:spcAft>
                <a:spcPts val="0"/>
              </a:spcAft>
              <a:defRPr sz="1200">
                <a:latin typeface="+mn-lt"/>
                <a:cs typeface="+mn-cs"/>
              </a:defRPr>
            </a:lvl1pPr>
          </a:lstStyle>
          <a:p>
            <a:pPr>
              <a:defRPr/>
            </a:pPr>
            <a:endParaRPr lang="en-GB" dirty="0"/>
          </a:p>
        </p:txBody>
      </p:sp>
      <p:sp>
        <p:nvSpPr>
          <p:cNvPr id="3" name="Date Placeholder 2"/>
          <p:cNvSpPr>
            <a:spLocks noGrp="1"/>
          </p:cNvSpPr>
          <p:nvPr>
            <p:ph type="dt" idx="1"/>
          </p:nvPr>
        </p:nvSpPr>
        <p:spPr>
          <a:xfrm>
            <a:off x="3854450" y="0"/>
            <a:ext cx="2949575" cy="496888"/>
          </a:xfrm>
          <a:prstGeom prst="rect">
            <a:avLst/>
          </a:prstGeom>
        </p:spPr>
        <p:txBody>
          <a:bodyPr vert="horz" lIns="91705" tIns="45853" rIns="91705" bIns="45853" rtlCol="0"/>
          <a:lstStyle>
            <a:lvl1pPr algn="r" fontAlgn="auto">
              <a:spcBef>
                <a:spcPts val="0"/>
              </a:spcBef>
              <a:spcAft>
                <a:spcPts val="0"/>
              </a:spcAft>
              <a:defRPr sz="1200">
                <a:latin typeface="+mn-lt"/>
                <a:cs typeface="+mn-cs"/>
              </a:defRPr>
            </a:lvl1pPr>
          </a:lstStyle>
          <a:p>
            <a:pPr>
              <a:defRPr/>
            </a:pPr>
            <a:fld id="{FD3095E4-CBCE-44E3-B149-9E25EB232ADF}" type="datetimeFigureOut">
              <a:rPr lang="en-GB"/>
              <a:pPr>
                <a:defRPr/>
              </a:pPr>
              <a:t>13/04/2016</a:t>
            </a:fld>
            <a:endParaRPr lang="en-GB" dirty="0"/>
          </a:p>
        </p:txBody>
      </p:sp>
      <p:sp>
        <p:nvSpPr>
          <p:cNvPr id="4" name="Slide Image Placeholder 3"/>
          <p:cNvSpPr>
            <a:spLocks noGrp="1" noRot="1" noChangeAspect="1"/>
          </p:cNvSpPr>
          <p:nvPr>
            <p:ph type="sldImg" idx="2"/>
          </p:nvPr>
        </p:nvSpPr>
        <p:spPr>
          <a:xfrm>
            <a:off x="917575" y="746125"/>
            <a:ext cx="4970463" cy="3729038"/>
          </a:xfrm>
          <a:prstGeom prst="rect">
            <a:avLst/>
          </a:prstGeom>
          <a:noFill/>
          <a:ln w="12700">
            <a:solidFill>
              <a:prstClr val="black"/>
            </a:solidFill>
          </a:ln>
        </p:spPr>
        <p:txBody>
          <a:bodyPr vert="horz" lIns="91705" tIns="45853" rIns="91705" bIns="45853" rtlCol="0" anchor="ctr"/>
          <a:lstStyle/>
          <a:p>
            <a:pPr lvl="0"/>
            <a:endParaRPr lang="en-GB" noProof="0" dirty="0"/>
          </a:p>
        </p:txBody>
      </p:sp>
      <p:sp>
        <p:nvSpPr>
          <p:cNvPr id="5" name="Notes Placeholder 4"/>
          <p:cNvSpPr>
            <a:spLocks noGrp="1"/>
          </p:cNvSpPr>
          <p:nvPr>
            <p:ph type="body" sz="quarter" idx="3"/>
          </p:nvPr>
        </p:nvSpPr>
        <p:spPr>
          <a:xfrm>
            <a:off x="681038" y="4722813"/>
            <a:ext cx="5443537" cy="4475162"/>
          </a:xfrm>
          <a:prstGeom prst="rect">
            <a:avLst/>
          </a:prstGeom>
        </p:spPr>
        <p:txBody>
          <a:bodyPr vert="horz" lIns="91705" tIns="45853" rIns="91705" bIns="4585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45625"/>
            <a:ext cx="2949575" cy="496888"/>
          </a:xfrm>
          <a:prstGeom prst="rect">
            <a:avLst/>
          </a:prstGeom>
        </p:spPr>
        <p:txBody>
          <a:bodyPr vert="horz" lIns="91705" tIns="45853" rIns="91705" bIns="45853" rtlCol="0" anchor="b"/>
          <a:lstStyle>
            <a:lvl1pPr algn="l" fontAlgn="auto">
              <a:spcBef>
                <a:spcPts val="0"/>
              </a:spcBef>
              <a:spcAft>
                <a:spcPts val="0"/>
              </a:spcAft>
              <a:defRPr sz="1200">
                <a:latin typeface="+mn-lt"/>
                <a:cs typeface="+mn-cs"/>
              </a:defRPr>
            </a:lvl1pPr>
          </a:lstStyle>
          <a:p>
            <a:pPr>
              <a:defRPr/>
            </a:pPr>
            <a:endParaRPr lang="en-GB" dirty="0"/>
          </a:p>
        </p:txBody>
      </p:sp>
      <p:sp>
        <p:nvSpPr>
          <p:cNvPr id="7" name="Slide Number Placeholder 6"/>
          <p:cNvSpPr>
            <a:spLocks noGrp="1"/>
          </p:cNvSpPr>
          <p:nvPr>
            <p:ph type="sldNum" sz="quarter" idx="5"/>
          </p:nvPr>
        </p:nvSpPr>
        <p:spPr>
          <a:xfrm>
            <a:off x="3854450" y="9445625"/>
            <a:ext cx="2949575" cy="496888"/>
          </a:xfrm>
          <a:prstGeom prst="rect">
            <a:avLst/>
          </a:prstGeom>
        </p:spPr>
        <p:txBody>
          <a:bodyPr vert="horz" lIns="91705" tIns="45853" rIns="91705" bIns="45853" rtlCol="0" anchor="b"/>
          <a:lstStyle>
            <a:lvl1pPr algn="r" fontAlgn="auto">
              <a:spcBef>
                <a:spcPts val="0"/>
              </a:spcBef>
              <a:spcAft>
                <a:spcPts val="0"/>
              </a:spcAft>
              <a:defRPr sz="1200">
                <a:latin typeface="+mn-lt"/>
                <a:cs typeface="+mn-cs"/>
              </a:defRPr>
            </a:lvl1pPr>
          </a:lstStyle>
          <a:p>
            <a:pPr>
              <a:defRPr/>
            </a:pPr>
            <a:fld id="{C70479CE-0DF3-4C26-BE12-900C40ABF237}" type="slidenum">
              <a:rPr lang="en-GB"/>
              <a:pPr>
                <a:defRPr/>
              </a:pPr>
              <a:t>‹#›</a:t>
            </a:fld>
            <a:endParaRPr lang="en-GB" dirty="0"/>
          </a:p>
        </p:txBody>
      </p:sp>
    </p:spTree>
    <p:extLst>
      <p:ext uri="{BB962C8B-B14F-4D97-AF65-F5344CB8AC3E}">
        <p14:creationId xmlns:p14="http://schemas.microsoft.com/office/powerpoint/2010/main" val="20686195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smtClean="0"/>
          </a:p>
        </p:txBody>
      </p:sp>
      <p:sp>
        <p:nvSpPr>
          <p:cNvPr id="4" name="Slide Number Placeholder 3"/>
          <p:cNvSpPr>
            <a:spLocks noGrp="1"/>
          </p:cNvSpPr>
          <p:nvPr>
            <p:ph type="sldNum" sz="quarter" idx="5"/>
          </p:nvPr>
        </p:nvSpPr>
        <p:spPr/>
        <p:txBody>
          <a:bodyPr/>
          <a:lstStyle/>
          <a:p>
            <a:pPr>
              <a:defRPr/>
            </a:pPr>
            <a:fld id="{8972315D-F0A1-4A05-ACF2-2E8F9FE54308}" type="slidenum">
              <a:rPr lang="en-GB" smtClean="0"/>
              <a:pPr>
                <a:defRPr/>
              </a:pPr>
              <a:t>2</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smtClean="0"/>
          </a:p>
        </p:txBody>
      </p:sp>
      <p:sp>
        <p:nvSpPr>
          <p:cNvPr id="4" name="Slide Number Placeholder 3"/>
          <p:cNvSpPr>
            <a:spLocks noGrp="1"/>
          </p:cNvSpPr>
          <p:nvPr>
            <p:ph type="sldNum" sz="quarter" idx="5"/>
          </p:nvPr>
        </p:nvSpPr>
        <p:spPr/>
        <p:txBody>
          <a:bodyPr/>
          <a:lstStyle/>
          <a:p>
            <a:pPr>
              <a:defRPr/>
            </a:pPr>
            <a:fld id="{DC880B44-BE72-42E8-8809-0F892DFC9C05}" type="slidenum">
              <a:rPr lang="en-GB" smtClean="0"/>
              <a:pPr>
                <a:defRPr/>
              </a:pPr>
              <a:t>4</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smtClean="0"/>
          </a:p>
        </p:txBody>
      </p:sp>
      <p:sp>
        <p:nvSpPr>
          <p:cNvPr id="4" name="Slide Number Placeholder 3"/>
          <p:cNvSpPr>
            <a:spLocks noGrp="1"/>
          </p:cNvSpPr>
          <p:nvPr>
            <p:ph type="sldNum" sz="quarter" idx="5"/>
          </p:nvPr>
        </p:nvSpPr>
        <p:spPr/>
        <p:txBody>
          <a:bodyPr/>
          <a:lstStyle/>
          <a:p>
            <a:pPr>
              <a:defRPr/>
            </a:pPr>
            <a:fld id="{294F2125-6049-4A75-839F-07F78CDFB948}" type="slidenum">
              <a:rPr lang="en-GB" smtClean="0"/>
              <a:pPr>
                <a:defRPr/>
              </a:pPr>
              <a:t>5</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smtClean="0"/>
          </a:p>
        </p:txBody>
      </p:sp>
      <p:sp>
        <p:nvSpPr>
          <p:cNvPr id="4" name="Slide Number Placeholder 3"/>
          <p:cNvSpPr>
            <a:spLocks noGrp="1"/>
          </p:cNvSpPr>
          <p:nvPr>
            <p:ph type="sldNum" sz="quarter" idx="5"/>
          </p:nvPr>
        </p:nvSpPr>
        <p:spPr/>
        <p:txBody>
          <a:bodyPr/>
          <a:lstStyle/>
          <a:p>
            <a:pPr>
              <a:defRPr/>
            </a:pPr>
            <a:fld id="{5AF75495-DD3A-4814-B736-C8857C6118E6}" type="slidenum">
              <a:rPr lang="en-GB" smtClean="0"/>
              <a:pPr>
                <a:defRPr/>
              </a:pPr>
              <a:t>12</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smtClean="0"/>
          </a:p>
        </p:txBody>
      </p:sp>
      <p:sp>
        <p:nvSpPr>
          <p:cNvPr id="4" name="Slide Number Placeholder 3"/>
          <p:cNvSpPr>
            <a:spLocks noGrp="1"/>
          </p:cNvSpPr>
          <p:nvPr>
            <p:ph type="sldNum" sz="quarter" idx="5"/>
          </p:nvPr>
        </p:nvSpPr>
        <p:spPr/>
        <p:txBody>
          <a:bodyPr/>
          <a:lstStyle/>
          <a:p>
            <a:pPr>
              <a:defRPr/>
            </a:pPr>
            <a:fld id="{F4875D39-D55C-4D25-A949-047DD3D1FA3B}" type="slidenum">
              <a:rPr lang="en-GB" smtClean="0"/>
              <a:pPr>
                <a:defRPr/>
              </a:pPr>
              <a:t>13</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smtClean="0"/>
          </a:p>
        </p:txBody>
      </p:sp>
      <p:sp>
        <p:nvSpPr>
          <p:cNvPr id="4" name="Slide Number Placeholder 3"/>
          <p:cNvSpPr>
            <a:spLocks noGrp="1"/>
          </p:cNvSpPr>
          <p:nvPr>
            <p:ph type="sldNum" sz="quarter" idx="5"/>
          </p:nvPr>
        </p:nvSpPr>
        <p:spPr/>
        <p:txBody>
          <a:bodyPr/>
          <a:lstStyle/>
          <a:p>
            <a:pPr>
              <a:defRPr/>
            </a:pPr>
            <a:fld id="{F612D178-3CE7-449E-A33E-470E04D54AB0}" type="slidenum">
              <a:rPr lang="en-GB" smtClean="0"/>
              <a:pPr>
                <a:defRPr/>
              </a:pPr>
              <a:t>14</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PPT_fondcouv.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0" descr="Logo_ENG.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3762375"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3394" name="Rectangle 2"/>
          <p:cNvSpPr>
            <a:spLocks noGrp="1" noChangeArrowheads="1"/>
          </p:cNvSpPr>
          <p:nvPr>
            <p:ph type="ctrTitle"/>
          </p:nvPr>
        </p:nvSpPr>
        <p:spPr>
          <a:xfrm>
            <a:off x="3009726" y="1749847"/>
            <a:ext cx="4894263" cy="1470025"/>
          </a:xfrm>
        </p:spPr>
        <p:txBody>
          <a:bodyPr/>
          <a:lstStyle>
            <a:lvl1pPr algn="l">
              <a:defRPr>
                <a:solidFill>
                  <a:schemeClr val="bg1"/>
                </a:solidFill>
              </a:defRPr>
            </a:lvl1pPr>
          </a:lstStyle>
          <a:p>
            <a:r>
              <a:rPr lang="en-US" smtClean="0"/>
              <a:t>Click to edit Master title style</a:t>
            </a:r>
            <a:endParaRPr lang="en-GB" dirty="0"/>
          </a:p>
        </p:txBody>
      </p:sp>
      <p:sp>
        <p:nvSpPr>
          <p:cNvPr id="443395" name="Rectangle 3"/>
          <p:cNvSpPr>
            <a:spLocks noGrp="1" noChangeArrowheads="1"/>
          </p:cNvSpPr>
          <p:nvPr>
            <p:ph type="subTitle" idx="1"/>
          </p:nvPr>
        </p:nvSpPr>
        <p:spPr>
          <a:xfrm>
            <a:off x="3008139" y="3332584"/>
            <a:ext cx="4929187" cy="1752600"/>
          </a:xfrm>
        </p:spPr>
        <p:txBody>
          <a:bodyPr/>
          <a:lstStyle>
            <a:lvl1pPr marL="0" indent="0" algn="l">
              <a:buFontTx/>
              <a:buNone/>
              <a:defRPr>
                <a:solidFill>
                  <a:schemeClr val="bg1"/>
                </a:solidFill>
              </a:defRPr>
            </a:lvl1pPr>
          </a:lstStyle>
          <a:p>
            <a:r>
              <a:rPr lang="en-US" smtClean="0"/>
              <a:t>Click to edit Master subtitle style</a:t>
            </a:r>
            <a:endParaRPr lang="en-GB" dirty="0"/>
          </a:p>
        </p:txBody>
      </p:sp>
      <p:sp>
        <p:nvSpPr>
          <p:cNvPr id="6" name="Rectangle 4"/>
          <p:cNvSpPr>
            <a:spLocks noGrp="1" noChangeArrowheads="1"/>
          </p:cNvSpPr>
          <p:nvPr>
            <p:ph type="dt" sz="half" idx="10"/>
          </p:nvPr>
        </p:nvSpPr>
        <p:spPr>
          <a:xfrm>
            <a:off x="250825" y="6245225"/>
            <a:ext cx="4043363" cy="476250"/>
          </a:xfrm>
        </p:spPr>
        <p:txBody>
          <a:bodyPr/>
          <a:lstStyle>
            <a:lvl1pPr>
              <a:defRPr>
                <a:solidFill>
                  <a:srgbClr val="786455"/>
                </a:solidFill>
              </a:defRPr>
            </a:lvl1pPr>
          </a:lstStyle>
          <a:p>
            <a:pPr>
              <a:defRPr/>
            </a:pPr>
            <a:endParaRPr lang="en-US" dirty="0"/>
          </a:p>
        </p:txBody>
      </p:sp>
      <p:sp>
        <p:nvSpPr>
          <p:cNvPr id="7" name="Rectangle 5"/>
          <p:cNvSpPr>
            <a:spLocks noGrp="1" noChangeArrowheads="1"/>
          </p:cNvSpPr>
          <p:nvPr>
            <p:ph type="ftr" sz="quarter" idx="11"/>
          </p:nvPr>
        </p:nvSpPr>
        <p:spPr/>
        <p:txBody>
          <a:bodyPr/>
          <a:lstStyle>
            <a:lvl1pPr>
              <a:defRPr>
                <a:solidFill>
                  <a:schemeClr val="bg1"/>
                </a:solidFill>
              </a:defRPr>
            </a:lvl1pPr>
          </a:lstStyle>
          <a:p>
            <a:pPr>
              <a:defRPr/>
            </a:pPr>
            <a:endParaRPr lang="en-US" dirty="0"/>
          </a:p>
        </p:txBody>
      </p:sp>
      <p:sp>
        <p:nvSpPr>
          <p:cNvPr id="8" name="Rectangle 6"/>
          <p:cNvSpPr>
            <a:spLocks noGrp="1" noChangeArrowheads="1"/>
          </p:cNvSpPr>
          <p:nvPr>
            <p:ph type="sldNum" sz="quarter" idx="12"/>
          </p:nvPr>
        </p:nvSpPr>
        <p:spPr>
          <a:xfrm>
            <a:off x="6553200" y="6245225"/>
            <a:ext cx="2133600" cy="476250"/>
          </a:xfrm>
        </p:spPr>
        <p:txBody>
          <a:bodyPr/>
          <a:lstStyle>
            <a:lvl1pPr>
              <a:defRPr>
                <a:solidFill>
                  <a:schemeClr val="bg1"/>
                </a:solidFill>
              </a:defRPr>
            </a:lvl1pPr>
          </a:lstStyle>
          <a:p>
            <a:pPr>
              <a:defRPr/>
            </a:pPr>
            <a:fld id="{0187E47E-82DD-4F6F-BB70-65C10B57E177}" type="slidenum">
              <a:rPr lang="en-US"/>
              <a:pPr>
                <a:defRPr/>
              </a:pPr>
              <a:t>‹#›</a:t>
            </a:fld>
            <a:endParaRPr lang="en-US" dirty="0"/>
          </a:p>
        </p:txBody>
      </p:sp>
    </p:spTree>
    <p:extLst>
      <p:ext uri="{BB962C8B-B14F-4D97-AF65-F5344CB8AC3E}">
        <p14:creationId xmlns:p14="http://schemas.microsoft.com/office/powerpoint/2010/main" val="591787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07A96E3-F570-450B-9B2D-3EF743AA21A0}" type="slidenum">
              <a:rPr lang="en-US"/>
              <a:pPr>
                <a:defRPr/>
              </a:pPr>
              <a:t>‹#›</a:t>
            </a:fld>
            <a:endParaRPr lang="en-US" dirty="0"/>
          </a:p>
        </p:txBody>
      </p:sp>
    </p:spTree>
    <p:extLst>
      <p:ext uri="{BB962C8B-B14F-4D97-AF65-F5344CB8AC3E}">
        <p14:creationId xmlns:p14="http://schemas.microsoft.com/office/powerpoint/2010/main" val="3822055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F1EA348-4745-4222-B4BE-D33B0BB5AAE5}" type="slidenum">
              <a:rPr lang="en-US"/>
              <a:pPr>
                <a:defRPr/>
              </a:pPr>
              <a:t>‹#›</a:t>
            </a:fld>
            <a:endParaRPr lang="en-US" dirty="0"/>
          </a:p>
        </p:txBody>
      </p:sp>
    </p:spTree>
    <p:extLst>
      <p:ext uri="{BB962C8B-B14F-4D97-AF65-F5344CB8AC3E}">
        <p14:creationId xmlns:p14="http://schemas.microsoft.com/office/powerpoint/2010/main" val="1361220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1"/>
          <p:cNvGrpSpPr>
            <a:grpSpLocks/>
          </p:cNvGrpSpPr>
          <p:nvPr/>
        </p:nvGrpSpPr>
        <p:grpSpPr bwMode="auto">
          <a:xfrm>
            <a:off x="0" y="0"/>
            <a:ext cx="5867400" cy="6858000"/>
            <a:chOff x="0" y="0"/>
            <a:chExt cx="3696" cy="4320"/>
          </a:xfrm>
        </p:grpSpPr>
        <p:sp>
          <p:nvSpPr>
            <p:cNvPr id="5" name="Rectangle 2"/>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defRPr/>
              </a:pPr>
              <a:endParaRPr kumimoji="1" lang="en-GB" sz="2400">
                <a:solidFill>
                  <a:srgbClr val="003366"/>
                </a:solidFill>
                <a:latin typeface="Times New Roman" pitchFamily="18" charset="0"/>
                <a:cs typeface="+mn-cs"/>
              </a:endParaRPr>
            </a:p>
          </p:txBody>
        </p:sp>
        <p:sp>
          <p:nvSpPr>
            <p:cNvPr id="6" name="AutoShape 3"/>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en-GB" sz="2400">
                <a:solidFill>
                  <a:srgbClr val="003366"/>
                </a:solidFill>
                <a:latin typeface="Times New Roman" pitchFamily="18" charset="0"/>
                <a:cs typeface="+mn-cs"/>
              </a:endParaRPr>
            </a:p>
          </p:txBody>
        </p:sp>
      </p:grpSp>
      <p:grpSp>
        <p:nvGrpSpPr>
          <p:cNvPr id="7" name="Group 18"/>
          <p:cNvGrpSpPr>
            <a:grpSpLocks/>
          </p:cNvGrpSpPr>
          <p:nvPr/>
        </p:nvGrpSpPr>
        <p:grpSpPr bwMode="auto">
          <a:xfrm>
            <a:off x="3632200" y="4889500"/>
            <a:ext cx="4876800" cy="319088"/>
            <a:chOff x="2288" y="3080"/>
            <a:chExt cx="3072" cy="201"/>
          </a:xfrm>
        </p:grpSpPr>
        <p:sp>
          <p:nvSpPr>
            <p:cNvPr id="8" name="AutoShape 12"/>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eaLnBrk="0" hangingPunct="0">
                <a:defRPr/>
              </a:pPr>
              <a:endParaRPr lang="en-US" sz="3600">
                <a:solidFill>
                  <a:srgbClr val="003366"/>
                </a:solidFill>
                <a:latin typeface="Arial" charset="0"/>
                <a:cs typeface="+mn-cs"/>
              </a:endParaRPr>
            </a:p>
          </p:txBody>
        </p:sp>
        <p:sp>
          <p:nvSpPr>
            <p:cNvPr id="9" name="AutoShape 13"/>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eaLnBrk="0" hangingPunct="0">
                <a:defRPr/>
              </a:pPr>
              <a:endParaRPr lang="en-US" sz="3600">
                <a:solidFill>
                  <a:srgbClr val="003366"/>
                </a:solidFill>
                <a:latin typeface="Arial" charset="0"/>
                <a:cs typeface="+mn-cs"/>
              </a:endParaRPr>
            </a:p>
          </p:txBody>
        </p:sp>
      </p:grpSp>
      <p:sp>
        <p:nvSpPr>
          <p:cNvPr id="8197" name="Rectangle 5"/>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8211" name="AutoShape 19"/>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
        <p:nvSpPr>
          <p:cNvPr id="10" name="Rectangle 14"/>
          <p:cNvSpPr>
            <a:spLocks noGrp="1" noChangeArrowheads="1"/>
          </p:cNvSpPr>
          <p:nvPr>
            <p:ph type="dt" sz="quarter" idx="10"/>
          </p:nvPr>
        </p:nvSpPr>
        <p:spPr/>
        <p:txBody>
          <a:bodyPr/>
          <a:lstStyle>
            <a:lvl1pPr>
              <a:defRPr>
                <a:solidFill>
                  <a:schemeClr val="bg1"/>
                </a:solidFill>
              </a:defRPr>
            </a:lvl1pPr>
          </a:lstStyle>
          <a:p>
            <a:pPr>
              <a:defRPr/>
            </a:pPr>
            <a:endParaRPr lang="en-US">
              <a:solidFill>
                <a:srgbClr val="FFFFFF"/>
              </a:solidFill>
            </a:endParaRPr>
          </a:p>
        </p:txBody>
      </p:sp>
      <p:sp>
        <p:nvSpPr>
          <p:cNvPr id="11" name="Rectangle 15"/>
          <p:cNvSpPr>
            <a:spLocks noGrp="1" noChangeArrowheads="1"/>
          </p:cNvSpPr>
          <p:nvPr>
            <p:ph type="ftr" sz="quarter" idx="11"/>
          </p:nvPr>
        </p:nvSpPr>
        <p:spPr/>
        <p:txBody>
          <a:bodyPr/>
          <a:lstStyle>
            <a:lvl1pPr algn="r">
              <a:defRPr/>
            </a:lvl1pPr>
          </a:lstStyle>
          <a:p>
            <a:pPr>
              <a:defRPr/>
            </a:pPr>
            <a:endParaRPr lang="en-US">
              <a:solidFill>
                <a:srgbClr val="003366"/>
              </a:solidFill>
            </a:endParaRPr>
          </a:p>
        </p:txBody>
      </p:sp>
      <p:sp>
        <p:nvSpPr>
          <p:cNvPr id="12" name="Rectangle 17"/>
          <p:cNvSpPr>
            <a:spLocks noGrp="1" noChangeArrowheads="1"/>
          </p:cNvSpPr>
          <p:nvPr>
            <p:ph type="sldNum" sz="quarter" idx="12"/>
          </p:nvPr>
        </p:nvSpPr>
        <p:spPr/>
        <p:txBody>
          <a:bodyPr anchorCtr="0"/>
          <a:lstStyle>
            <a:lvl1pPr>
              <a:defRPr/>
            </a:lvl1pPr>
          </a:lstStyle>
          <a:p>
            <a:pPr>
              <a:defRPr/>
            </a:pPr>
            <a:fld id="{84D689C2-2C73-45E1-A1B0-8F4DEE92D565}" type="slidenum">
              <a:rPr lang="en-US"/>
              <a:pPr>
                <a:defRPr/>
              </a:pPr>
              <a:t>‹#›</a:t>
            </a:fld>
            <a:endParaRPr lang="en-US"/>
          </a:p>
        </p:txBody>
      </p:sp>
    </p:spTree>
    <p:extLst>
      <p:ext uri="{BB962C8B-B14F-4D97-AF65-F5344CB8AC3E}">
        <p14:creationId xmlns:p14="http://schemas.microsoft.com/office/powerpoint/2010/main" val="12731795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SzPct val="6000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3"/>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5" name="Rectangle 14"/>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5"/>
          <p:cNvSpPr>
            <a:spLocks noGrp="1" noChangeArrowheads="1"/>
          </p:cNvSpPr>
          <p:nvPr>
            <p:ph type="sldNum" sz="quarter" idx="12"/>
          </p:nvPr>
        </p:nvSpPr>
        <p:spPr>
          <a:ln/>
        </p:spPr>
        <p:txBody>
          <a:bodyPr/>
          <a:lstStyle>
            <a:lvl1pPr>
              <a:defRPr/>
            </a:lvl1pPr>
          </a:lstStyle>
          <a:p>
            <a:pPr>
              <a:defRPr/>
            </a:pPr>
            <a:fld id="{7D2870B6-724D-42ED-80DB-D281E3A0BE5C}" type="slidenum">
              <a:rPr lang="en-US"/>
              <a:pPr>
                <a:defRPr/>
              </a:pPr>
              <a:t>‹#›</a:t>
            </a:fld>
            <a:endParaRPr lang="en-US" dirty="0"/>
          </a:p>
        </p:txBody>
      </p:sp>
    </p:spTree>
    <p:extLst>
      <p:ext uri="{BB962C8B-B14F-4D97-AF65-F5344CB8AC3E}">
        <p14:creationId xmlns:p14="http://schemas.microsoft.com/office/powerpoint/2010/main" val="36222354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5" name="Rectangle 14"/>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5"/>
          <p:cNvSpPr>
            <a:spLocks noGrp="1" noChangeArrowheads="1"/>
          </p:cNvSpPr>
          <p:nvPr>
            <p:ph type="sldNum" sz="quarter" idx="12"/>
          </p:nvPr>
        </p:nvSpPr>
        <p:spPr>
          <a:ln/>
        </p:spPr>
        <p:txBody>
          <a:bodyPr/>
          <a:lstStyle>
            <a:lvl1pPr>
              <a:defRPr/>
            </a:lvl1pPr>
          </a:lstStyle>
          <a:p>
            <a:pPr>
              <a:defRPr/>
            </a:pPr>
            <a:fld id="{E1650116-9478-43F8-ADF5-78CF9A0099CC}" type="slidenum">
              <a:rPr lang="en-US"/>
              <a:pPr>
                <a:defRPr/>
              </a:pPr>
              <a:t>‹#›</a:t>
            </a:fld>
            <a:endParaRPr lang="en-US"/>
          </a:p>
        </p:txBody>
      </p:sp>
    </p:spTree>
    <p:extLst>
      <p:ext uri="{BB962C8B-B14F-4D97-AF65-F5344CB8AC3E}">
        <p14:creationId xmlns:p14="http://schemas.microsoft.com/office/powerpoint/2010/main" val="139161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905000"/>
            <a:ext cx="3808413" cy="4181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2813" y="1905000"/>
            <a:ext cx="3808412" cy="4181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6" name="Rectangle 14"/>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7" name="Rectangle 15"/>
          <p:cNvSpPr>
            <a:spLocks noGrp="1" noChangeArrowheads="1"/>
          </p:cNvSpPr>
          <p:nvPr>
            <p:ph type="sldNum" sz="quarter" idx="12"/>
          </p:nvPr>
        </p:nvSpPr>
        <p:spPr>
          <a:ln/>
        </p:spPr>
        <p:txBody>
          <a:bodyPr/>
          <a:lstStyle>
            <a:lvl1pPr>
              <a:defRPr/>
            </a:lvl1pPr>
          </a:lstStyle>
          <a:p>
            <a:pPr>
              <a:defRPr/>
            </a:pPr>
            <a:fld id="{1DA2567E-878B-4290-9837-8ED776D2DB81}" type="slidenum">
              <a:rPr lang="en-US"/>
              <a:pPr>
                <a:defRPr/>
              </a:pPr>
              <a:t>‹#›</a:t>
            </a:fld>
            <a:endParaRPr lang="en-US"/>
          </a:p>
        </p:txBody>
      </p:sp>
    </p:spTree>
    <p:extLst>
      <p:ext uri="{BB962C8B-B14F-4D97-AF65-F5344CB8AC3E}">
        <p14:creationId xmlns:p14="http://schemas.microsoft.com/office/powerpoint/2010/main" val="25833626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8" name="Rectangle 14"/>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9" name="Rectangle 15"/>
          <p:cNvSpPr>
            <a:spLocks noGrp="1" noChangeArrowheads="1"/>
          </p:cNvSpPr>
          <p:nvPr>
            <p:ph type="sldNum" sz="quarter" idx="12"/>
          </p:nvPr>
        </p:nvSpPr>
        <p:spPr>
          <a:ln/>
        </p:spPr>
        <p:txBody>
          <a:bodyPr/>
          <a:lstStyle>
            <a:lvl1pPr>
              <a:defRPr/>
            </a:lvl1pPr>
          </a:lstStyle>
          <a:p>
            <a:pPr>
              <a:defRPr/>
            </a:pPr>
            <a:fld id="{8FF0A6CE-D469-4273-8F7A-3EA8939F6855}" type="slidenum">
              <a:rPr lang="en-US"/>
              <a:pPr>
                <a:defRPr/>
              </a:pPr>
              <a:t>‹#›</a:t>
            </a:fld>
            <a:endParaRPr lang="en-US"/>
          </a:p>
        </p:txBody>
      </p:sp>
    </p:spTree>
    <p:extLst>
      <p:ext uri="{BB962C8B-B14F-4D97-AF65-F5344CB8AC3E}">
        <p14:creationId xmlns:p14="http://schemas.microsoft.com/office/powerpoint/2010/main" val="42626473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4" name="Rectangle 14"/>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5" name="Rectangle 15"/>
          <p:cNvSpPr>
            <a:spLocks noGrp="1" noChangeArrowheads="1"/>
          </p:cNvSpPr>
          <p:nvPr>
            <p:ph type="sldNum" sz="quarter" idx="12"/>
          </p:nvPr>
        </p:nvSpPr>
        <p:spPr>
          <a:ln/>
        </p:spPr>
        <p:txBody>
          <a:bodyPr/>
          <a:lstStyle>
            <a:lvl1pPr>
              <a:defRPr/>
            </a:lvl1pPr>
          </a:lstStyle>
          <a:p>
            <a:pPr>
              <a:defRPr/>
            </a:pPr>
            <a:fld id="{A5FDA1E0-6145-4A29-A51A-8C3CE1EF1246}" type="slidenum">
              <a:rPr lang="en-US"/>
              <a:pPr>
                <a:defRPr/>
              </a:pPr>
              <a:t>‹#›</a:t>
            </a:fld>
            <a:endParaRPr lang="en-US"/>
          </a:p>
        </p:txBody>
      </p:sp>
    </p:spTree>
    <p:extLst>
      <p:ext uri="{BB962C8B-B14F-4D97-AF65-F5344CB8AC3E}">
        <p14:creationId xmlns:p14="http://schemas.microsoft.com/office/powerpoint/2010/main" val="17533607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3" name="Rectangle 14"/>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4" name="Rectangle 15"/>
          <p:cNvSpPr>
            <a:spLocks noGrp="1" noChangeArrowheads="1"/>
          </p:cNvSpPr>
          <p:nvPr>
            <p:ph type="sldNum" sz="quarter" idx="12"/>
          </p:nvPr>
        </p:nvSpPr>
        <p:spPr>
          <a:ln/>
        </p:spPr>
        <p:txBody>
          <a:bodyPr/>
          <a:lstStyle>
            <a:lvl1pPr>
              <a:defRPr/>
            </a:lvl1pPr>
          </a:lstStyle>
          <a:p>
            <a:pPr>
              <a:defRPr/>
            </a:pPr>
            <a:fld id="{DE3A4A5B-BAAE-41BB-9EBE-F6A8999E9792}" type="slidenum">
              <a:rPr lang="en-US"/>
              <a:pPr>
                <a:defRPr/>
              </a:pPr>
              <a:t>‹#›</a:t>
            </a:fld>
            <a:endParaRPr lang="en-US"/>
          </a:p>
        </p:txBody>
      </p:sp>
    </p:spTree>
    <p:extLst>
      <p:ext uri="{BB962C8B-B14F-4D97-AF65-F5344CB8AC3E}">
        <p14:creationId xmlns:p14="http://schemas.microsoft.com/office/powerpoint/2010/main" val="32031386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6" name="Rectangle 14"/>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7" name="Rectangle 15"/>
          <p:cNvSpPr>
            <a:spLocks noGrp="1" noChangeArrowheads="1"/>
          </p:cNvSpPr>
          <p:nvPr>
            <p:ph type="sldNum" sz="quarter" idx="12"/>
          </p:nvPr>
        </p:nvSpPr>
        <p:spPr>
          <a:ln/>
        </p:spPr>
        <p:txBody>
          <a:bodyPr/>
          <a:lstStyle>
            <a:lvl1pPr>
              <a:defRPr/>
            </a:lvl1pPr>
          </a:lstStyle>
          <a:p>
            <a:pPr>
              <a:defRPr/>
            </a:pPr>
            <a:fld id="{2CF5163C-BB1F-45A8-AD09-0EBC3BEE8F77}" type="slidenum">
              <a:rPr lang="en-US"/>
              <a:pPr>
                <a:defRPr/>
              </a:pPr>
              <a:t>‹#›</a:t>
            </a:fld>
            <a:endParaRPr lang="en-US"/>
          </a:p>
        </p:txBody>
      </p:sp>
    </p:spTree>
    <p:extLst>
      <p:ext uri="{BB962C8B-B14F-4D97-AF65-F5344CB8AC3E}">
        <p14:creationId xmlns:p14="http://schemas.microsoft.com/office/powerpoint/2010/main" val="1277338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59EF46F-AADC-4556-885F-E94BD5ABEB37}" type="slidenum">
              <a:rPr lang="en-US"/>
              <a:pPr>
                <a:defRPr/>
              </a:pPr>
              <a:t>‹#›</a:t>
            </a:fld>
            <a:endParaRPr lang="en-US" dirty="0"/>
          </a:p>
        </p:txBody>
      </p:sp>
    </p:spTree>
    <p:extLst>
      <p:ext uri="{BB962C8B-B14F-4D97-AF65-F5344CB8AC3E}">
        <p14:creationId xmlns:p14="http://schemas.microsoft.com/office/powerpoint/2010/main" val="41617558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6" name="Rectangle 14"/>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7" name="Rectangle 15"/>
          <p:cNvSpPr>
            <a:spLocks noGrp="1" noChangeArrowheads="1"/>
          </p:cNvSpPr>
          <p:nvPr>
            <p:ph type="sldNum" sz="quarter" idx="12"/>
          </p:nvPr>
        </p:nvSpPr>
        <p:spPr>
          <a:ln/>
        </p:spPr>
        <p:txBody>
          <a:bodyPr/>
          <a:lstStyle>
            <a:lvl1pPr>
              <a:defRPr/>
            </a:lvl1pPr>
          </a:lstStyle>
          <a:p>
            <a:pPr>
              <a:defRPr/>
            </a:pPr>
            <a:fld id="{B5E77BC6-C3CC-4876-A3B7-E48658C05489}" type="slidenum">
              <a:rPr lang="en-US"/>
              <a:pPr>
                <a:defRPr/>
              </a:pPr>
              <a:t>‹#›</a:t>
            </a:fld>
            <a:endParaRPr lang="en-US"/>
          </a:p>
        </p:txBody>
      </p:sp>
    </p:spTree>
    <p:extLst>
      <p:ext uri="{BB962C8B-B14F-4D97-AF65-F5344CB8AC3E}">
        <p14:creationId xmlns:p14="http://schemas.microsoft.com/office/powerpoint/2010/main" val="36864532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5" name="Rectangle 14"/>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5"/>
          <p:cNvSpPr>
            <a:spLocks noGrp="1" noChangeArrowheads="1"/>
          </p:cNvSpPr>
          <p:nvPr>
            <p:ph type="sldNum" sz="quarter" idx="12"/>
          </p:nvPr>
        </p:nvSpPr>
        <p:spPr>
          <a:ln/>
        </p:spPr>
        <p:txBody>
          <a:bodyPr/>
          <a:lstStyle>
            <a:lvl1pPr>
              <a:defRPr/>
            </a:lvl1pPr>
          </a:lstStyle>
          <a:p>
            <a:pPr>
              <a:defRPr/>
            </a:pPr>
            <a:fld id="{54977F54-9BEA-4516-B3D7-C4CFB3574451}" type="slidenum">
              <a:rPr lang="en-US"/>
              <a:pPr>
                <a:defRPr/>
              </a:pPr>
              <a:t>‹#›</a:t>
            </a:fld>
            <a:endParaRPr lang="en-US"/>
          </a:p>
        </p:txBody>
      </p:sp>
    </p:spTree>
    <p:extLst>
      <p:ext uri="{BB962C8B-B14F-4D97-AF65-F5344CB8AC3E}">
        <p14:creationId xmlns:p14="http://schemas.microsoft.com/office/powerpoint/2010/main" val="24437721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457200"/>
            <a:ext cx="1981200" cy="56292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457200"/>
            <a:ext cx="5791200" cy="56292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5" name="Rectangle 14"/>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5"/>
          <p:cNvSpPr>
            <a:spLocks noGrp="1" noChangeArrowheads="1"/>
          </p:cNvSpPr>
          <p:nvPr>
            <p:ph type="sldNum" sz="quarter" idx="12"/>
          </p:nvPr>
        </p:nvSpPr>
        <p:spPr>
          <a:ln/>
        </p:spPr>
        <p:txBody>
          <a:bodyPr/>
          <a:lstStyle>
            <a:lvl1pPr>
              <a:defRPr/>
            </a:lvl1pPr>
          </a:lstStyle>
          <a:p>
            <a:pPr>
              <a:defRPr/>
            </a:pPr>
            <a:fld id="{0A432644-0599-406D-9635-B7E2FA0FC0AE}" type="slidenum">
              <a:rPr lang="en-US"/>
              <a:pPr>
                <a:defRPr/>
              </a:pPr>
              <a:t>‹#›</a:t>
            </a:fld>
            <a:endParaRPr lang="en-US"/>
          </a:p>
        </p:txBody>
      </p:sp>
    </p:spTree>
    <p:extLst>
      <p:ext uri="{BB962C8B-B14F-4D97-AF65-F5344CB8AC3E}">
        <p14:creationId xmlns:p14="http://schemas.microsoft.com/office/powerpoint/2010/main" val="15344796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0" y="1905000"/>
            <a:ext cx="3808413" cy="41814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2813" y="1905000"/>
            <a:ext cx="3808412" cy="41814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6" name="Rectangle 14"/>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7" name="Rectangle 15"/>
          <p:cNvSpPr>
            <a:spLocks noGrp="1" noChangeArrowheads="1"/>
          </p:cNvSpPr>
          <p:nvPr>
            <p:ph type="sldNum" sz="quarter" idx="12"/>
          </p:nvPr>
        </p:nvSpPr>
        <p:spPr>
          <a:ln/>
        </p:spPr>
        <p:txBody>
          <a:bodyPr/>
          <a:lstStyle>
            <a:lvl1pPr>
              <a:defRPr/>
            </a:lvl1pPr>
          </a:lstStyle>
          <a:p>
            <a:pPr>
              <a:defRPr/>
            </a:pPr>
            <a:fld id="{9DA23C72-4950-4176-AC15-D6744701CB3A}" type="slidenum">
              <a:rPr lang="en-US"/>
              <a:pPr>
                <a:defRPr/>
              </a:pPr>
              <a:t>‹#›</a:t>
            </a:fld>
            <a:endParaRPr lang="en-US"/>
          </a:p>
        </p:txBody>
      </p:sp>
    </p:spTree>
    <p:extLst>
      <p:ext uri="{BB962C8B-B14F-4D97-AF65-F5344CB8AC3E}">
        <p14:creationId xmlns:p14="http://schemas.microsoft.com/office/powerpoint/2010/main" val="265074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35168E5-A280-4D47-8885-D5BBA59385BE}" type="slidenum">
              <a:rPr lang="en-US"/>
              <a:pPr>
                <a:defRPr/>
              </a:pPr>
              <a:t>‹#›</a:t>
            </a:fld>
            <a:endParaRPr lang="en-US" dirty="0"/>
          </a:p>
        </p:txBody>
      </p:sp>
    </p:spTree>
    <p:extLst>
      <p:ext uri="{BB962C8B-B14F-4D97-AF65-F5344CB8AC3E}">
        <p14:creationId xmlns:p14="http://schemas.microsoft.com/office/powerpoint/2010/main" val="2051760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600200"/>
            <a:ext cx="40322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2963" y="1600200"/>
            <a:ext cx="403383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E7EAEB7-9E05-4987-81E2-B4056965AC13}" type="slidenum">
              <a:rPr lang="en-US"/>
              <a:pPr>
                <a:defRPr/>
              </a:pPr>
              <a:t>‹#›</a:t>
            </a:fld>
            <a:endParaRPr lang="en-US" dirty="0"/>
          </a:p>
        </p:txBody>
      </p:sp>
    </p:spTree>
    <p:extLst>
      <p:ext uri="{BB962C8B-B14F-4D97-AF65-F5344CB8AC3E}">
        <p14:creationId xmlns:p14="http://schemas.microsoft.com/office/powerpoint/2010/main" val="1980315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45954962-DB1D-4C6C-8D9F-A316494C7201}" type="slidenum">
              <a:rPr lang="en-US"/>
              <a:pPr>
                <a:defRPr/>
              </a:pPr>
              <a:t>‹#›</a:t>
            </a:fld>
            <a:endParaRPr lang="en-US" dirty="0"/>
          </a:p>
        </p:txBody>
      </p:sp>
    </p:spTree>
    <p:extLst>
      <p:ext uri="{BB962C8B-B14F-4D97-AF65-F5344CB8AC3E}">
        <p14:creationId xmlns:p14="http://schemas.microsoft.com/office/powerpoint/2010/main" val="61688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968DA2B6-0BF2-4BCE-8379-94BA0F291201}" type="slidenum">
              <a:rPr lang="en-US"/>
              <a:pPr>
                <a:defRPr/>
              </a:pPr>
              <a:t>‹#›</a:t>
            </a:fld>
            <a:endParaRPr lang="en-US" dirty="0"/>
          </a:p>
        </p:txBody>
      </p:sp>
    </p:spTree>
    <p:extLst>
      <p:ext uri="{BB962C8B-B14F-4D97-AF65-F5344CB8AC3E}">
        <p14:creationId xmlns:p14="http://schemas.microsoft.com/office/powerpoint/2010/main" val="3423576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BC5B5846-608B-4B58-9B22-E8A853C18921}" type="slidenum">
              <a:rPr lang="en-US"/>
              <a:pPr>
                <a:defRPr/>
              </a:pPr>
              <a:t>‹#›</a:t>
            </a:fld>
            <a:endParaRPr lang="en-US" dirty="0"/>
          </a:p>
        </p:txBody>
      </p:sp>
    </p:spTree>
    <p:extLst>
      <p:ext uri="{BB962C8B-B14F-4D97-AF65-F5344CB8AC3E}">
        <p14:creationId xmlns:p14="http://schemas.microsoft.com/office/powerpoint/2010/main" val="1201704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FE12F7C-5441-49D8-97A7-792EB6E66E15}" type="slidenum">
              <a:rPr lang="en-US"/>
              <a:pPr>
                <a:defRPr/>
              </a:pPr>
              <a:t>‹#›</a:t>
            </a:fld>
            <a:endParaRPr lang="en-US" dirty="0"/>
          </a:p>
        </p:txBody>
      </p:sp>
    </p:spTree>
    <p:extLst>
      <p:ext uri="{BB962C8B-B14F-4D97-AF65-F5344CB8AC3E}">
        <p14:creationId xmlns:p14="http://schemas.microsoft.com/office/powerpoint/2010/main" val="2884193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bg1"/>
                </a:solidFill>
              </a:defRPr>
            </a:lvl1pPr>
          </a:lstStyle>
          <a:p>
            <a:r>
              <a:rPr lang="en-US" smtClean="0"/>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89EAD78-3CD8-4B04-AE99-97EFEDC41A95}" type="slidenum">
              <a:rPr lang="en-US"/>
              <a:pPr>
                <a:defRPr/>
              </a:pPr>
              <a:t>‹#›</a:t>
            </a:fld>
            <a:endParaRPr lang="en-US" dirty="0"/>
          </a:p>
        </p:txBody>
      </p:sp>
    </p:spTree>
    <p:extLst>
      <p:ext uri="{BB962C8B-B14F-4D97-AF65-F5344CB8AC3E}">
        <p14:creationId xmlns:p14="http://schemas.microsoft.com/office/powerpoint/2010/main" val="2708445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0" descr="PPT_fondslide.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68313" y="-1588"/>
            <a:ext cx="8218487" cy="647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3"/>
          <p:cNvSpPr>
            <a:spLocks noGrp="1" noChangeArrowheads="1"/>
          </p:cNvSpPr>
          <p:nvPr>
            <p:ph type="body" idx="1"/>
          </p:nvPr>
        </p:nvSpPr>
        <p:spPr bwMode="auto">
          <a:xfrm>
            <a:off x="468313" y="1600200"/>
            <a:ext cx="8218487"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39300" name="Rectangle 4"/>
          <p:cNvSpPr>
            <a:spLocks noGrp="1" noChangeArrowheads="1"/>
          </p:cNvSpPr>
          <p:nvPr>
            <p:ph type="dt" sz="half" idx="2"/>
          </p:nvPr>
        </p:nvSpPr>
        <p:spPr bwMode="auto">
          <a:xfrm>
            <a:off x="1717675"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a:solidFill>
                  <a:schemeClr val="bg1"/>
                </a:solidFill>
                <a:latin typeface="+mn-lt"/>
                <a:cs typeface="+mn-cs"/>
              </a:defRPr>
            </a:lvl1pPr>
          </a:lstStyle>
          <a:p>
            <a:pPr>
              <a:defRPr/>
            </a:pPr>
            <a:endParaRPr lang="en-US" dirty="0"/>
          </a:p>
        </p:txBody>
      </p:sp>
      <p:sp>
        <p:nvSpPr>
          <p:cNvPr id="439301" name="Rectangle 5"/>
          <p:cNvSpPr>
            <a:spLocks noGrp="1" noChangeArrowheads="1"/>
          </p:cNvSpPr>
          <p:nvPr>
            <p:ph type="ftr" sz="quarter" idx="3"/>
          </p:nvPr>
        </p:nvSpPr>
        <p:spPr bwMode="auto">
          <a:xfrm>
            <a:off x="4556125"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a:solidFill>
                  <a:schemeClr val="bg1"/>
                </a:solidFill>
                <a:latin typeface="+mn-lt"/>
                <a:cs typeface="+mn-cs"/>
              </a:defRPr>
            </a:lvl1pPr>
          </a:lstStyle>
          <a:p>
            <a:pPr>
              <a:defRPr/>
            </a:pPr>
            <a:endParaRPr lang="en-US" dirty="0"/>
          </a:p>
        </p:txBody>
      </p:sp>
      <p:sp>
        <p:nvSpPr>
          <p:cNvPr id="439302" name="Rectangle 6"/>
          <p:cNvSpPr>
            <a:spLocks noGrp="1" noChangeArrowheads="1"/>
          </p:cNvSpPr>
          <p:nvPr>
            <p:ph type="sldNum" sz="quarter" idx="4"/>
          </p:nvPr>
        </p:nvSpPr>
        <p:spPr bwMode="auto">
          <a:xfrm>
            <a:off x="7596188" y="6245225"/>
            <a:ext cx="11144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a:solidFill>
                  <a:schemeClr val="bg1"/>
                </a:solidFill>
                <a:latin typeface="+mn-lt"/>
                <a:cs typeface="+mn-cs"/>
              </a:defRPr>
            </a:lvl1pPr>
          </a:lstStyle>
          <a:p>
            <a:pPr>
              <a:defRPr/>
            </a:pPr>
            <a:fld id="{EA84D4E1-EFD9-473E-880C-BC1257A38147}" type="slidenum">
              <a:rPr lang="en-US"/>
              <a:pPr>
                <a:defRPr/>
              </a:pPr>
              <a:t>‹#›</a:t>
            </a:fld>
            <a:endParaRPr lang="en-US" dirty="0"/>
          </a:p>
        </p:txBody>
      </p:sp>
      <p:pic>
        <p:nvPicPr>
          <p:cNvPr id="1032" name="Picture 11" descr="OECD_10cm.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468313" y="6172200"/>
            <a:ext cx="581025"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768" r:id="rId1"/>
    <p:sldLayoutId id="2147484756" r:id="rId2"/>
    <p:sldLayoutId id="2147484757" r:id="rId3"/>
    <p:sldLayoutId id="2147484758" r:id="rId4"/>
    <p:sldLayoutId id="2147484759" r:id="rId5"/>
    <p:sldLayoutId id="2147484760" r:id="rId6"/>
    <p:sldLayoutId id="2147484761" r:id="rId7"/>
    <p:sldLayoutId id="2147484762" r:id="rId8"/>
    <p:sldLayoutId id="2147484763" r:id="rId9"/>
    <p:sldLayoutId id="2147484764" r:id="rId10"/>
    <p:sldLayoutId id="2147484765" r:id="rId11"/>
  </p:sldLayoutIdLst>
  <p:hf hdr="0" ftr="0" dt="0"/>
  <p:txStyles>
    <p:titleStyle>
      <a:lvl1pPr algn="ctr" rtl="0" eaLnBrk="0" fontAlgn="base" hangingPunct="0">
        <a:spcBef>
          <a:spcPct val="0"/>
        </a:spcBef>
        <a:spcAft>
          <a:spcPct val="0"/>
        </a:spcAft>
        <a:defRPr sz="4000">
          <a:solidFill>
            <a:schemeClr val="bg1"/>
          </a:solidFill>
          <a:latin typeface="+mj-lt"/>
          <a:ea typeface="+mj-ea"/>
          <a:cs typeface="+mj-cs"/>
        </a:defRPr>
      </a:lvl1pPr>
      <a:lvl2pPr algn="ctr" rtl="0" eaLnBrk="0" fontAlgn="base" hangingPunct="0">
        <a:spcBef>
          <a:spcPct val="0"/>
        </a:spcBef>
        <a:spcAft>
          <a:spcPct val="0"/>
        </a:spcAft>
        <a:defRPr sz="4000">
          <a:solidFill>
            <a:schemeClr val="bg1"/>
          </a:solidFill>
          <a:latin typeface="Helvetica" pitchFamily="34" charset="0"/>
          <a:cs typeface="Arial" charset="0"/>
        </a:defRPr>
      </a:lvl2pPr>
      <a:lvl3pPr algn="ctr" rtl="0" eaLnBrk="0" fontAlgn="base" hangingPunct="0">
        <a:spcBef>
          <a:spcPct val="0"/>
        </a:spcBef>
        <a:spcAft>
          <a:spcPct val="0"/>
        </a:spcAft>
        <a:defRPr sz="4000">
          <a:solidFill>
            <a:schemeClr val="bg1"/>
          </a:solidFill>
          <a:latin typeface="Helvetica" pitchFamily="34" charset="0"/>
          <a:cs typeface="Arial" charset="0"/>
        </a:defRPr>
      </a:lvl3pPr>
      <a:lvl4pPr algn="ctr" rtl="0" eaLnBrk="0" fontAlgn="base" hangingPunct="0">
        <a:spcBef>
          <a:spcPct val="0"/>
        </a:spcBef>
        <a:spcAft>
          <a:spcPct val="0"/>
        </a:spcAft>
        <a:defRPr sz="4000">
          <a:solidFill>
            <a:schemeClr val="bg1"/>
          </a:solidFill>
          <a:latin typeface="Helvetica" pitchFamily="34" charset="0"/>
          <a:cs typeface="Arial" charset="0"/>
        </a:defRPr>
      </a:lvl4pPr>
      <a:lvl5pPr algn="ctr" rtl="0" eaLnBrk="0" fontAlgn="base" hangingPunct="0">
        <a:spcBef>
          <a:spcPct val="0"/>
        </a:spcBef>
        <a:spcAft>
          <a:spcPct val="0"/>
        </a:spcAft>
        <a:defRPr sz="4000">
          <a:solidFill>
            <a:schemeClr val="bg1"/>
          </a:solidFill>
          <a:latin typeface="Helvetica" pitchFamily="34" charset="0"/>
          <a:cs typeface="Arial" charset="0"/>
        </a:defRPr>
      </a:lvl5pPr>
      <a:lvl6pPr marL="457200" algn="ctr" rtl="0" eaLnBrk="1" fontAlgn="base" hangingPunct="1">
        <a:spcBef>
          <a:spcPct val="0"/>
        </a:spcBef>
        <a:spcAft>
          <a:spcPct val="0"/>
        </a:spcAft>
        <a:defRPr sz="4400">
          <a:solidFill>
            <a:schemeClr val="bg2"/>
          </a:solidFill>
          <a:latin typeface="Helvetica" pitchFamily="34" charset="0"/>
          <a:cs typeface="Arial" charset="0"/>
        </a:defRPr>
      </a:lvl6pPr>
      <a:lvl7pPr marL="914400" algn="ctr" rtl="0" eaLnBrk="1" fontAlgn="base" hangingPunct="1">
        <a:spcBef>
          <a:spcPct val="0"/>
        </a:spcBef>
        <a:spcAft>
          <a:spcPct val="0"/>
        </a:spcAft>
        <a:defRPr sz="4400">
          <a:solidFill>
            <a:schemeClr val="bg2"/>
          </a:solidFill>
          <a:latin typeface="Helvetica" pitchFamily="34" charset="0"/>
          <a:cs typeface="Arial" charset="0"/>
        </a:defRPr>
      </a:lvl7pPr>
      <a:lvl8pPr marL="1371600" algn="ctr" rtl="0" eaLnBrk="1" fontAlgn="base" hangingPunct="1">
        <a:spcBef>
          <a:spcPct val="0"/>
        </a:spcBef>
        <a:spcAft>
          <a:spcPct val="0"/>
        </a:spcAft>
        <a:defRPr sz="4400">
          <a:solidFill>
            <a:schemeClr val="bg2"/>
          </a:solidFill>
          <a:latin typeface="Helvetica" pitchFamily="34" charset="0"/>
          <a:cs typeface="Arial" charset="0"/>
        </a:defRPr>
      </a:lvl8pPr>
      <a:lvl9pPr marL="1828800" algn="ctr" rtl="0" eaLnBrk="1" fontAlgn="base" hangingPunct="1">
        <a:spcBef>
          <a:spcPct val="0"/>
        </a:spcBef>
        <a:spcAft>
          <a:spcPct val="0"/>
        </a:spcAft>
        <a:defRPr sz="4400">
          <a:solidFill>
            <a:schemeClr val="bg2"/>
          </a:solidFill>
          <a:latin typeface="Helvetic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cs typeface="+mn-cs"/>
        </a:defRPr>
      </a:lvl2pPr>
      <a:lvl3pPr marL="1143000" indent="-228600" algn="l" rtl="0" eaLnBrk="0" fontAlgn="base" hangingPunct="0">
        <a:spcBef>
          <a:spcPct val="20000"/>
        </a:spcBef>
        <a:spcAft>
          <a:spcPct val="0"/>
        </a:spcAft>
        <a:buChar char="•"/>
        <a:defRPr sz="2400">
          <a:solidFill>
            <a:schemeClr val="bg1"/>
          </a:solidFill>
          <a:latin typeface="+mn-lt"/>
          <a:cs typeface="+mn-cs"/>
        </a:defRPr>
      </a:lvl3pPr>
      <a:lvl4pPr marL="1600200" indent="-228600" algn="l" rtl="0" eaLnBrk="0" fontAlgn="base" hangingPunct="0">
        <a:spcBef>
          <a:spcPct val="20000"/>
        </a:spcBef>
        <a:spcAft>
          <a:spcPct val="0"/>
        </a:spcAft>
        <a:buChar char="–"/>
        <a:defRPr sz="2000">
          <a:solidFill>
            <a:schemeClr val="bg1"/>
          </a:solidFill>
          <a:latin typeface="+mn-lt"/>
          <a:cs typeface="+mn-cs"/>
        </a:defRPr>
      </a:lvl4pPr>
      <a:lvl5pPr marL="2057400" indent="-228600" algn="l" rtl="0" eaLnBrk="0" fontAlgn="base" hangingPunct="0">
        <a:spcBef>
          <a:spcPct val="20000"/>
        </a:spcBef>
        <a:spcAft>
          <a:spcPct val="0"/>
        </a:spcAft>
        <a:buChar char="»"/>
        <a:defRPr sz="2000">
          <a:solidFill>
            <a:schemeClr val="bg1"/>
          </a:solidFill>
          <a:latin typeface="+mn-lt"/>
          <a:cs typeface="+mn-cs"/>
        </a:defRPr>
      </a:lvl5pPr>
      <a:lvl6pPr marL="2514600" indent="-228600" algn="l" rtl="0" eaLnBrk="1" fontAlgn="base" hangingPunct="1">
        <a:spcBef>
          <a:spcPct val="20000"/>
        </a:spcBef>
        <a:spcAft>
          <a:spcPct val="0"/>
        </a:spcAft>
        <a:buChar char="»"/>
        <a:defRPr sz="2000">
          <a:solidFill>
            <a:srgbClr val="0073CF"/>
          </a:solidFill>
          <a:latin typeface="+mn-lt"/>
          <a:cs typeface="+mn-cs"/>
        </a:defRPr>
      </a:lvl6pPr>
      <a:lvl7pPr marL="2971800" indent="-228600" algn="l" rtl="0" eaLnBrk="1" fontAlgn="base" hangingPunct="1">
        <a:spcBef>
          <a:spcPct val="20000"/>
        </a:spcBef>
        <a:spcAft>
          <a:spcPct val="0"/>
        </a:spcAft>
        <a:buChar char="»"/>
        <a:defRPr sz="2000">
          <a:solidFill>
            <a:srgbClr val="0073CF"/>
          </a:solidFill>
          <a:latin typeface="+mn-lt"/>
          <a:cs typeface="+mn-cs"/>
        </a:defRPr>
      </a:lvl7pPr>
      <a:lvl8pPr marL="3429000" indent="-228600" algn="l" rtl="0" eaLnBrk="1" fontAlgn="base" hangingPunct="1">
        <a:spcBef>
          <a:spcPct val="20000"/>
        </a:spcBef>
        <a:spcAft>
          <a:spcPct val="0"/>
        </a:spcAft>
        <a:buChar char="»"/>
        <a:defRPr sz="2000">
          <a:solidFill>
            <a:srgbClr val="0073CF"/>
          </a:solidFill>
          <a:latin typeface="+mn-lt"/>
          <a:cs typeface="+mn-cs"/>
        </a:defRPr>
      </a:lvl8pPr>
      <a:lvl9pPr marL="3886200" indent="-228600" algn="l" rtl="0" eaLnBrk="1" fontAlgn="base" hangingPunct="1">
        <a:spcBef>
          <a:spcPct val="20000"/>
        </a:spcBef>
        <a:spcAft>
          <a:spcPct val="0"/>
        </a:spcAft>
        <a:buChar char="»"/>
        <a:defRPr sz="2000">
          <a:solidFill>
            <a:srgbClr val="0073CF"/>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6"/>
          <p:cNvGrpSpPr>
            <a:grpSpLocks/>
          </p:cNvGrpSpPr>
          <p:nvPr userDrawn="1"/>
        </p:nvGrpSpPr>
        <p:grpSpPr bwMode="auto">
          <a:xfrm>
            <a:off x="0" y="0"/>
            <a:ext cx="3200400" cy="6858000"/>
            <a:chOff x="0" y="0"/>
            <a:chExt cx="2016" cy="4320"/>
          </a:xfrm>
        </p:grpSpPr>
        <p:sp>
          <p:nvSpPr>
            <p:cNvPr id="2" name="Rectangle 3"/>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eaLnBrk="0" hangingPunct="0">
                <a:defRPr/>
              </a:pPr>
              <a:endParaRPr lang="en-US" sz="3600">
                <a:solidFill>
                  <a:srgbClr val="003366"/>
                </a:solidFill>
                <a:latin typeface="Arial" charset="0"/>
                <a:cs typeface="+mn-cs"/>
              </a:endParaRPr>
            </a:p>
          </p:txBody>
        </p:sp>
        <p:sp>
          <p:nvSpPr>
            <p:cNvPr id="1048" name="Freeform 24"/>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eaLnBrk="0" hangingPunct="0">
                <a:defRPr/>
              </a:pPr>
              <a:endParaRPr lang="en-US" sz="3600">
                <a:solidFill>
                  <a:srgbClr val="003366"/>
                </a:solidFill>
                <a:latin typeface="Arial" charset="0"/>
                <a:cs typeface="+mn-cs"/>
              </a:endParaRPr>
            </a:p>
          </p:txBody>
        </p:sp>
      </p:grpSp>
      <p:grpSp>
        <p:nvGrpSpPr>
          <p:cNvPr id="1027" name="Group 21"/>
          <p:cNvGrpSpPr>
            <a:grpSpLocks/>
          </p:cNvGrpSpPr>
          <p:nvPr userDrawn="1"/>
        </p:nvGrpSpPr>
        <p:grpSpPr bwMode="auto">
          <a:xfrm>
            <a:off x="762000" y="1600200"/>
            <a:ext cx="7391400" cy="76200"/>
            <a:chOff x="144" y="1248"/>
            <a:chExt cx="4656" cy="201"/>
          </a:xfrm>
        </p:grpSpPr>
        <p:sp>
          <p:nvSpPr>
            <p:cNvPr id="1036" name="AutoShape 12"/>
            <p:cNvSpPr>
              <a:spLocks noChangeArrowheads="1"/>
            </p:cNvSpPr>
            <p:nvPr userDrawn="1"/>
          </p:nvSpPr>
          <p:spPr bwMode="auto">
            <a:xfrm>
              <a:off x="384" y="1248"/>
              <a:ext cx="4416" cy="201"/>
            </a:xfrm>
            <a:prstGeom prst="roundRect">
              <a:avLst>
                <a:gd name="adj" fmla="val 0"/>
              </a:avLst>
            </a:prstGeom>
            <a:solidFill>
              <a:schemeClr val="hlink"/>
            </a:solidFill>
            <a:ln w="9525">
              <a:noFill/>
              <a:round/>
              <a:headEnd/>
              <a:tailEnd/>
            </a:ln>
            <a:effectLst/>
          </p:spPr>
          <p:txBody>
            <a:bodyPr wrap="none" anchor="ctr"/>
            <a:lstStyle/>
            <a:p>
              <a:pPr eaLnBrk="0" hangingPunct="0">
                <a:defRPr/>
              </a:pPr>
              <a:endParaRPr lang="en-US" sz="3600">
                <a:solidFill>
                  <a:srgbClr val="003366"/>
                </a:solidFill>
                <a:latin typeface="Arial" charset="0"/>
                <a:cs typeface="+mn-cs"/>
              </a:endParaRPr>
            </a:p>
          </p:txBody>
        </p:sp>
        <p:sp>
          <p:nvSpPr>
            <p:cNvPr id="1044" name="AutoShape 20"/>
            <p:cNvSpPr>
              <a:spLocks noChangeArrowheads="1"/>
            </p:cNvSpPr>
            <p:nvPr userDrawn="1"/>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eaLnBrk="0" hangingPunct="0">
                <a:defRPr/>
              </a:pPr>
              <a:endParaRPr lang="en-US" sz="3600">
                <a:solidFill>
                  <a:srgbClr val="003366"/>
                </a:solidFill>
                <a:latin typeface="Arial" charset="0"/>
                <a:cs typeface="+mn-cs"/>
              </a:endParaRPr>
            </a:p>
          </p:txBody>
        </p:sp>
      </p:grpSp>
      <p:sp>
        <p:nvSpPr>
          <p:cNvPr id="1028" name="AutoShape 7"/>
          <p:cNvSpPr>
            <a:spLocks noGrp="1" noChangeArrowheads="1"/>
          </p:cNvSpPr>
          <p:nvPr>
            <p:ph type="title"/>
          </p:nvPr>
        </p:nvSpPr>
        <p:spPr bwMode="auto">
          <a:xfrm>
            <a:off x="762000" y="457200"/>
            <a:ext cx="7924800" cy="1143000"/>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9" name="Rectangle 8"/>
          <p:cNvSpPr>
            <a:spLocks noGrp="1" noChangeArrowheads="1"/>
          </p:cNvSpPr>
          <p:nvPr>
            <p:ph type="body" idx="1"/>
          </p:nvPr>
        </p:nvSpPr>
        <p:spPr bwMode="auto">
          <a:xfrm>
            <a:off x="762000" y="1905000"/>
            <a:ext cx="7769225" cy="418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7" name="Rectangle 13"/>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endParaRPr lang="en-US">
              <a:solidFill>
                <a:srgbClr val="003366"/>
              </a:solidFill>
              <a:latin typeface="Arial" charset="0"/>
              <a:cs typeface="+mn-cs"/>
            </a:endParaRPr>
          </a:p>
        </p:txBody>
      </p:sp>
      <p:sp>
        <p:nvSpPr>
          <p:cNvPr id="1038" name="Rectangle 14"/>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solidFill>
                <a:srgbClr val="003366"/>
              </a:solidFill>
              <a:latin typeface="Arial" charset="0"/>
              <a:cs typeface="+mn-cs"/>
            </a:endParaRPr>
          </a:p>
        </p:txBody>
      </p:sp>
      <p:sp>
        <p:nvSpPr>
          <p:cNvPr id="1039" name="Rectangle 15"/>
          <p:cNvSpPr>
            <a:spLocks noGrp="1" noChangeArrowheads="1"/>
          </p:cNvSpPr>
          <p:nvPr>
            <p:ph type="sldNum" sz="quarter" idx="4"/>
          </p:nvPr>
        </p:nvSpPr>
        <p:spPr bwMode="auto">
          <a:xfrm>
            <a:off x="8556625" y="6553200"/>
            <a:ext cx="587375" cy="3048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ctr" eaLnBrk="1" hangingPunct="1">
              <a:defRPr sz="1000" b="1">
                <a:solidFill>
                  <a:srgbClr val="000000"/>
                </a:solidFill>
              </a:defRPr>
            </a:lvl1pPr>
          </a:lstStyle>
          <a:p>
            <a:pPr>
              <a:defRPr/>
            </a:pPr>
            <a:fld id="{182763AD-8BA1-4BBE-B50F-076E154943BC}" type="slidenum">
              <a:rPr lang="en-US">
                <a:latin typeface="Arial" charset="0"/>
                <a:cs typeface="+mn-cs"/>
              </a:rPr>
              <a:pPr>
                <a:defRPr/>
              </a:pPr>
              <a:t>‹#›</a:t>
            </a:fld>
            <a:endParaRPr lang="en-US">
              <a:latin typeface="Arial" charset="0"/>
              <a:cs typeface="+mn-cs"/>
            </a:endParaRPr>
          </a:p>
        </p:txBody>
      </p:sp>
    </p:spTree>
    <p:extLst>
      <p:ext uri="{BB962C8B-B14F-4D97-AF65-F5344CB8AC3E}">
        <p14:creationId xmlns:p14="http://schemas.microsoft.com/office/powerpoint/2010/main" val="3860377806"/>
      </p:ext>
    </p:extLst>
  </p:cSld>
  <p:clrMap bg1="lt1" tx1="dk1" bg2="lt2" tx2="dk2" accent1="accent1" accent2="accent2" accent3="accent3" accent4="accent4" accent5="accent5" accent6="accent6" hlink="hlink" folHlink="folHlink"/>
  <p:sldLayoutIdLst>
    <p:sldLayoutId id="2147484772" r:id="rId1"/>
    <p:sldLayoutId id="2147484773" r:id="rId2"/>
    <p:sldLayoutId id="2147484774" r:id="rId3"/>
    <p:sldLayoutId id="2147484775" r:id="rId4"/>
    <p:sldLayoutId id="2147484776" r:id="rId5"/>
    <p:sldLayoutId id="2147484777" r:id="rId6"/>
    <p:sldLayoutId id="2147484778" r:id="rId7"/>
    <p:sldLayoutId id="2147484779" r:id="rId8"/>
    <p:sldLayoutId id="2147484780" r:id="rId9"/>
    <p:sldLayoutId id="2147484781" r:id="rId10"/>
    <p:sldLayoutId id="2147484782" r:id="rId11"/>
    <p:sldLayoutId id="2147484783" r:id="rId12"/>
  </p:sldLayoutIdLst>
  <p:hf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3"/>
          <p:cNvSpPr>
            <a:spLocks noGrp="1" noChangeArrowheads="1"/>
          </p:cNvSpPr>
          <p:nvPr>
            <p:ph type="subTitle" idx="1"/>
          </p:nvPr>
        </p:nvSpPr>
        <p:spPr/>
        <p:txBody>
          <a:bodyPr>
            <a:normAutofit fontScale="92500" lnSpcReduction="20000"/>
          </a:bodyPr>
          <a:lstStyle/>
          <a:p>
            <a:pPr algn="ctr"/>
            <a:r>
              <a:rPr lang="en-US" altLang="en-US" sz="2000" dirty="0"/>
              <a:t>Herman Smith</a:t>
            </a:r>
          </a:p>
          <a:p>
            <a:pPr algn="ctr"/>
            <a:r>
              <a:rPr lang="en-US" altLang="en-US" sz="2000" dirty="0"/>
              <a:t>UNSD</a:t>
            </a:r>
          </a:p>
          <a:p>
            <a:pPr algn="ctr"/>
            <a:endParaRPr lang="en-US" altLang="en-US" sz="2000" dirty="0"/>
          </a:p>
          <a:p>
            <a:pPr algn="ctr"/>
            <a:r>
              <a:rPr lang="en-US" altLang="en-US" sz="2000" dirty="0"/>
              <a:t>10</a:t>
            </a:r>
            <a:r>
              <a:rPr lang="en-US" altLang="en-US" sz="2000" baseline="30000" dirty="0"/>
              <a:t>th</a:t>
            </a:r>
            <a:r>
              <a:rPr lang="en-US" altLang="en-US" sz="2000" dirty="0"/>
              <a:t> Meeting of the Advisory Expert Group on National Accounts</a:t>
            </a:r>
          </a:p>
          <a:p>
            <a:pPr algn="ctr"/>
            <a:r>
              <a:rPr lang="en-US" altLang="en-US" sz="2000"/>
              <a:t>13-15 April 2016, Paris</a:t>
            </a:r>
            <a:endParaRPr lang="en-US" altLang="en-US" sz="2000" dirty="0"/>
          </a:p>
        </p:txBody>
      </p:sp>
      <p:sp>
        <p:nvSpPr>
          <p:cNvPr id="3075" name="AutoShape 2"/>
          <p:cNvSpPr>
            <a:spLocks noGrp="1" noChangeArrowheads="1"/>
          </p:cNvSpPr>
          <p:nvPr>
            <p:ph type="ctrTitle"/>
          </p:nvPr>
        </p:nvSpPr>
        <p:spPr/>
        <p:txBody>
          <a:bodyPr>
            <a:normAutofit fontScale="90000"/>
          </a:bodyPr>
          <a:lstStyle/>
          <a:p>
            <a:r>
              <a:rPr lang="en-US" altLang="en-US" dirty="0" smtClean="0"/>
              <a:t>The accrual recording of property income in the case of liabilities between a pension manager and a defined benefit pension fund</a:t>
            </a:r>
          </a:p>
        </p:txBody>
      </p:sp>
    </p:spTree>
    <p:extLst>
      <p:ext uri="{BB962C8B-B14F-4D97-AF65-F5344CB8AC3E}">
        <p14:creationId xmlns:p14="http://schemas.microsoft.com/office/powerpoint/2010/main" val="25970421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Should the claim of the </a:t>
            </a:r>
            <a:r>
              <a:rPr lang="en-GB" dirty="0" smtClean="0"/>
              <a:t>DBPF </a:t>
            </a:r>
            <a:r>
              <a:rPr lang="en-GB" dirty="0"/>
              <a:t>on the </a:t>
            </a:r>
            <a:r>
              <a:rPr lang="en-GB" dirty="0" smtClean="0"/>
              <a:t>PM generate </a:t>
            </a:r>
            <a:r>
              <a:rPr lang="en-GB" dirty="0"/>
              <a:t>property income</a:t>
            </a:r>
          </a:p>
        </p:txBody>
      </p:sp>
      <p:sp>
        <p:nvSpPr>
          <p:cNvPr id="3" name="Content Placeholder 2"/>
          <p:cNvSpPr>
            <a:spLocks noGrp="1"/>
          </p:cNvSpPr>
          <p:nvPr>
            <p:ph idx="1"/>
          </p:nvPr>
        </p:nvSpPr>
        <p:spPr/>
        <p:txBody>
          <a:bodyPr/>
          <a:lstStyle/>
          <a:p>
            <a:r>
              <a:rPr lang="en-US" sz="2000" dirty="0" smtClean="0"/>
              <a:t>2008 </a:t>
            </a:r>
            <a:r>
              <a:rPr lang="en-US" sz="2000" dirty="0"/>
              <a:t>SNA </a:t>
            </a:r>
            <a:r>
              <a:rPr lang="en-US" sz="2000" dirty="0" smtClean="0"/>
              <a:t>7.144</a:t>
            </a:r>
            <a:r>
              <a:rPr lang="en-US" sz="2000" dirty="0"/>
              <a:t>: “the source of the investment income payable may not be investment income itself, but for the SNA, the decisive criterion for recording this as investment income is that of the recipient who regards these payments as the rewards for putting financial assets at the disposal of the insurance corporation</a:t>
            </a:r>
            <a:r>
              <a:rPr lang="en-US" sz="2000" dirty="0" smtClean="0"/>
              <a:t>.”</a:t>
            </a:r>
          </a:p>
          <a:p>
            <a:r>
              <a:rPr lang="en-US" sz="2000" dirty="0"/>
              <a:t>2008 SNA </a:t>
            </a:r>
            <a:r>
              <a:rPr lang="en-US" sz="2000" dirty="0" smtClean="0"/>
              <a:t>7.148 </a:t>
            </a:r>
            <a:r>
              <a:rPr lang="en-US" sz="2000" dirty="0"/>
              <a:t>states: “The investment income payable on defined contribution entitlements is equal to the investment income on the funds plus any net operating surplus earned by renting land or buildings owned by the fund</a:t>
            </a:r>
            <a:r>
              <a:rPr lang="en-US" sz="2000" dirty="0" smtClean="0"/>
              <a:t>”</a:t>
            </a:r>
          </a:p>
          <a:p>
            <a:r>
              <a:rPr lang="en-US" sz="2000" dirty="0" smtClean="0"/>
              <a:t>Use general </a:t>
            </a:r>
            <a:r>
              <a:rPr lang="en-US" sz="2000" dirty="0"/>
              <a:t>concept of property </a:t>
            </a:r>
            <a:r>
              <a:rPr lang="en-US" sz="2000" dirty="0" smtClean="0"/>
              <a:t>income</a:t>
            </a:r>
            <a:r>
              <a:rPr lang="en-US" sz="2000" dirty="0"/>
              <a:t> </a:t>
            </a:r>
            <a:r>
              <a:rPr lang="en-US" sz="2000" dirty="0" smtClean="0"/>
              <a:t>until </a:t>
            </a:r>
            <a:r>
              <a:rPr lang="en-US" sz="2000" dirty="0"/>
              <a:t>there is more clarity on the classification of </a:t>
            </a:r>
            <a:r>
              <a:rPr lang="en-US" sz="2000" dirty="0" smtClean="0"/>
              <a:t>the imputed </a:t>
            </a:r>
            <a:r>
              <a:rPr lang="en-US" sz="2000" dirty="0"/>
              <a:t>investment income</a:t>
            </a:r>
            <a:endParaRPr lang="en-GB" sz="2000" dirty="0"/>
          </a:p>
        </p:txBody>
      </p:sp>
      <p:sp>
        <p:nvSpPr>
          <p:cNvPr id="4" name="Slide Number Placeholder 3"/>
          <p:cNvSpPr>
            <a:spLocks noGrp="1"/>
          </p:cNvSpPr>
          <p:nvPr>
            <p:ph type="sldNum" sz="quarter" idx="12"/>
          </p:nvPr>
        </p:nvSpPr>
        <p:spPr/>
        <p:txBody>
          <a:bodyPr/>
          <a:lstStyle/>
          <a:p>
            <a:pPr>
              <a:defRPr/>
            </a:pPr>
            <a:fld id="{7D2870B6-724D-42ED-80DB-D281E3A0BE5C}" type="slidenum">
              <a:rPr lang="en-US" smtClean="0"/>
              <a:pPr>
                <a:defRPr/>
              </a:pPr>
              <a:t>10</a:t>
            </a:fld>
            <a:endParaRPr lang="en-US" dirty="0"/>
          </a:p>
        </p:txBody>
      </p:sp>
    </p:spTree>
    <p:extLst>
      <p:ext uri="{BB962C8B-B14F-4D97-AF65-F5344CB8AC3E}">
        <p14:creationId xmlns:p14="http://schemas.microsoft.com/office/powerpoint/2010/main" val="36885489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calculation of </a:t>
            </a:r>
            <a:r>
              <a:rPr lang="en-US" dirty="0"/>
              <a:t>the imputed property income</a:t>
            </a:r>
            <a:endParaRPr lang="en-GB" dirty="0"/>
          </a:p>
        </p:txBody>
      </p:sp>
      <p:sp>
        <p:nvSpPr>
          <p:cNvPr id="3" name="Content Placeholder 2"/>
          <p:cNvSpPr>
            <a:spLocks noGrp="1"/>
          </p:cNvSpPr>
          <p:nvPr>
            <p:ph idx="1"/>
          </p:nvPr>
        </p:nvSpPr>
        <p:spPr>
          <a:xfrm>
            <a:off x="762000" y="1905000"/>
            <a:ext cx="8130480" cy="4836368"/>
          </a:xfrm>
        </p:spPr>
        <p:txBody>
          <a:bodyPr/>
          <a:lstStyle/>
          <a:p>
            <a:r>
              <a:rPr lang="en-US" sz="2400" dirty="0" smtClean="0"/>
              <a:t>To </a:t>
            </a:r>
            <a:r>
              <a:rPr lang="en-US" sz="2400" dirty="0"/>
              <a:t>assume that the return on the claim is </a:t>
            </a:r>
            <a:r>
              <a:rPr lang="en-US" sz="2400" dirty="0" smtClean="0"/>
              <a:t>equal </a:t>
            </a:r>
            <a:r>
              <a:rPr lang="en-US" sz="2400" dirty="0"/>
              <a:t>to the discount </a:t>
            </a:r>
            <a:r>
              <a:rPr lang="en-US" sz="2400" dirty="0" smtClean="0"/>
              <a:t>rate would </a:t>
            </a:r>
            <a:r>
              <a:rPr lang="en-US" sz="2400" dirty="0"/>
              <a:t>be </a:t>
            </a:r>
            <a:r>
              <a:rPr lang="en-US" sz="2400" dirty="0" smtClean="0"/>
              <a:t>more </a:t>
            </a:r>
            <a:r>
              <a:rPr lang="en-US" sz="2400" dirty="0"/>
              <a:t>consistent with the definition of interest</a:t>
            </a:r>
            <a:r>
              <a:rPr lang="en-US" sz="2400" dirty="0" smtClean="0"/>
              <a:t>.</a:t>
            </a:r>
          </a:p>
          <a:p>
            <a:r>
              <a:rPr lang="en-US" sz="2400" dirty="0"/>
              <a:t>This approach </a:t>
            </a:r>
            <a:r>
              <a:rPr lang="en-US" sz="2400" dirty="0" smtClean="0"/>
              <a:t>was basis for discussion </a:t>
            </a:r>
            <a:r>
              <a:rPr lang="en-US" sz="2400" dirty="0"/>
              <a:t>at the previous AEG </a:t>
            </a:r>
            <a:r>
              <a:rPr lang="en-US" sz="2400" dirty="0" smtClean="0"/>
              <a:t>meeting</a:t>
            </a:r>
          </a:p>
          <a:p>
            <a:r>
              <a:rPr lang="en-US" sz="2400" dirty="0"/>
              <a:t>As the investment income </a:t>
            </a:r>
            <a:r>
              <a:rPr lang="en-US" sz="2400" dirty="0" smtClean="0"/>
              <a:t>is </a:t>
            </a:r>
            <a:r>
              <a:rPr lang="en-US" sz="2400" dirty="0"/>
              <a:t>actuarially determined </a:t>
            </a:r>
            <a:r>
              <a:rPr lang="en-US" sz="2400" dirty="0" smtClean="0"/>
              <a:t>the </a:t>
            </a:r>
            <a:r>
              <a:rPr lang="en-US" sz="2400" dirty="0"/>
              <a:t>residual estimate of the return on the claim </a:t>
            </a:r>
            <a:r>
              <a:rPr lang="en-US" sz="2400" dirty="0" smtClean="0"/>
              <a:t>is </a:t>
            </a:r>
            <a:r>
              <a:rPr lang="en-US" sz="2400" dirty="0"/>
              <a:t>in principle also equal to the discount factor.  </a:t>
            </a:r>
            <a:endParaRPr lang="en-US" sz="2400" dirty="0" smtClean="0"/>
          </a:p>
          <a:p>
            <a:r>
              <a:rPr lang="en-US" sz="2400" dirty="0" smtClean="0"/>
              <a:t>the </a:t>
            </a:r>
            <a:r>
              <a:rPr lang="en-US" sz="2400" dirty="0"/>
              <a:t>residual method has the advantage of being easier to calculate in cases where there is a divergence between investment performance of the actual assets of the pension fund and the discount rate</a:t>
            </a:r>
            <a:endParaRPr lang="en-GB" sz="2400" dirty="0"/>
          </a:p>
        </p:txBody>
      </p:sp>
      <p:sp>
        <p:nvSpPr>
          <p:cNvPr id="4" name="Slide Number Placeholder 3"/>
          <p:cNvSpPr>
            <a:spLocks noGrp="1"/>
          </p:cNvSpPr>
          <p:nvPr>
            <p:ph type="sldNum" sz="quarter" idx="12"/>
          </p:nvPr>
        </p:nvSpPr>
        <p:spPr/>
        <p:txBody>
          <a:bodyPr/>
          <a:lstStyle/>
          <a:p>
            <a:pPr>
              <a:defRPr/>
            </a:pPr>
            <a:fld id="{7D2870B6-724D-42ED-80DB-D281E3A0BE5C}" type="slidenum">
              <a:rPr lang="en-US" smtClean="0"/>
              <a:pPr>
                <a:defRPr/>
              </a:pPr>
              <a:t>11</a:t>
            </a:fld>
            <a:endParaRPr lang="en-US" dirty="0"/>
          </a:p>
        </p:txBody>
      </p:sp>
    </p:spTree>
    <p:extLst>
      <p:ext uri="{BB962C8B-B14F-4D97-AF65-F5344CB8AC3E}">
        <p14:creationId xmlns:p14="http://schemas.microsoft.com/office/powerpoint/2010/main" val="34386211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762000" y="557808"/>
            <a:ext cx="7924800" cy="1143000"/>
          </a:xfrm>
        </p:spPr>
        <p:txBody>
          <a:bodyPr>
            <a:normAutofit/>
          </a:bodyPr>
          <a:lstStyle/>
          <a:p>
            <a:r>
              <a:rPr lang="en-GB" altLang="en-US" sz="2800" dirty="0" smtClean="0"/>
              <a:t>Classification as Investment Income Payable on Pension Entitlements</a:t>
            </a:r>
          </a:p>
        </p:txBody>
      </p:sp>
      <p:sp>
        <p:nvSpPr>
          <p:cNvPr id="8195" name="Content Placeholder 2"/>
          <p:cNvSpPr>
            <a:spLocks noGrp="1"/>
          </p:cNvSpPr>
          <p:nvPr>
            <p:ph idx="1"/>
          </p:nvPr>
        </p:nvSpPr>
        <p:spPr/>
        <p:txBody>
          <a:bodyPr>
            <a:normAutofit fontScale="62500" lnSpcReduction="20000"/>
          </a:bodyPr>
          <a:lstStyle/>
          <a:p>
            <a:pPr marL="0" indent="0">
              <a:spcAft>
                <a:spcPts val="600"/>
              </a:spcAft>
              <a:buNone/>
            </a:pPr>
            <a:r>
              <a:rPr lang="en-GB" dirty="0" smtClean="0"/>
              <a:t>2008 SNA links assets with the type of income derived from that asset</a:t>
            </a:r>
          </a:p>
          <a:p>
            <a:pPr>
              <a:spcAft>
                <a:spcPts val="600"/>
              </a:spcAft>
            </a:pPr>
            <a:r>
              <a:rPr lang="en-GB" dirty="0" smtClean="0"/>
              <a:t>Claims of the pension fund on the pension manager are related to asset type AF64 (Claim of pension fund on pension managers, which is part of AF6: Insurance, pensions, and standardized guarantee schemes)</a:t>
            </a:r>
          </a:p>
          <a:p>
            <a:pPr>
              <a:spcAft>
                <a:spcPts val="600"/>
              </a:spcAft>
            </a:pPr>
            <a:r>
              <a:rPr lang="en-GB" dirty="0" smtClean="0"/>
              <a:t>The investment income categories related to asset type AF6 are shown in income category D44 (Investment income disbursements), which has a subcategory for pension entitlements (D442: Investment income payable on pension entitlements)</a:t>
            </a:r>
          </a:p>
          <a:p>
            <a:pPr>
              <a:spcAft>
                <a:spcPts val="600"/>
              </a:spcAft>
            </a:pPr>
            <a:r>
              <a:rPr lang="en-GB" dirty="0" smtClean="0"/>
              <a:t>This income is excluded from the definition of interest, which is defined as the return on specified financial instruments that do not include AF6</a:t>
            </a:r>
          </a:p>
          <a:p>
            <a:pPr>
              <a:spcAft>
                <a:spcPts val="600"/>
              </a:spcAft>
            </a:pPr>
            <a:r>
              <a:rPr lang="en-US" dirty="0" smtClean="0"/>
              <a:t>The coherence of the general framework points to classifying the accrued property income as D442</a:t>
            </a:r>
            <a:endParaRPr lang="en-GB" dirty="0" smtClean="0"/>
          </a:p>
          <a:p>
            <a:pPr>
              <a:spcAft>
                <a:spcPts val="600"/>
              </a:spcAft>
            </a:pPr>
            <a:r>
              <a:rPr lang="en-GB" dirty="0" smtClean="0"/>
              <a:t>However, D442 was designed to only capture the claims of households on pension funds and the flow from pension schemes to households</a:t>
            </a:r>
          </a:p>
          <a:p>
            <a:pPr>
              <a:spcAft>
                <a:spcPts val="600"/>
              </a:spcAft>
            </a:pPr>
            <a:endParaRPr lang="en-GB" dirty="0" smtClean="0"/>
          </a:p>
        </p:txBody>
      </p:sp>
      <p:sp>
        <p:nvSpPr>
          <p:cNvPr id="11268" name="Slide Number Placeholder 8"/>
          <p:cNvSpPr>
            <a:spLocks noGrp="1"/>
          </p:cNvSpPr>
          <p:nvPr>
            <p:ph type="sldNum" sz="quarter" idx="12"/>
          </p:nvPr>
        </p:nvSpPr>
        <p:spPr/>
        <p:txBody>
          <a:bodyPr/>
          <a:lstStyle>
            <a:lvl1pPr eaLnBrk="0" hangingPunct="0">
              <a:spcBef>
                <a:spcPts val="763"/>
              </a:spcBef>
              <a:buClr>
                <a:schemeClr val="tx1"/>
              </a:buClr>
              <a:buFont typeface="Arial" pitchFamily="34" charset="0"/>
              <a:buChar char="•"/>
              <a:defRPr sz="3200">
                <a:solidFill>
                  <a:schemeClr val="tx1"/>
                </a:solidFill>
                <a:latin typeface="Georgia" pitchFamily="18" charset="0"/>
              </a:defRPr>
            </a:lvl1pPr>
            <a:lvl2pPr marL="742950" indent="-285750" eaLnBrk="0" hangingPunct="0">
              <a:spcBef>
                <a:spcPts val="675"/>
              </a:spcBef>
              <a:buClr>
                <a:schemeClr val="tx1"/>
              </a:buClr>
              <a:buFont typeface="Arial" pitchFamily="34" charset="0"/>
              <a:buChar char="–"/>
              <a:defRPr sz="2800">
                <a:solidFill>
                  <a:schemeClr val="tx1"/>
                </a:solidFill>
                <a:latin typeface="Georgia" pitchFamily="18" charset="0"/>
              </a:defRPr>
            </a:lvl2pPr>
            <a:lvl3pPr marL="1143000" indent="-228600" eaLnBrk="0" hangingPunct="0">
              <a:spcBef>
                <a:spcPts val="575"/>
              </a:spcBef>
              <a:buClr>
                <a:schemeClr val="tx1"/>
              </a:buClr>
              <a:buFont typeface="Arial" pitchFamily="34" charset="0"/>
              <a:buChar char="•"/>
              <a:defRPr sz="2400">
                <a:solidFill>
                  <a:schemeClr val="tx1"/>
                </a:solidFill>
                <a:latin typeface="Georgia" pitchFamily="18" charset="0"/>
              </a:defRPr>
            </a:lvl3pPr>
            <a:lvl4pPr marL="1600200" indent="-228600" eaLnBrk="0" hangingPunct="0">
              <a:spcBef>
                <a:spcPts val="475"/>
              </a:spcBef>
              <a:buClr>
                <a:schemeClr val="tx1"/>
              </a:buClr>
              <a:buFont typeface="Arial" pitchFamily="34" charset="0"/>
              <a:buChar char="–"/>
              <a:defRPr sz="2000">
                <a:solidFill>
                  <a:schemeClr val="tx1"/>
                </a:solidFill>
                <a:latin typeface="Georgia" pitchFamily="18" charset="0"/>
              </a:defRPr>
            </a:lvl4pPr>
            <a:lvl5pPr marL="2057400" indent="-228600" eaLnBrk="0" hangingPunct="0">
              <a:spcBef>
                <a:spcPts val="475"/>
              </a:spcBef>
              <a:buClr>
                <a:schemeClr val="tx1"/>
              </a:buClr>
              <a:buFont typeface="Arial" pitchFamily="34" charset="0"/>
              <a:buChar char="»"/>
              <a:defRPr sz="2000">
                <a:solidFill>
                  <a:schemeClr val="tx1"/>
                </a:solidFill>
                <a:latin typeface="Georgia" pitchFamily="18" charset="0"/>
              </a:defRPr>
            </a:lvl5pPr>
            <a:lvl6pPr marL="25146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6pPr>
            <a:lvl7pPr marL="29718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7pPr>
            <a:lvl8pPr marL="34290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8pPr>
            <a:lvl9pPr marL="38862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9pPr>
          </a:lstStyle>
          <a:p>
            <a:pPr>
              <a:buNone/>
            </a:pPr>
            <a:fld id="{DE9E29FA-EE87-4B88-A203-D1B3F3C49874}" type="slidenum">
              <a:rPr lang="en-GB" altLang="en-US" sz="1000" smtClean="0">
                <a:latin typeface="Times New Roman" panose="02020603050405020304" pitchFamily="18" charset="0"/>
                <a:cs typeface="Times New Roman" panose="02020603050405020304" pitchFamily="18" charset="0"/>
              </a:rPr>
              <a:pPr>
                <a:buNone/>
              </a:pPr>
              <a:t>12</a:t>
            </a:fld>
            <a:endParaRPr lang="en-GB" altLang="en-US" sz="10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altLang="en-US" smtClean="0"/>
              <a:t>Classification as Interest</a:t>
            </a:r>
            <a:endParaRPr lang="en-GB" altLang="en-US" dirty="0" smtClean="0"/>
          </a:p>
        </p:txBody>
      </p:sp>
      <p:sp>
        <p:nvSpPr>
          <p:cNvPr id="8195" name="Content Placeholder 2"/>
          <p:cNvSpPr>
            <a:spLocks noGrp="1"/>
          </p:cNvSpPr>
          <p:nvPr>
            <p:ph idx="1"/>
          </p:nvPr>
        </p:nvSpPr>
        <p:spPr/>
        <p:txBody>
          <a:bodyPr>
            <a:normAutofit fontScale="70000" lnSpcReduction="20000"/>
          </a:bodyPr>
          <a:lstStyle/>
          <a:p>
            <a:pPr>
              <a:spcAft>
                <a:spcPts val="600"/>
              </a:spcAft>
            </a:pPr>
            <a:r>
              <a:rPr lang="en-GB" dirty="0" smtClean="0"/>
              <a:t>The income on the claim of a defined DB pension fund towards a pension manager is income on an accrued claim, which:</a:t>
            </a:r>
          </a:p>
          <a:p>
            <a:pPr lvl="1">
              <a:spcAft>
                <a:spcPts val="600"/>
              </a:spcAft>
            </a:pPr>
            <a:r>
              <a:rPr lang="en-GB" dirty="0" smtClean="0"/>
              <a:t>Could have arisen for a number of reasons</a:t>
            </a:r>
          </a:p>
          <a:p>
            <a:pPr lvl="1">
              <a:spcAft>
                <a:spcPts val="600"/>
              </a:spcAft>
            </a:pPr>
            <a:r>
              <a:rPr lang="en-GB" dirty="0" smtClean="0"/>
              <a:t>Did not arise as a result of any special relationship between households and the pension fund</a:t>
            </a:r>
          </a:p>
          <a:p>
            <a:pPr>
              <a:spcAft>
                <a:spcPts val="600"/>
              </a:spcAft>
            </a:pPr>
            <a:r>
              <a:rPr lang="en-GB" dirty="0" smtClean="0"/>
              <a:t>SNA defines interest as “a form of income that is receivable by the owners of certain kinds of financial assets, namely: deposits, debt securities, loans and (possibly) other accounts receivable for putting the financial asset at the disposal of another financial institution…”</a:t>
            </a:r>
          </a:p>
          <a:p>
            <a:pPr>
              <a:spcAft>
                <a:spcPts val="600"/>
              </a:spcAft>
            </a:pPr>
            <a:r>
              <a:rPr lang="en-GB" dirty="0" smtClean="0"/>
              <a:t>The claim under discussion is the claim of a creditor over a debtor that has accrued and the income accruing is compensation for the time value of money</a:t>
            </a:r>
          </a:p>
        </p:txBody>
      </p:sp>
      <p:sp>
        <p:nvSpPr>
          <p:cNvPr id="12292" name="Slide Number Placeholder 8"/>
          <p:cNvSpPr>
            <a:spLocks noGrp="1"/>
          </p:cNvSpPr>
          <p:nvPr>
            <p:ph type="sldNum" sz="quarter" idx="12"/>
          </p:nvPr>
        </p:nvSpPr>
        <p:spPr/>
        <p:txBody>
          <a:bodyPr/>
          <a:lstStyle>
            <a:lvl1pPr eaLnBrk="0" hangingPunct="0">
              <a:spcBef>
                <a:spcPts val="763"/>
              </a:spcBef>
              <a:buClr>
                <a:schemeClr val="tx1"/>
              </a:buClr>
              <a:buFont typeface="Arial" pitchFamily="34" charset="0"/>
              <a:buChar char="•"/>
              <a:defRPr sz="3200">
                <a:solidFill>
                  <a:schemeClr val="tx1"/>
                </a:solidFill>
                <a:latin typeface="Georgia" pitchFamily="18" charset="0"/>
              </a:defRPr>
            </a:lvl1pPr>
            <a:lvl2pPr marL="742950" indent="-285750" eaLnBrk="0" hangingPunct="0">
              <a:spcBef>
                <a:spcPts val="675"/>
              </a:spcBef>
              <a:buClr>
                <a:schemeClr val="tx1"/>
              </a:buClr>
              <a:buFont typeface="Arial" pitchFamily="34" charset="0"/>
              <a:buChar char="–"/>
              <a:defRPr sz="2800">
                <a:solidFill>
                  <a:schemeClr val="tx1"/>
                </a:solidFill>
                <a:latin typeface="Georgia" pitchFamily="18" charset="0"/>
              </a:defRPr>
            </a:lvl2pPr>
            <a:lvl3pPr marL="1143000" indent="-228600" eaLnBrk="0" hangingPunct="0">
              <a:spcBef>
                <a:spcPts val="575"/>
              </a:spcBef>
              <a:buClr>
                <a:schemeClr val="tx1"/>
              </a:buClr>
              <a:buFont typeface="Arial" pitchFamily="34" charset="0"/>
              <a:buChar char="•"/>
              <a:defRPr sz="2400">
                <a:solidFill>
                  <a:schemeClr val="tx1"/>
                </a:solidFill>
                <a:latin typeface="Georgia" pitchFamily="18" charset="0"/>
              </a:defRPr>
            </a:lvl3pPr>
            <a:lvl4pPr marL="1600200" indent="-228600" eaLnBrk="0" hangingPunct="0">
              <a:spcBef>
                <a:spcPts val="475"/>
              </a:spcBef>
              <a:buClr>
                <a:schemeClr val="tx1"/>
              </a:buClr>
              <a:buFont typeface="Arial" pitchFamily="34" charset="0"/>
              <a:buChar char="–"/>
              <a:defRPr sz="2000">
                <a:solidFill>
                  <a:schemeClr val="tx1"/>
                </a:solidFill>
                <a:latin typeface="Georgia" pitchFamily="18" charset="0"/>
              </a:defRPr>
            </a:lvl4pPr>
            <a:lvl5pPr marL="2057400" indent="-228600" eaLnBrk="0" hangingPunct="0">
              <a:spcBef>
                <a:spcPts val="475"/>
              </a:spcBef>
              <a:buClr>
                <a:schemeClr val="tx1"/>
              </a:buClr>
              <a:buFont typeface="Arial" pitchFamily="34" charset="0"/>
              <a:buChar char="»"/>
              <a:defRPr sz="2000">
                <a:solidFill>
                  <a:schemeClr val="tx1"/>
                </a:solidFill>
                <a:latin typeface="Georgia" pitchFamily="18" charset="0"/>
              </a:defRPr>
            </a:lvl5pPr>
            <a:lvl6pPr marL="25146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6pPr>
            <a:lvl7pPr marL="29718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7pPr>
            <a:lvl8pPr marL="34290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8pPr>
            <a:lvl9pPr marL="38862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9pPr>
          </a:lstStyle>
          <a:p>
            <a:pPr>
              <a:buNone/>
            </a:pPr>
            <a:fld id="{95FFB161-9E27-45C9-9AB6-D5E622770D7A}" type="slidenum">
              <a:rPr lang="en-GB" altLang="en-US" sz="1000" smtClean="0">
                <a:latin typeface="Times New Roman" panose="02020603050405020304" pitchFamily="18" charset="0"/>
                <a:cs typeface="Times New Roman" panose="02020603050405020304" pitchFamily="18" charset="0"/>
              </a:rPr>
              <a:pPr>
                <a:buNone/>
              </a:pPr>
              <a:t>13</a:t>
            </a:fld>
            <a:endParaRPr lang="en-GB" altLang="en-US" sz="10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smtClean="0"/>
              <a:t>Other Issues</a:t>
            </a:r>
            <a:endParaRPr lang="en-GB" altLang="en-US" dirty="0" smtClean="0"/>
          </a:p>
        </p:txBody>
      </p:sp>
      <p:sp>
        <p:nvSpPr>
          <p:cNvPr id="8195" name="Content Placeholder 2"/>
          <p:cNvSpPr>
            <a:spLocks noGrp="1"/>
          </p:cNvSpPr>
          <p:nvPr>
            <p:ph idx="1"/>
          </p:nvPr>
        </p:nvSpPr>
        <p:spPr/>
        <p:txBody>
          <a:bodyPr>
            <a:normAutofit fontScale="85000" lnSpcReduction="10000"/>
          </a:bodyPr>
          <a:lstStyle/>
          <a:p>
            <a:pPr>
              <a:spcAft>
                <a:spcPts val="600"/>
              </a:spcAft>
            </a:pPr>
            <a:r>
              <a:rPr lang="en-GB" dirty="0" smtClean="0"/>
              <a:t>Separately identify the unwinding of discount factor in defined benefit pension funds from investment income on defined contribution pension schemes </a:t>
            </a:r>
          </a:p>
          <a:p>
            <a:pPr lvl="1">
              <a:spcAft>
                <a:spcPts val="600"/>
              </a:spcAft>
            </a:pPr>
            <a:r>
              <a:rPr lang="en-GB" dirty="0" smtClean="0"/>
              <a:t>These items are driven by different factors</a:t>
            </a:r>
          </a:p>
          <a:p>
            <a:pPr>
              <a:spcAft>
                <a:spcPts val="600"/>
              </a:spcAft>
            </a:pPr>
            <a:r>
              <a:rPr lang="en-GB" dirty="0" smtClean="0"/>
              <a:t>Review the SNA definition of interest, taking into consideration a more conceptual definition</a:t>
            </a:r>
          </a:p>
          <a:p>
            <a:pPr lvl="1">
              <a:spcAft>
                <a:spcPts val="600"/>
              </a:spcAft>
            </a:pPr>
            <a:r>
              <a:rPr lang="en-GB" dirty="0" smtClean="0"/>
              <a:t>Capacity to generate income or offset future expenditures</a:t>
            </a:r>
          </a:p>
          <a:p>
            <a:pPr>
              <a:spcAft>
                <a:spcPts val="600"/>
              </a:spcAft>
            </a:pPr>
            <a:r>
              <a:rPr lang="en-GB" dirty="0" smtClean="0"/>
              <a:t>Consider the need for a separate category of investment income related to the income on the accumulated pension entitlements distributed to households</a:t>
            </a:r>
          </a:p>
        </p:txBody>
      </p:sp>
      <p:sp>
        <p:nvSpPr>
          <p:cNvPr id="13316" name="Slide Number Placeholder 8"/>
          <p:cNvSpPr>
            <a:spLocks noGrp="1"/>
          </p:cNvSpPr>
          <p:nvPr>
            <p:ph type="sldNum" sz="quarter" idx="12"/>
          </p:nvPr>
        </p:nvSpPr>
        <p:spPr/>
        <p:txBody>
          <a:bodyPr/>
          <a:lstStyle>
            <a:lvl1pPr eaLnBrk="0" hangingPunct="0">
              <a:spcBef>
                <a:spcPts val="763"/>
              </a:spcBef>
              <a:buClr>
                <a:schemeClr val="tx1"/>
              </a:buClr>
              <a:buFont typeface="Arial" pitchFamily="34" charset="0"/>
              <a:buChar char="•"/>
              <a:defRPr sz="3200">
                <a:solidFill>
                  <a:schemeClr val="tx1"/>
                </a:solidFill>
                <a:latin typeface="Georgia" pitchFamily="18" charset="0"/>
              </a:defRPr>
            </a:lvl1pPr>
            <a:lvl2pPr marL="742950" indent="-285750" eaLnBrk="0" hangingPunct="0">
              <a:spcBef>
                <a:spcPts val="675"/>
              </a:spcBef>
              <a:buClr>
                <a:schemeClr val="tx1"/>
              </a:buClr>
              <a:buFont typeface="Arial" pitchFamily="34" charset="0"/>
              <a:buChar char="–"/>
              <a:defRPr sz="2800">
                <a:solidFill>
                  <a:schemeClr val="tx1"/>
                </a:solidFill>
                <a:latin typeface="Georgia" pitchFamily="18" charset="0"/>
              </a:defRPr>
            </a:lvl2pPr>
            <a:lvl3pPr marL="1143000" indent="-228600" eaLnBrk="0" hangingPunct="0">
              <a:spcBef>
                <a:spcPts val="575"/>
              </a:spcBef>
              <a:buClr>
                <a:schemeClr val="tx1"/>
              </a:buClr>
              <a:buFont typeface="Arial" pitchFamily="34" charset="0"/>
              <a:buChar char="•"/>
              <a:defRPr sz="2400">
                <a:solidFill>
                  <a:schemeClr val="tx1"/>
                </a:solidFill>
                <a:latin typeface="Georgia" pitchFamily="18" charset="0"/>
              </a:defRPr>
            </a:lvl3pPr>
            <a:lvl4pPr marL="1600200" indent="-228600" eaLnBrk="0" hangingPunct="0">
              <a:spcBef>
                <a:spcPts val="475"/>
              </a:spcBef>
              <a:buClr>
                <a:schemeClr val="tx1"/>
              </a:buClr>
              <a:buFont typeface="Arial" pitchFamily="34" charset="0"/>
              <a:buChar char="–"/>
              <a:defRPr sz="2000">
                <a:solidFill>
                  <a:schemeClr val="tx1"/>
                </a:solidFill>
                <a:latin typeface="Georgia" pitchFamily="18" charset="0"/>
              </a:defRPr>
            </a:lvl4pPr>
            <a:lvl5pPr marL="2057400" indent="-228600" eaLnBrk="0" hangingPunct="0">
              <a:spcBef>
                <a:spcPts val="475"/>
              </a:spcBef>
              <a:buClr>
                <a:schemeClr val="tx1"/>
              </a:buClr>
              <a:buFont typeface="Arial" pitchFamily="34" charset="0"/>
              <a:buChar char="»"/>
              <a:defRPr sz="2000">
                <a:solidFill>
                  <a:schemeClr val="tx1"/>
                </a:solidFill>
                <a:latin typeface="Georgia" pitchFamily="18" charset="0"/>
              </a:defRPr>
            </a:lvl5pPr>
            <a:lvl6pPr marL="25146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6pPr>
            <a:lvl7pPr marL="29718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7pPr>
            <a:lvl8pPr marL="34290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8pPr>
            <a:lvl9pPr marL="38862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9pPr>
          </a:lstStyle>
          <a:p>
            <a:pPr>
              <a:buNone/>
            </a:pPr>
            <a:fld id="{F0BB79E7-72FE-45FD-8C06-47941F0B7063}" type="slidenum">
              <a:rPr lang="en-GB" altLang="en-US" sz="1000" smtClean="0">
                <a:latin typeface="Times New Roman" panose="02020603050405020304" pitchFamily="18" charset="0"/>
                <a:cs typeface="Times New Roman" panose="02020603050405020304" pitchFamily="18" charset="0"/>
              </a:rPr>
              <a:pPr>
                <a:buNone/>
              </a:pPr>
              <a:t>14</a:t>
            </a:fld>
            <a:endParaRPr lang="en-GB" altLang="en-US" sz="10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Issues for Consideration</a:t>
            </a:r>
            <a:endParaRPr lang="en-GB" dirty="0"/>
          </a:p>
        </p:txBody>
      </p:sp>
      <p:sp>
        <p:nvSpPr>
          <p:cNvPr id="3" name="Content Placeholder 2"/>
          <p:cNvSpPr>
            <a:spLocks noGrp="1"/>
          </p:cNvSpPr>
          <p:nvPr>
            <p:ph idx="1"/>
          </p:nvPr>
        </p:nvSpPr>
        <p:spPr/>
        <p:txBody>
          <a:bodyPr/>
          <a:lstStyle/>
          <a:p>
            <a:r>
              <a:rPr lang="en-GB" dirty="0"/>
              <a:t>Express its views </a:t>
            </a:r>
            <a:r>
              <a:rPr lang="en-GB" dirty="0" smtClean="0"/>
              <a:t>on the pension w/s questions and proposed solutions</a:t>
            </a:r>
          </a:p>
          <a:p>
            <a:r>
              <a:rPr lang="en-GB" dirty="0"/>
              <a:t>Decide on the classification of the accrued property income flow between a pension manager and a defined benefit pension fund arising from the difference between the unwinding of the discount factor and the actual property income</a:t>
            </a:r>
            <a:endParaRPr lang="en-GB" dirty="0" smtClean="0"/>
          </a:p>
          <a:p>
            <a:endParaRPr lang="en-GB" dirty="0" smtClean="0"/>
          </a:p>
          <a:p>
            <a:endParaRPr lang="en-GB" dirty="0"/>
          </a:p>
        </p:txBody>
      </p:sp>
      <p:sp>
        <p:nvSpPr>
          <p:cNvPr id="4" name="Slide Number Placeholder 3"/>
          <p:cNvSpPr>
            <a:spLocks noGrp="1"/>
          </p:cNvSpPr>
          <p:nvPr>
            <p:ph type="sldNum" sz="quarter" idx="12"/>
          </p:nvPr>
        </p:nvSpPr>
        <p:spPr/>
        <p:txBody>
          <a:bodyPr/>
          <a:lstStyle/>
          <a:p>
            <a:pPr>
              <a:defRPr/>
            </a:pPr>
            <a:fld id="{7D2870B6-724D-42ED-80DB-D281E3A0BE5C}" type="slidenum">
              <a:rPr lang="en-US" smtClean="0"/>
              <a:pPr>
                <a:defRPr/>
              </a:pPr>
              <a:t>15</a:t>
            </a:fld>
            <a:endParaRPr lang="en-US" dirty="0"/>
          </a:p>
        </p:txBody>
      </p:sp>
    </p:spTree>
    <p:extLst>
      <p:ext uri="{BB962C8B-B14F-4D97-AF65-F5344CB8AC3E}">
        <p14:creationId xmlns:p14="http://schemas.microsoft.com/office/powerpoint/2010/main" val="2097192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smtClean="0"/>
              <a:t>Issues for Consideration</a:t>
            </a:r>
          </a:p>
        </p:txBody>
      </p:sp>
      <p:sp>
        <p:nvSpPr>
          <p:cNvPr id="3" name="Content Placeholder 2"/>
          <p:cNvSpPr>
            <a:spLocks noGrp="1"/>
          </p:cNvSpPr>
          <p:nvPr>
            <p:ph idx="1"/>
          </p:nvPr>
        </p:nvSpPr>
        <p:spPr/>
        <p:txBody>
          <a:bodyPr>
            <a:normAutofit lnSpcReduction="10000"/>
          </a:bodyPr>
          <a:lstStyle/>
          <a:p>
            <a:pPr marL="0" indent="0">
              <a:buNone/>
            </a:pPr>
            <a:r>
              <a:rPr lang="en-GB" dirty="0" smtClean="0"/>
              <a:t>Express </a:t>
            </a:r>
            <a:r>
              <a:rPr lang="en-GB" dirty="0" smtClean="0"/>
              <a:t>views on: </a:t>
            </a:r>
          </a:p>
          <a:p>
            <a:r>
              <a:rPr lang="en-GB" dirty="0" smtClean="0"/>
              <a:t>Separately </a:t>
            </a:r>
            <a:r>
              <a:rPr lang="en-GB" dirty="0" smtClean="0"/>
              <a:t>identify the unwinding of the discount factor in DB funds from the investment income on DC pension funds</a:t>
            </a:r>
          </a:p>
          <a:p>
            <a:r>
              <a:rPr lang="en-GB" dirty="0" smtClean="0"/>
              <a:t>The </a:t>
            </a:r>
            <a:r>
              <a:rPr lang="en-GB" dirty="0" smtClean="0"/>
              <a:t>conceptual </a:t>
            </a:r>
            <a:r>
              <a:rPr lang="en-GB" dirty="0" smtClean="0"/>
              <a:t>definition of interest</a:t>
            </a:r>
          </a:p>
          <a:p>
            <a:r>
              <a:rPr lang="en-GB" dirty="0" smtClean="0"/>
              <a:t>The need for a separate category of income related to the investment income on the accumulated pension entitlements distributed to households</a:t>
            </a:r>
          </a:p>
        </p:txBody>
      </p:sp>
      <p:sp>
        <p:nvSpPr>
          <p:cNvPr id="4" name="Slide Number Placeholder 3"/>
          <p:cNvSpPr>
            <a:spLocks noGrp="1"/>
          </p:cNvSpPr>
          <p:nvPr>
            <p:ph type="sldNum" sz="quarter" idx="12"/>
          </p:nvPr>
        </p:nvSpPr>
        <p:spPr/>
        <p:txBody>
          <a:bodyPr/>
          <a:lstStyle/>
          <a:p>
            <a:fld id="{93E9671A-E17B-444E-9AA1-DE48B24F1292}"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16386" name="Content Placeholder 2"/>
          <p:cNvSpPr>
            <a:spLocks noGrp="1"/>
          </p:cNvSpPr>
          <p:nvPr>
            <p:ph idx="1"/>
          </p:nvPr>
        </p:nvSpPr>
        <p:spPr/>
        <p:txBody>
          <a:bodyPr/>
          <a:lstStyle/>
          <a:p>
            <a:pPr eaLnBrk="1" hangingPunct="1">
              <a:buFont typeface="Arial" pitchFamily="34" charset="0"/>
              <a:buNone/>
              <a:defRPr/>
            </a:pPr>
            <a:endParaRPr lang="en-GB" dirty="0" smtClean="0"/>
          </a:p>
          <a:p>
            <a:pPr eaLnBrk="1" hangingPunct="1">
              <a:buFont typeface="Arial" pitchFamily="34" charset="0"/>
              <a:buNone/>
              <a:defRPr/>
            </a:pPr>
            <a:endParaRPr lang="en-GB" dirty="0" smtClean="0"/>
          </a:p>
          <a:p>
            <a:pPr algn="ctr" eaLnBrk="1" hangingPunct="1">
              <a:buFont typeface="Arial" pitchFamily="34" charset="0"/>
              <a:buNone/>
              <a:defRPr/>
            </a:pPr>
            <a:r>
              <a:rPr lang="en-GB" dirty="0" smtClean="0"/>
              <a:t>	</a:t>
            </a:r>
            <a:r>
              <a:rPr lang="en-GB" sz="3600" b="1" dirty="0" smtClean="0">
                <a:latin typeface="+mj-lt"/>
              </a:rPr>
              <a:t>Thank </a:t>
            </a:r>
            <a:r>
              <a:rPr lang="en-GB" sz="3600" b="1" dirty="0" smtClean="0">
                <a:latin typeface="+mj-lt"/>
              </a:rPr>
              <a:t>you</a:t>
            </a:r>
            <a:endParaRPr lang="en-GB" sz="3600" b="1" dirty="0" smtClean="0">
              <a:latin typeface="+mj-lt"/>
            </a:endParaRPr>
          </a:p>
        </p:txBody>
      </p:sp>
      <p:sp>
        <p:nvSpPr>
          <p:cNvPr id="1638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compatLnSpc="1">
            <a:prstTxWarp prst="textNoShape">
              <a:avLst/>
            </a:prstTxWarp>
          </a:bodyPr>
          <a:lstStyle>
            <a:lvl1pPr eaLnBrk="0" hangingPunct="0">
              <a:spcBef>
                <a:spcPts val="763"/>
              </a:spcBef>
              <a:buClr>
                <a:schemeClr val="tx1"/>
              </a:buClr>
              <a:buFont typeface="Arial" pitchFamily="34" charset="0"/>
              <a:buChar char="•"/>
              <a:defRPr sz="3200">
                <a:solidFill>
                  <a:schemeClr val="tx1"/>
                </a:solidFill>
                <a:latin typeface="Georgia" pitchFamily="18" charset="0"/>
              </a:defRPr>
            </a:lvl1pPr>
            <a:lvl2pPr marL="742950" indent="-285750" eaLnBrk="0" hangingPunct="0">
              <a:spcBef>
                <a:spcPts val="675"/>
              </a:spcBef>
              <a:buClr>
                <a:schemeClr val="tx1"/>
              </a:buClr>
              <a:buFont typeface="Arial" pitchFamily="34" charset="0"/>
              <a:buChar char="–"/>
              <a:defRPr sz="2800">
                <a:solidFill>
                  <a:schemeClr val="tx1"/>
                </a:solidFill>
                <a:latin typeface="Georgia" pitchFamily="18" charset="0"/>
              </a:defRPr>
            </a:lvl2pPr>
            <a:lvl3pPr marL="1143000" indent="-228600" eaLnBrk="0" hangingPunct="0">
              <a:spcBef>
                <a:spcPts val="575"/>
              </a:spcBef>
              <a:buClr>
                <a:schemeClr val="tx1"/>
              </a:buClr>
              <a:buFont typeface="Arial" pitchFamily="34" charset="0"/>
              <a:buChar char="•"/>
              <a:defRPr sz="2400">
                <a:solidFill>
                  <a:schemeClr val="tx1"/>
                </a:solidFill>
                <a:latin typeface="Georgia" pitchFamily="18" charset="0"/>
              </a:defRPr>
            </a:lvl3pPr>
            <a:lvl4pPr marL="1600200" indent="-228600" eaLnBrk="0" hangingPunct="0">
              <a:spcBef>
                <a:spcPts val="475"/>
              </a:spcBef>
              <a:buClr>
                <a:schemeClr val="tx1"/>
              </a:buClr>
              <a:buFont typeface="Arial" pitchFamily="34" charset="0"/>
              <a:buChar char="–"/>
              <a:defRPr sz="2000">
                <a:solidFill>
                  <a:schemeClr val="tx1"/>
                </a:solidFill>
                <a:latin typeface="Georgia" pitchFamily="18" charset="0"/>
              </a:defRPr>
            </a:lvl4pPr>
            <a:lvl5pPr marL="2057400" indent="-228600" eaLnBrk="0" hangingPunct="0">
              <a:spcBef>
                <a:spcPts val="475"/>
              </a:spcBef>
              <a:buClr>
                <a:schemeClr val="tx1"/>
              </a:buClr>
              <a:buFont typeface="Arial" pitchFamily="34" charset="0"/>
              <a:buChar char="»"/>
              <a:defRPr sz="2000">
                <a:solidFill>
                  <a:schemeClr val="tx1"/>
                </a:solidFill>
                <a:latin typeface="Georgia" pitchFamily="18" charset="0"/>
              </a:defRPr>
            </a:lvl5pPr>
            <a:lvl6pPr marL="25146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6pPr>
            <a:lvl7pPr marL="29718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7pPr>
            <a:lvl8pPr marL="34290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8pPr>
            <a:lvl9pPr marL="38862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9pPr>
          </a:lstStyle>
          <a:p>
            <a:pPr eaLnBrk="1" fontAlgn="base" hangingPunct="1">
              <a:spcBef>
                <a:spcPct val="0"/>
              </a:spcBef>
              <a:spcAft>
                <a:spcPct val="0"/>
              </a:spcAft>
              <a:buClrTx/>
              <a:buFontTx/>
              <a:buNone/>
            </a:pPr>
            <a:fld id="{567BAFB5-B74C-4CA4-B89B-14A1D0D862EF}" type="slidenum">
              <a:rPr lang="en-US" altLang="en-US" sz="1000" smtClean="0">
                <a:solidFill>
                  <a:schemeClr val="bg1"/>
                </a:solidFill>
                <a:latin typeface="Arial" pitchFamily="34" charset="0"/>
                <a:cs typeface="Arial" pitchFamily="34" charset="0"/>
              </a:rPr>
              <a:pPr eaLnBrk="1" fontAlgn="base" hangingPunct="1">
                <a:spcBef>
                  <a:spcPct val="0"/>
                </a:spcBef>
                <a:spcAft>
                  <a:spcPct val="0"/>
                </a:spcAft>
                <a:buClrTx/>
                <a:buFontTx/>
                <a:buNone/>
              </a:pPr>
              <a:t>17</a:t>
            </a:fld>
            <a:endParaRPr lang="en-US" altLang="en-US" sz="1000"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altLang="en-US" dirty="0" smtClean="0"/>
              <a:t>Introduction</a:t>
            </a:r>
          </a:p>
        </p:txBody>
      </p:sp>
      <p:sp>
        <p:nvSpPr>
          <p:cNvPr id="8195" name="Content Placeholder 2"/>
          <p:cNvSpPr>
            <a:spLocks noGrp="1"/>
          </p:cNvSpPr>
          <p:nvPr>
            <p:ph idx="1"/>
          </p:nvPr>
        </p:nvSpPr>
        <p:spPr>
          <a:xfrm>
            <a:off x="762000" y="1772816"/>
            <a:ext cx="8202488" cy="4824536"/>
          </a:xfrm>
        </p:spPr>
        <p:txBody>
          <a:bodyPr>
            <a:normAutofit/>
          </a:bodyPr>
          <a:lstStyle/>
          <a:p>
            <a:r>
              <a:rPr lang="en-GB" sz="2400" dirty="0" smtClean="0"/>
              <a:t>2008 SNA states that a pension manager (PM) </a:t>
            </a:r>
            <a:r>
              <a:rPr lang="en-GB" sz="2400" dirty="0"/>
              <a:t>is responsible for meeting the </a:t>
            </a:r>
            <a:r>
              <a:rPr lang="en-GB" sz="2400" dirty="0" smtClean="0"/>
              <a:t>liabilities of a defined benefit pension fund (DBPF)</a:t>
            </a:r>
          </a:p>
          <a:p>
            <a:endParaRPr lang="en-GB" sz="2400" dirty="0" smtClean="0"/>
          </a:p>
          <a:p>
            <a:r>
              <a:rPr lang="en-GB" sz="2400" dirty="0" smtClean="0"/>
              <a:t>When actual assets of DBPF is not equal to pension entitlements a </a:t>
            </a:r>
            <a:r>
              <a:rPr lang="en-GB" sz="2400" dirty="0"/>
              <a:t>claim of the </a:t>
            </a:r>
            <a:r>
              <a:rPr lang="en-GB" sz="2400" dirty="0" smtClean="0"/>
              <a:t>DBPF on </a:t>
            </a:r>
            <a:r>
              <a:rPr lang="en-GB" sz="2400" dirty="0"/>
              <a:t>the </a:t>
            </a:r>
            <a:r>
              <a:rPr lang="en-GB" sz="2400" dirty="0" smtClean="0"/>
              <a:t>PM is recorded in </a:t>
            </a:r>
            <a:r>
              <a:rPr lang="en-GB" sz="2400" dirty="0"/>
              <a:t>the financial accounts and balance </a:t>
            </a:r>
            <a:r>
              <a:rPr lang="en-GB" sz="2400" dirty="0" smtClean="0"/>
              <a:t>sheets in the case of underfunding and conversely in the case of overfunding</a:t>
            </a:r>
          </a:p>
          <a:p>
            <a:endParaRPr lang="en-GB" sz="2400" dirty="0" smtClean="0"/>
          </a:p>
          <a:p>
            <a:pPr marL="457200" lvl="1" indent="0">
              <a:buNone/>
            </a:pPr>
            <a:r>
              <a:rPr lang="en-GB" b="1" dirty="0"/>
              <a:t>=&gt; Net Worth of DBPF </a:t>
            </a:r>
            <a:r>
              <a:rPr lang="en-GB" b="1" dirty="0" smtClean="0"/>
              <a:t>is </a:t>
            </a:r>
            <a:r>
              <a:rPr lang="en-GB" b="1" dirty="0"/>
              <a:t>equal to zero, by definition</a:t>
            </a:r>
          </a:p>
          <a:p>
            <a:endParaRPr lang="en-GB" sz="2400" dirty="0" smtClean="0"/>
          </a:p>
          <a:p>
            <a:endParaRPr lang="en-GB" dirty="0"/>
          </a:p>
        </p:txBody>
      </p:sp>
      <p:sp>
        <p:nvSpPr>
          <p:cNvPr id="7172" name="Slide Number Placeholder 8"/>
          <p:cNvSpPr>
            <a:spLocks noGrp="1"/>
          </p:cNvSpPr>
          <p:nvPr>
            <p:ph type="sldNum" sz="quarter" idx="12"/>
          </p:nvPr>
        </p:nvSpPr>
        <p:spPr/>
        <p:txBody>
          <a:bodyPr/>
          <a:lstStyle>
            <a:lvl1pPr eaLnBrk="0" hangingPunct="0">
              <a:spcBef>
                <a:spcPts val="763"/>
              </a:spcBef>
              <a:buClr>
                <a:schemeClr val="tx1"/>
              </a:buClr>
              <a:buFont typeface="Arial" pitchFamily="34" charset="0"/>
              <a:buChar char="•"/>
              <a:defRPr sz="3200">
                <a:solidFill>
                  <a:schemeClr val="tx1"/>
                </a:solidFill>
                <a:latin typeface="Georgia" pitchFamily="18" charset="0"/>
              </a:defRPr>
            </a:lvl1pPr>
            <a:lvl2pPr marL="742950" indent="-285750" eaLnBrk="0" hangingPunct="0">
              <a:spcBef>
                <a:spcPts val="675"/>
              </a:spcBef>
              <a:buClr>
                <a:schemeClr val="tx1"/>
              </a:buClr>
              <a:buFont typeface="Arial" pitchFamily="34" charset="0"/>
              <a:buChar char="–"/>
              <a:defRPr sz="2800">
                <a:solidFill>
                  <a:schemeClr val="tx1"/>
                </a:solidFill>
                <a:latin typeface="Georgia" pitchFamily="18" charset="0"/>
              </a:defRPr>
            </a:lvl2pPr>
            <a:lvl3pPr marL="1143000" indent="-228600" eaLnBrk="0" hangingPunct="0">
              <a:spcBef>
                <a:spcPts val="575"/>
              </a:spcBef>
              <a:buClr>
                <a:schemeClr val="tx1"/>
              </a:buClr>
              <a:buFont typeface="Arial" pitchFamily="34" charset="0"/>
              <a:buChar char="•"/>
              <a:defRPr sz="2400">
                <a:solidFill>
                  <a:schemeClr val="tx1"/>
                </a:solidFill>
                <a:latin typeface="Georgia" pitchFamily="18" charset="0"/>
              </a:defRPr>
            </a:lvl3pPr>
            <a:lvl4pPr marL="1600200" indent="-228600" eaLnBrk="0" hangingPunct="0">
              <a:spcBef>
                <a:spcPts val="475"/>
              </a:spcBef>
              <a:buClr>
                <a:schemeClr val="tx1"/>
              </a:buClr>
              <a:buFont typeface="Arial" pitchFamily="34" charset="0"/>
              <a:buChar char="–"/>
              <a:defRPr sz="2000">
                <a:solidFill>
                  <a:schemeClr val="tx1"/>
                </a:solidFill>
                <a:latin typeface="Georgia" pitchFamily="18" charset="0"/>
              </a:defRPr>
            </a:lvl4pPr>
            <a:lvl5pPr marL="2057400" indent="-228600" eaLnBrk="0" hangingPunct="0">
              <a:spcBef>
                <a:spcPts val="475"/>
              </a:spcBef>
              <a:buClr>
                <a:schemeClr val="tx1"/>
              </a:buClr>
              <a:buFont typeface="Arial" pitchFamily="34" charset="0"/>
              <a:buChar char="»"/>
              <a:defRPr sz="2000">
                <a:solidFill>
                  <a:schemeClr val="tx1"/>
                </a:solidFill>
                <a:latin typeface="Georgia" pitchFamily="18" charset="0"/>
              </a:defRPr>
            </a:lvl5pPr>
            <a:lvl6pPr marL="25146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6pPr>
            <a:lvl7pPr marL="29718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7pPr>
            <a:lvl8pPr marL="34290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8pPr>
            <a:lvl9pPr marL="38862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9pPr>
          </a:lstStyle>
          <a:p>
            <a:pPr>
              <a:buNone/>
            </a:pPr>
            <a:fld id="{95341E9C-E788-4505-AE42-75704F743D43}" type="slidenum">
              <a:rPr lang="en-GB" altLang="en-US" sz="1000" smtClean="0">
                <a:latin typeface="Times New Roman" panose="02020603050405020304" pitchFamily="18" charset="0"/>
                <a:cs typeface="Times New Roman" panose="02020603050405020304" pitchFamily="18" charset="0"/>
              </a:rPr>
              <a:pPr>
                <a:buNone/>
              </a:pPr>
              <a:t>2</a:t>
            </a:fld>
            <a:endParaRPr lang="en-GB" altLang="en-US" sz="10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solidFill>
                  <a:srgbClr val="006666"/>
                </a:solidFill>
              </a:rPr>
              <a:t>Introduction</a:t>
            </a:r>
            <a:endParaRPr lang="en-GB" dirty="0"/>
          </a:p>
        </p:txBody>
      </p:sp>
      <p:sp>
        <p:nvSpPr>
          <p:cNvPr id="3" name="Content Placeholder 2"/>
          <p:cNvSpPr>
            <a:spLocks noGrp="1"/>
          </p:cNvSpPr>
          <p:nvPr>
            <p:ph idx="1"/>
          </p:nvPr>
        </p:nvSpPr>
        <p:spPr>
          <a:xfrm>
            <a:off x="762000" y="1844824"/>
            <a:ext cx="8382000" cy="4764360"/>
          </a:xfrm>
        </p:spPr>
        <p:txBody>
          <a:bodyPr/>
          <a:lstStyle/>
          <a:p>
            <a:r>
              <a:rPr lang="en-US" sz="2400" dirty="0" smtClean="0"/>
              <a:t>Unwinding </a:t>
            </a:r>
            <a:r>
              <a:rPr lang="en-US" sz="2400" dirty="0"/>
              <a:t>of the discount factor on the pension entitlement is shown as property income flowing from the </a:t>
            </a:r>
            <a:r>
              <a:rPr lang="en-US" sz="2400" dirty="0" smtClean="0"/>
              <a:t>DBPF </a:t>
            </a:r>
            <a:r>
              <a:rPr lang="en-US" sz="2400" dirty="0"/>
              <a:t>to </a:t>
            </a:r>
            <a:r>
              <a:rPr lang="en-US" sz="2400" dirty="0" smtClean="0"/>
              <a:t>households to account for past service increase</a:t>
            </a:r>
          </a:p>
          <a:p>
            <a:r>
              <a:rPr lang="en-US" sz="2400" dirty="0" smtClean="0"/>
              <a:t>When DBPF </a:t>
            </a:r>
            <a:r>
              <a:rPr lang="en-US" sz="2400" dirty="0"/>
              <a:t>is persistently under or over funded the investment income promised to pension beneficiaries would not be equal </a:t>
            </a:r>
            <a:r>
              <a:rPr lang="en-US" sz="2400" dirty="0" smtClean="0"/>
              <a:t>to the </a:t>
            </a:r>
            <a:r>
              <a:rPr lang="en-US" sz="2400" dirty="0"/>
              <a:t>actual property income earned by the DBPF </a:t>
            </a:r>
            <a:endParaRPr lang="en-US" sz="2400" dirty="0" smtClean="0"/>
          </a:p>
          <a:p>
            <a:r>
              <a:rPr lang="en-US" sz="2400" dirty="0" smtClean="0"/>
              <a:t>AEG in 2014 agreed that to account </a:t>
            </a:r>
            <a:r>
              <a:rPr lang="en-US" sz="2400" dirty="0"/>
              <a:t>for this difference an explicit accrued property income flow should be recorded between the </a:t>
            </a:r>
            <a:r>
              <a:rPr lang="en-US" sz="2400" dirty="0" smtClean="0"/>
              <a:t>PM and </a:t>
            </a:r>
            <a:r>
              <a:rPr lang="en-US" sz="2400" dirty="0"/>
              <a:t>the </a:t>
            </a:r>
            <a:r>
              <a:rPr lang="en-US" sz="2400" dirty="0" smtClean="0"/>
              <a:t>DBPF </a:t>
            </a:r>
          </a:p>
          <a:p>
            <a:r>
              <a:rPr lang="en-US" sz="2400" dirty="0" smtClean="0"/>
              <a:t>This would reflect the </a:t>
            </a:r>
            <a:r>
              <a:rPr lang="en-US" sz="2400" dirty="0"/>
              <a:t>difference between the unwinding of the discount factor and the actual property income</a:t>
            </a:r>
            <a:endParaRPr lang="en-GB" sz="2400" dirty="0"/>
          </a:p>
        </p:txBody>
      </p:sp>
      <p:sp>
        <p:nvSpPr>
          <p:cNvPr id="4" name="Slide Number Placeholder 3"/>
          <p:cNvSpPr>
            <a:spLocks noGrp="1"/>
          </p:cNvSpPr>
          <p:nvPr>
            <p:ph type="sldNum" sz="quarter" idx="12"/>
          </p:nvPr>
        </p:nvSpPr>
        <p:spPr/>
        <p:txBody>
          <a:bodyPr/>
          <a:lstStyle/>
          <a:p>
            <a:pPr>
              <a:defRPr/>
            </a:pPr>
            <a:fld id="{7D2870B6-724D-42ED-80DB-D281E3A0BE5C}" type="slidenum">
              <a:rPr lang="en-US" smtClean="0"/>
              <a:pPr>
                <a:defRPr/>
              </a:pPr>
              <a:t>3</a:t>
            </a:fld>
            <a:endParaRPr lang="en-US" dirty="0"/>
          </a:p>
        </p:txBody>
      </p:sp>
    </p:spTree>
    <p:extLst>
      <p:ext uri="{BB962C8B-B14F-4D97-AF65-F5344CB8AC3E}">
        <p14:creationId xmlns:p14="http://schemas.microsoft.com/office/powerpoint/2010/main" val="1489638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762000" y="457200"/>
            <a:ext cx="8382000" cy="1143000"/>
          </a:xfrm>
        </p:spPr>
        <p:txBody>
          <a:bodyPr>
            <a:normAutofit/>
          </a:bodyPr>
          <a:lstStyle/>
          <a:p>
            <a:r>
              <a:rPr lang="en-GB" altLang="en-US" dirty="0">
                <a:solidFill>
                  <a:srgbClr val="006666"/>
                </a:solidFill>
              </a:rPr>
              <a:t>Property income</a:t>
            </a:r>
          </a:p>
        </p:txBody>
      </p:sp>
      <p:sp>
        <p:nvSpPr>
          <p:cNvPr id="8195" name="Content Placeholder 2"/>
          <p:cNvSpPr>
            <a:spLocks noGrp="1"/>
          </p:cNvSpPr>
          <p:nvPr>
            <p:ph idx="1"/>
          </p:nvPr>
        </p:nvSpPr>
        <p:spPr>
          <a:xfrm>
            <a:off x="762000" y="1700808"/>
            <a:ext cx="7986464" cy="4896544"/>
          </a:xfrm>
        </p:spPr>
        <p:txBody>
          <a:bodyPr>
            <a:normAutofit/>
          </a:bodyPr>
          <a:lstStyle/>
          <a:p>
            <a:r>
              <a:rPr lang="en-GB" dirty="0" smtClean="0"/>
              <a:t>Actual and imputed components: </a:t>
            </a:r>
          </a:p>
          <a:p>
            <a:pPr lvl="1"/>
            <a:r>
              <a:rPr lang="en-GB" dirty="0" smtClean="0"/>
              <a:t>The actual </a:t>
            </a:r>
            <a:r>
              <a:rPr lang="en-GB" dirty="0" smtClean="0"/>
              <a:t>component represents the investment income receivable from the accumulated assets held by the pension fund</a:t>
            </a:r>
          </a:p>
          <a:p>
            <a:pPr lvl="1"/>
            <a:r>
              <a:rPr lang="en-US" dirty="0" smtClean="0"/>
              <a:t>The imputed </a:t>
            </a:r>
            <a:r>
              <a:rPr lang="en-US" dirty="0" smtClean="0"/>
              <a:t>component </a:t>
            </a:r>
            <a:r>
              <a:rPr lang="en-GB" dirty="0"/>
              <a:t>represents the investment income receivable from the </a:t>
            </a:r>
            <a:r>
              <a:rPr lang="en-GB" dirty="0" smtClean="0"/>
              <a:t>claim between the DBPF and the PM. </a:t>
            </a:r>
          </a:p>
          <a:p>
            <a:pPr lvl="2"/>
            <a:r>
              <a:rPr lang="en-GB" sz="2400" dirty="0" smtClean="0"/>
              <a:t>For practical purposes it </a:t>
            </a:r>
            <a:r>
              <a:rPr lang="en-US" sz="2400" dirty="0" smtClean="0"/>
              <a:t>is calculated as the </a:t>
            </a:r>
            <a:r>
              <a:rPr lang="en-US" sz="2400" dirty="0" smtClean="0"/>
              <a:t>difference between the actuarially calculated property income and the actual property income from the accumulated assets of the pension </a:t>
            </a:r>
            <a:r>
              <a:rPr lang="en-US" sz="2400" dirty="0" smtClean="0"/>
              <a:t>fund</a:t>
            </a:r>
            <a:endParaRPr lang="en-US" sz="2400" dirty="0" smtClean="0"/>
          </a:p>
        </p:txBody>
      </p:sp>
      <p:sp>
        <p:nvSpPr>
          <p:cNvPr id="9220" name="Slide Number Placeholder 8"/>
          <p:cNvSpPr>
            <a:spLocks noGrp="1"/>
          </p:cNvSpPr>
          <p:nvPr>
            <p:ph type="sldNum" sz="quarter" idx="12"/>
          </p:nvPr>
        </p:nvSpPr>
        <p:spPr/>
        <p:txBody>
          <a:bodyPr/>
          <a:lstStyle>
            <a:lvl1pPr eaLnBrk="0" hangingPunct="0">
              <a:spcBef>
                <a:spcPts val="763"/>
              </a:spcBef>
              <a:buClr>
                <a:schemeClr val="tx1"/>
              </a:buClr>
              <a:buFont typeface="Arial" pitchFamily="34" charset="0"/>
              <a:buChar char="•"/>
              <a:defRPr sz="3200">
                <a:solidFill>
                  <a:schemeClr val="tx1"/>
                </a:solidFill>
                <a:latin typeface="Georgia" pitchFamily="18" charset="0"/>
              </a:defRPr>
            </a:lvl1pPr>
            <a:lvl2pPr marL="742950" indent="-285750" eaLnBrk="0" hangingPunct="0">
              <a:spcBef>
                <a:spcPts val="675"/>
              </a:spcBef>
              <a:buClr>
                <a:schemeClr val="tx1"/>
              </a:buClr>
              <a:buFont typeface="Arial" pitchFamily="34" charset="0"/>
              <a:buChar char="–"/>
              <a:defRPr sz="2800">
                <a:solidFill>
                  <a:schemeClr val="tx1"/>
                </a:solidFill>
                <a:latin typeface="Georgia" pitchFamily="18" charset="0"/>
              </a:defRPr>
            </a:lvl2pPr>
            <a:lvl3pPr marL="1143000" indent="-228600" eaLnBrk="0" hangingPunct="0">
              <a:spcBef>
                <a:spcPts val="575"/>
              </a:spcBef>
              <a:buClr>
                <a:schemeClr val="tx1"/>
              </a:buClr>
              <a:buFont typeface="Arial" pitchFamily="34" charset="0"/>
              <a:buChar char="•"/>
              <a:defRPr sz="2400">
                <a:solidFill>
                  <a:schemeClr val="tx1"/>
                </a:solidFill>
                <a:latin typeface="Georgia" pitchFamily="18" charset="0"/>
              </a:defRPr>
            </a:lvl3pPr>
            <a:lvl4pPr marL="1600200" indent="-228600" eaLnBrk="0" hangingPunct="0">
              <a:spcBef>
                <a:spcPts val="475"/>
              </a:spcBef>
              <a:buClr>
                <a:schemeClr val="tx1"/>
              </a:buClr>
              <a:buFont typeface="Arial" pitchFamily="34" charset="0"/>
              <a:buChar char="–"/>
              <a:defRPr sz="2000">
                <a:solidFill>
                  <a:schemeClr val="tx1"/>
                </a:solidFill>
                <a:latin typeface="Georgia" pitchFamily="18" charset="0"/>
              </a:defRPr>
            </a:lvl4pPr>
            <a:lvl5pPr marL="2057400" indent="-228600" eaLnBrk="0" hangingPunct="0">
              <a:spcBef>
                <a:spcPts val="475"/>
              </a:spcBef>
              <a:buClr>
                <a:schemeClr val="tx1"/>
              </a:buClr>
              <a:buFont typeface="Arial" pitchFamily="34" charset="0"/>
              <a:buChar char="»"/>
              <a:defRPr sz="2000">
                <a:solidFill>
                  <a:schemeClr val="tx1"/>
                </a:solidFill>
                <a:latin typeface="Georgia" pitchFamily="18" charset="0"/>
              </a:defRPr>
            </a:lvl5pPr>
            <a:lvl6pPr marL="25146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6pPr>
            <a:lvl7pPr marL="29718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7pPr>
            <a:lvl8pPr marL="34290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8pPr>
            <a:lvl9pPr marL="38862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9pPr>
          </a:lstStyle>
          <a:p>
            <a:pPr>
              <a:buNone/>
            </a:pPr>
            <a:fld id="{E92506D7-3BAB-439B-98D8-296AE8F4D7FB}" type="slidenum">
              <a:rPr lang="en-GB" altLang="en-US" sz="1000" smtClean="0">
                <a:latin typeface="Times New Roman" panose="02020603050405020304" pitchFamily="18" charset="0"/>
                <a:cs typeface="Times New Roman" panose="02020603050405020304" pitchFamily="18" charset="0"/>
              </a:rPr>
              <a:pPr>
                <a:buNone/>
              </a:pPr>
              <a:t>4</a:t>
            </a:fld>
            <a:endParaRPr lang="en-GB" altLang="en-US" sz="10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smtClean="0"/>
              <a:t>Imputed property income</a:t>
            </a:r>
            <a:endParaRPr lang="en-GB" altLang="en-US" dirty="0" smtClean="0"/>
          </a:p>
        </p:txBody>
      </p:sp>
      <p:sp>
        <p:nvSpPr>
          <p:cNvPr id="8195" name="Content Placeholder 2"/>
          <p:cNvSpPr>
            <a:spLocks noGrp="1"/>
          </p:cNvSpPr>
          <p:nvPr>
            <p:ph idx="1"/>
          </p:nvPr>
        </p:nvSpPr>
        <p:spPr>
          <a:xfrm>
            <a:off x="762000" y="1905000"/>
            <a:ext cx="8274496" cy="4548336"/>
          </a:xfrm>
        </p:spPr>
        <p:txBody>
          <a:bodyPr>
            <a:normAutofit fontScale="55000" lnSpcReduction="20000"/>
          </a:bodyPr>
          <a:lstStyle/>
          <a:p>
            <a:r>
              <a:rPr lang="en-GB" sz="3800" dirty="0" smtClean="0"/>
              <a:t>Underfunded </a:t>
            </a:r>
            <a:r>
              <a:rPr lang="en-GB" sz="3800" dirty="0" smtClean="0"/>
              <a:t>DBPF </a:t>
            </a:r>
            <a:r>
              <a:rPr lang="en-GB" sz="3800" dirty="0" smtClean="0"/>
              <a:t>with a </a:t>
            </a:r>
            <a:r>
              <a:rPr lang="en-GB" sz="3800" dirty="0" smtClean="0"/>
              <a:t>claim </a:t>
            </a:r>
            <a:r>
              <a:rPr lang="en-GB" sz="3800" dirty="0" smtClean="0"/>
              <a:t>towards the </a:t>
            </a:r>
            <a:r>
              <a:rPr lang="en-GB" sz="3800" dirty="0" smtClean="0"/>
              <a:t>PM</a:t>
            </a:r>
            <a:r>
              <a:rPr lang="en-GB" dirty="0" smtClean="0"/>
              <a:t>: </a:t>
            </a:r>
            <a:endParaRPr lang="en-GB" dirty="0" smtClean="0"/>
          </a:p>
          <a:p>
            <a:pPr lvl="1"/>
            <a:r>
              <a:rPr lang="en-GB" sz="3600" dirty="0" smtClean="0"/>
              <a:t>Property income payable to households (unwinding of the pension entitlements</a:t>
            </a:r>
            <a:r>
              <a:rPr lang="en-GB" sz="3600" dirty="0" smtClean="0"/>
              <a:t>, related </a:t>
            </a:r>
            <a:r>
              <a:rPr lang="en-GB" sz="3600" dirty="0" smtClean="0"/>
              <a:t>to increase in pension entitlements from past service </a:t>
            </a:r>
            <a:r>
              <a:rPr lang="en-GB" sz="3600" dirty="0" smtClean="0"/>
              <a:t>)                                                                      4.0 </a:t>
            </a:r>
            <a:endParaRPr lang="en-GB" sz="3600" dirty="0" smtClean="0"/>
          </a:p>
          <a:p>
            <a:pPr lvl="1"/>
            <a:r>
              <a:rPr lang="en-GB" sz="3600" dirty="0" smtClean="0"/>
              <a:t>Property income accrued on accumulated assets:		</a:t>
            </a:r>
            <a:r>
              <a:rPr lang="en-GB" sz="3600" dirty="0" smtClean="0"/>
              <a:t>      2.2</a:t>
            </a:r>
            <a:endParaRPr lang="en-GB" sz="3600" dirty="0" smtClean="0"/>
          </a:p>
          <a:p>
            <a:pPr lvl="1"/>
            <a:r>
              <a:rPr lang="en-GB" sz="3600" dirty="0" smtClean="0"/>
              <a:t>Imputed property income receivable from claim on pension </a:t>
            </a:r>
            <a:r>
              <a:rPr lang="en-GB" sz="3600" dirty="0" smtClean="0"/>
              <a:t>manager </a:t>
            </a:r>
            <a:r>
              <a:rPr lang="en-GB" sz="3600" dirty="0" smtClean="0"/>
              <a:t>(residual):	</a:t>
            </a:r>
            <a:r>
              <a:rPr lang="en-GB" sz="3600" dirty="0" smtClean="0"/>
              <a:t>                          		                   1.8</a:t>
            </a:r>
            <a:endParaRPr lang="en-GB" sz="3600" dirty="0" smtClean="0"/>
          </a:p>
          <a:p>
            <a:pPr lvl="1"/>
            <a:endParaRPr lang="en-GB" dirty="0" smtClean="0"/>
          </a:p>
          <a:p>
            <a:pPr lvl="0">
              <a:buClr>
                <a:srgbClr val="003366"/>
              </a:buClr>
            </a:pPr>
            <a:r>
              <a:rPr lang="en-GB" sz="3800" dirty="0">
                <a:solidFill>
                  <a:srgbClr val="003366"/>
                </a:solidFill>
              </a:rPr>
              <a:t>The AEG had two views on how to classify the imputed property income on the claim towards the </a:t>
            </a:r>
            <a:r>
              <a:rPr lang="en-GB" sz="3800" dirty="0" smtClean="0">
                <a:solidFill>
                  <a:srgbClr val="003366"/>
                </a:solidFill>
              </a:rPr>
              <a:t>PM: </a:t>
            </a:r>
            <a:endParaRPr lang="en-GB" sz="3800" dirty="0">
              <a:solidFill>
                <a:srgbClr val="003366"/>
              </a:solidFill>
            </a:endParaRPr>
          </a:p>
          <a:p>
            <a:pPr lvl="1">
              <a:buClr>
                <a:srgbClr val="003366"/>
              </a:buClr>
            </a:pPr>
            <a:r>
              <a:rPr lang="en-GB" sz="3600" dirty="0">
                <a:solidFill>
                  <a:srgbClr val="003366"/>
                </a:solidFill>
              </a:rPr>
              <a:t>As investment income payable on pension entitlements (D442)</a:t>
            </a:r>
          </a:p>
          <a:p>
            <a:pPr lvl="1">
              <a:buClr>
                <a:srgbClr val="003366"/>
              </a:buClr>
            </a:pPr>
            <a:r>
              <a:rPr lang="en-GB" sz="3600" dirty="0">
                <a:solidFill>
                  <a:srgbClr val="003366"/>
                </a:solidFill>
              </a:rPr>
              <a:t>As interest (D41)</a:t>
            </a:r>
            <a:endParaRPr lang="en-GB" sz="3600" dirty="0">
              <a:solidFill>
                <a:srgbClr val="003366"/>
              </a:solidFill>
            </a:endParaRPr>
          </a:p>
        </p:txBody>
      </p:sp>
      <p:sp>
        <p:nvSpPr>
          <p:cNvPr id="10244" name="Slide Number Placeholder 8"/>
          <p:cNvSpPr>
            <a:spLocks noGrp="1"/>
          </p:cNvSpPr>
          <p:nvPr>
            <p:ph type="sldNum" sz="quarter" idx="12"/>
          </p:nvPr>
        </p:nvSpPr>
        <p:spPr/>
        <p:txBody>
          <a:bodyPr/>
          <a:lstStyle>
            <a:lvl1pPr eaLnBrk="0" hangingPunct="0">
              <a:spcBef>
                <a:spcPts val="763"/>
              </a:spcBef>
              <a:buClr>
                <a:schemeClr val="tx1"/>
              </a:buClr>
              <a:buFont typeface="Arial" pitchFamily="34" charset="0"/>
              <a:buChar char="•"/>
              <a:defRPr sz="3200">
                <a:solidFill>
                  <a:schemeClr val="tx1"/>
                </a:solidFill>
                <a:latin typeface="Georgia" pitchFamily="18" charset="0"/>
              </a:defRPr>
            </a:lvl1pPr>
            <a:lvl2pPr marL="742950" indent="-285750" eaLnBrk="0" hangingPunct="0">
              <a:spcBef>
                <a:spcPts val="675"/>
              </a:spcBef>
              <a:buClr>
                <a:schemeClr val="tx1"/>
              </a:buClr>
              <a:buFont typeface="Arial" pitchFamily="34" charset="0"/>
              <a:buChar char="–"/>
              <a:defRPr sz="2800">
                <a:solidFill>
                  <a:schemeClr val="tx1"/>
                </a:solidFill>
                <a:latin typeface="Georgia" pitchFamily="18" charset="0"/>
              </a:defRPr>
            </a:lvl2pPr>
            <a:lvl3pPr marL="1143000" indent="-228600" eaLnBrk="0" hangingPunct="0">
              <a:spcBef>
                <a:spcPts val="575"/>
              </a:spcBef>
              <a:buClr>
                <a:schemeClr val="tx1"/>
              </a:buClr>
              <a:buFont typeface="Arial" pitchFamily="34" charset="0"/>
              <a:buChar char="•"/>
              <a:defRPr sz="2400">
                <a:solidFill>
                  <a:schemeClr val="tx1"/>
                </a:solidFill>
                <a:latin typeface="Georgia" pitchFamily="18" charset="0"/>
              </a:defRPr>
            </a:lvl3pPr>
            <a:lvl4pPr marL="1600200" indent="-228600" eaLnBrk="0" hangingPunct="0">
              <a:spcBef>
                <a:spcPts val="475"/>
              </a:spcBef>
              <a:buClr>
                <a:schemeClr val="tx1"/>
              </a:buClr>
              <a:buFont typeface="Arial" pitchFamily="34" charset="0"/>
              <a:buChar char="–"/>
              <a:defRPr sz="2000">
                <a:solidFill>
                  <a:schemeClr val="tx1"/>
                </a:solidFill>
                <a:latin typeface="Georgia" pitchFamily="18" charset="0"/>
              </a:defRPr>
            </a:lvl4pPr>
            <a:lvl5pPr marL="2057400" indent="-228600" eaLnBrk="0" hangingPunct="0">
              <a:spcBef>
                <a:spcPts val="475"/>
              </a:spcBef>
              <a:buClr>
                <a:schemeClr val="tx1"/>
              </a:buClr>
              <a:buFont typeface="Arial" pitchFamily="34" charset="0"/>
              <a:buChar char="»"/>
              <a:defRPr sz="2000">
                <a:solidFill>
                  <a:schemeClr val="tx1"/>
                </a:solidFill>
                <a:latin typeface="Georgia" pitchFamily="18" charset="0"/>
              </a:defRPr>
            </a:lvl5pPr>
            <a:lvl6pPr marL="25146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6pPr>
            <a:lvl7pPr marL="29718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7pPr>
            <a:lvl8pPr marL="34290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8pPr>
            <a:lvl9pPr marL="38862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9pPr>
          </a:lstStyle>
          <a:p>
            <a:pPr>
              <a:buNone/>
            </a:pPr>
            <a:fld id="{9F69B416-2A3E-498A-99F0-522C9650B715}" type="slidenum">
              <a:rPr lang="en-GB" altLang="en-US" sz="1000" smtClean="0">
                <a:latin typeface="Times New Roman" panose="02020603050405020304" pitchFamily="18" charset="0"/>
                <a:cs typeface="Times New Roman" panose="02020603050405020304" pitchFamily="18" charset="0"/>
              </a:rPr>
              <a:pPr>
                <a:buNone/>
              </a:pPr>
              <a:t>5</a:t>
            </a:fld>
            <a:endParaRPr lang="en-GB" altLang="en-US" sz="10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the pensions w/s</a:t>
            </a:r>
            <a:endParaRPr lang="en-GB" dirty="0"/>
          </a:p>
        </p:txBody>
      </p:sp>
      <p:sp>
        <p:nvSpPr>
          <p:cNvPr id="3" name="Content Placeholder 2"/>
          <p:cNvSpPr>
            <a:spLocks noGrp="1"/>
          </p:cNvSpPr>
          <p:nvPr>
            <p:ph idx="1"/>
          </p:nvPr>
        </p:nvSpPr>
        <p:spPr>
          <a:xfrm>
            <a:off x="762000" y="1772816"/>
            <a:ext cx="8382000" cy="4953000"/>
          </a:xfrm>
        </p:spPr>
        <p:txBody>
          <a:bodyPr/>
          <a:lstStyle/>
          <a:p>
            <a:r>
              <a:rPr lang="en-GB" sz="2400" dirty="0" smtClean="0"/>
              <a:t>How to treat:</a:t>
            </a:r>
          </a:p>
          <a:p>
            <a:pPr lvl="1"/>
            <a:r>
              <a:rPr lang="en-GB" dirty="0" smtClean="0"/>
              <a:t>the </a:t>
            </a:r>
            <a:r>
              <a:rPr lang="en-GB" dirty="0"/>
              <a:t>divergence between investment performance of the actual assets of the pension fund and the discount rate; </a:t>
            </a:r>
            <a:endParaRPr lang="en-GB" dirty="0" smtClean="0"/>
          </a:p>
          <a:p>
            <a:pPr lvl="1"/>
            <a:r>
              <a:rPr lang="en-GB" dirty="0" smtClean="0"/>
              <a:t>holding </a:t>
            </a:r>
            <a:r>
              <a:rPr lang="en-GB" dirty="0"/>
              <a:t>gains and losses; </a:t>
            </a:r>
            <a:endParaRPr lang="en-GB" dirty="0" smtClean="0"/>
          </a:p>
          <a:p>
            <a:pPr lvl="1"/>
            <a:r>
              <a:rPr lang="en-GB" dirty="0" smtClean="0"/>
              <a:t>asset </a:t>
            </a:r>
            <a:r>
              <a:rPr lang="en-GB" dirty="0"/>
              <a:t>value volatility; </a:t>
            </a:r>
            <a:endParaRPr lang="en-GB" dirty="0" smtClean="0"/>
          </a:p>
          <a:p>
            <a:pPr lvl="1"/>
            <a:r>
              <a:rPr lang="en-GB" dirty="0" smtClean="0"/>
              <a:t>other </a:t>
            </a:r>
            <a:r>
              <a:rPr lang="en-GB" dirty="0"/>
              <a:t>economic flows affecting the value of the pension entitlements (e.g. demographic changes); </a:t>
            </a:r>
            <a:r>
              <a:rPr lang="en-GB" dirty="0" smtClean="0"/>
              <a:t> </a:t>
            </a:r>
          </a:p>
          <a:p>
            <a:r>
              <a:rPr lang="en-GB" sz="2400" dirty="0" smtClean="0"/>
              <a:t>Should the claim of the DBPF on the PM generate property income. </a:t>
            </a:r>
          </a:p>
          <a:p>
            <a:r>
              <a:rPr lang="en-US" sz="2400" dirty="0" smtClean="0"/>
              <a:t>To calculate the imputed property income by assuming the return on the claim is equal to the discount factor</a:t>
            </a:r>
            <a:endParaRPr lang="en-GB" sz="2400" dirty="0"/>
          </a:p>
        </p:txBody>
      </p:sp>
      <p:sp>
        <p:nvSpPr>
          <p:cNvPr id="4" name="Slide Number Placeholder 3"/>
          <p:cNvSpPr>
            <a:spLocks noGrp="1"/>
          </p:cNvSpPr>
          <p:nvPr>
            <p:ph type="sldNum" sz="quarter" idx="12"/>
          </p:nvPr>
        </p:nvSpPr>
        <p:spPr/>
        <p:txBody>
          <a:bodyPr/>
          <a:lstStyle/>
          <a:p>
            <a:pPr>
              <a:defRPr/>
            </a:pPr>
            <a:fld id="{7D2870B6-724D-42ED-80DB-D281E3A0BE5C}" type="slidenum">
              <a:rPr lang="en-US" smtClean="0"/>
              <a:pPr>
                <a:defRPr/>
              </a:pPr>
              <a:t>6</a:t>
            </a:fld>
            <a:endParaRPr lang="en-US" dirty="0"/>
          </a:p>
        </p:txBody>
      </p:sp>
    </p:spTree>
    <p:extLst>
      <p:ext uri="{BB962C8B-B14F-4D97-AF65-F5344CB8AC3E}">
        <p14:creationId xmlns:p14="http://schemas.microsoft.com/office/powerpoint/2010/main" val="11211986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88640"/>
            <a:ext cx="7924800" cy="1411560"/>
          </a:xfrm>
        </p:spPr>
        <p:txBody>
          <a:bodyPr/>
          <a:lstStyle/>
          <a:p>
            <a:r>
              <a:rPr lang="en-GB" sz="2800" b="0" dirty="0" smtClean="0">
                <a:solidFill>
                  <a:srgbClr val="003366"/>
                </a:solidFill>
                <a:ea typeface="+mn-ea"/>
                <a:cs typeface="+mn-cs"/>
              </a:rPr>
              <a:t>The </a:t>
            </a:r>
            <a:r>
              <a:rPr lang="en-GB" sz="2800" b="0" dirty="0">
                <a:solidFill>
                  <a:srgbClr val="003366"/>
                </a:solidFill>
                <a:ea typeface="+mn-ea"/>
                <a:cs typeface="+mn-cs"/>
              </a:rPr>
              <a:t>divergence between investment performance of the actual assets of the pension fund and the discount rate</a:t>
            </a:r>
            <a:endParaRPr lang="en-GB" dirty="0"/>
          </a:p>
        </p:txBody>
      </p:sp>
      <p:sp>
        <p:nvSpPr>
          <p:cNvPr id="3" name="Content Placeholder 2"/>
          <p:cNvSpPr>
            <a:spLocks noGrp="1"/>
          </p:cNvSpPr>
          <p:nvPr>
            <p:ph idx="1"/>
          </p:nvPr>
        </p:nvSpPr>
        <p:spPr/>
        <p:txBody>
          <a:bodyPr/>
          <a:lstStyle/>
          <a:p>
            <a:r>
              <a:rPr lang="en-GB" dirty="0">
                <a:latin typeface="Times New Roman"/>
                <a:ea typeface="Calibri"/>
              </a:rPr>
              <a:t>follow the same procedure as with calculating imputed pension </a:t>
            </a:r>
            <a:r>
              <a:rPr lang="en-GB" dirty="0" smtClean="0">
                <a:latin typeface="Times New Roman"/>
                <a:ea typeface="Calibri"/>
              </a:rPr>
              <a:t>contributions</a:t>
            </a:r>
          </a:p>
          <a:p>
            <a:r>
              <a:rPr lang="en-GB" dirty="0">
                <a:latin typeface="Times New Roman"/>
                <a:ea typeface="Calibri"/>
              </a:rPr>
              <a:t>when the actual investment income is more than the actuarially determined investment income the imputed investment income would be negative</a:t>
            </a:r>
            <a:endParaRPr lang="en-GB" dirty="0"/>
          </a:p>
        </p:txBody>
      </p:sp>
      <p:sp>
        <p:nvSpPr>
          <p:cNvPr id="4" name="Slide Number Placeholder 3"/>
          <p:cNvSpPr>
            <a:spLocks noGrp="1"/>
          </p:cNvSpPr>
          <p:nvPr>
            <p:ph type="sldNum" sz="quarter" idx="12"/>
          </p:nvPr>
        </p:nvSpPr>
        <p:spPr/>
        <p:txBody>
          <a:bodyPr/>
          <a:lstStyle/>
          <a:p>
            <a:pPr>
              <a:defRPr/>
            </a:pPr>
            <a:fld id="{7D2870B6-724D-42ED-80DB-D281E3A0BE5C}" type="slidenum">
              <a:rPr lang="en-US" smtClean="0"/>
              <a:pPr>
                <a:defRPr/>
              </a:pPr>
              <a:t>7</a:t>
            </a:fld>
            <a:endParaRPr lang="en-US" dirty="0"/>
          </a:p>
        </p:txBody>
      </p:sp>
    </p:spTree>
    <p:extLst>
      <p:ext uri="{BB962C8B-B14F-4D97-AF65-F5344CB8AC3E}">
        <p14:creationId xmlns:p14="http://schemas.microsoft.com/office/powerpoint/2010/main" val="2830728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Holding </a:t>
            </a:r>
            <a:r>
              <a:rPr lang="en-GB" dirty="0"/>
              <a:t>gains and losses</a:t>
            </a:r>
          </a:p>
        </p:txBody>
      </p:sp>
      <p:sp>
        <p:nvSpPr>
          <p:cNvPr id="3" name="Content Placeholder 2"/>
          <p:cNvSpPr>
            <a:spLocks noGrp="1"/>
          </p:cNvSpPr>
          <p:nvPr>
            <p:ph idx="1"/>
          </p:nvPr>
        </p:nvSpPr>
        <p:spPr/>
        <p:txBody>
          <a:bodyPr/>
          <a:lstStyle/>
          <a:p>
            <a:r>
              <a:rPr lang="en-GB" dirty="0"/>
              <a:t>Following the SNA principle to exclude holding gains and losses in the measurement of income it seems logical to also exclude holding gains and losses from the actual property income earned by the </a:t>
            </a:r>
            <a:r>
              <a:rPr lang="en-GB" dirty="0" smtClean="0"/>
              <a:t>DBPF</a:t>
            </a:r>
            <a:endParaRPr lang="en-GB" dirty="0"/>
          </a:p>
        </p:txBody>
      </p:sp>
      <p:sp>
        <p:nvSpPr>
          <p:cNvPr id="4" name="Slide Number Placeholder 3"/>
          <p:cNvSpPr>
            <a:spLocks noGrp="1"/>
          </p:cNvSpPr>
          <p:nvPr>
            <p:ph type="sldNum" sz="quarter" idx="12"/>
          </p:nvPr>
        </p:nvSpPr>
        <p:spPr/>
        <p:txBody>
          <a:bodyPr/>
          <a:lstStyle/>
          <a:p>
            <a:pPr>
              <a:defRPr/>
            </a:pPr>
            <a:fld id="{7D2870B6-724D-42ED-80DB-D281E3A0BE5C}" type="slidenum">
              <a:rPr lang="en-US" smtClean="0"/>
              <a:pPr>
                <a:defRPr/>
              </a:pPr>
              <a:t>8</a:t>
            </a:fld>
            <a:endParaRPr lang="en-US" dirty="0"/>
          </a:p>
        </p:txBody>
      </p:sp>
    </p:spTree>
    <p:extLst>
      <p:ext uri="{BB962C8B-B14F-4D97-AF65-F5344CB8AC3E}">
        <p14:creationId xmlns:p14="http://schemas.microsoft.com/office/powerpoint/2010/main" val="32508970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8382000" cy="1143000"/>
          </a:xfrm>
        </p:spPr>
        <p:txBody>
          <a:bodyPr/>
          <a:lstStyle/>
          <a:p>
            <a:pPr lvl="1"/>
            <a:r>
              <a:rPr lang="en-GB" dirty="0" smtClean="0"/>
              <a:t>Asset </a:t>
            </a:r>
            <a:r>
              <a:rPr lang="en-GB" dirty="0"/>
              <a:t>value </a:t>
            </a:r>
            <a:r>
              <a:rPr lang="en-GB" dirty="0" smtClean="0"/>
              <a:t>volatility and other flows</a:t>
            </a:r>
            <a:endParaRPr lang="en-GB" dirty="0"/>
          </a:p>
        </p:txBody>
      </p:sp>
      <p:sp>
        <p:nvSpPr>
          <p:cNvPr id="3" name="Content Placeholder 2"/>
          <p:cNvSpPr>
            <a:spLocks noGrp="1"/>
          </p:cNvSpPr>
          <p:nvPr>
            <p:ph idx="1"/>
          </p:nvPr>
        </p:nvSpPr>
        <p:spPr/>
        <p:txBody>
          <a:bodyPr/>
          <a:lstStyle/>
          <a:p>
            <a:r>
              <a:rPr lang="en-US" dirty="0"/>
              <a:t>The investment income on pension entitlements is actuarially determined irrespective of the value of the actual assets.  To be consistent with the accrual recording of the property income flow between the </a:t>
            </a:r>
            <a:r>
              <a:rPr lang="en-US" dirty="0" smtClean="0"/>
              <a:t>PM and </a:t>
            </a:r>
            <a:r>
              <a:rPr lang="en-US" dirty="0"/>
              <a:t>the </a:t>
            </a:r>
            <a:r>
              <a:rPr lang="en-US" dirty="0" smtClean="0"/>
              <a:t>DBPF it </a:t>
            </a:r>
            <a:r>
              <a:rPr lang="en-US" dirty="0"/>
              <a:t>seems reasonable to expect that changes in the size of the imputed property income are related to the changes in the claim.</a:t>
            </a:r>
            <a:endParaRPr lang="en-GB" dirty="0"/>
          </a:p>
        </p:txBody>
      </p:sp>
      <p:sp>
        <p:nvSpPr>
          <p:cNvPr id="4" name="Slide Number Placeholder 3"/>
          <p:cNvSpPr>
            <a:spLocks noGrp="1"/>
          </p:cNvSpPr>
          <p:nvPr>
            <p:ph type="sldNum" sz="quarter" idx="12"/>
          </p:nvPr>
        </p:nvSpPr>
        <p:spPr/>
        <p:txBody>
          <a:bodyPr/>
          <a:lstStyle/>
          <a:p>
            <a:pPr>
              <a:defRPr/>
            </a:pPr>
            <a:fld id="{7D2870B6-724D-42ED-80DB-D281E3A0BE5C}" type="slidenum">
              <a:rPr lang="en-US" smtClean="0"/>
              <a:pPr>
                <a:defRPr/>
              </a:pPr>
              <a:t>9</a:t>
            </a:fld>
            <a:endParaRPr lang="en-US" dirty="0"/>
          </a:p>
        </p:txBody>
      </p:sp>
    </p:spTree>
    <p:extLst>
      <p:ext uri="{BB962C8B-B14F-4D97-AF65-F5344CB8AC3E}">
        <p14:creationId xmlns:p14="http://schemas.microsoft.com/office/powerpoint/2010/main" val="4438835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ecd_Eng_BD">
  <a:themeElements>
    <a:clrScheme name="OCDE_White_F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CDE_White_FR">
      <a:majorFont>
        <a:latin typeface="Helvetica"/>
        <a:ea typeface=""/>
        <a:cs typeface="Arial"/>
      </a:majorFont>
      <a:minorFont>
        <a:latin typeface="Georgi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000" b="0" i="0" u="none" strike="noStrike" cap="none" normalizeH="0" baseline="0" smtClean="0">
            <a:ln>
              <a:noFill/>
            </a:ln>
            <a:solidFill>
              <a:schemeClr val="tx1"/>
            </a:solidFill>
            <a:effectLst/>
            <a:latin typeface="Helvetica 65 Medium"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000" b="0" i="0" u="none" strike="noStrike" cap="none" normalizeH="0" baseline="0" smtClean="0">
            <a:ln>
              <a:noFill/>
            </a:ln>
            <a:solidFill>
              <a:schemeClr val="tx1"/>
            </a:solidFill>
            <a:effectLst/>
            <a:latin typeface="Helvetica 65 Medium" pitchFamily="34" charset="0"/>
          </a:defRPr>
        </a:defPPr>
      </a:lstStyle>
    </a:lnDef>
  </a:objectDefaults>
  <a:extraClrSchemeLst>
    <a:extraClrScheme>
      <a:clrScheme name="OCDE_White_F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CDE_White_F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CDE_White_F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CDE_White_F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CDE_White_F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CDE_White_F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CDE_White_F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CDE_White_F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CDE_White_F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CDE_White_F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CDE_White_F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CDE_White_F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203780">
  <a:themeElements>
    <a:clrScheme name="10203780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1020378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charset="0"/>
          </a:defRPr>
        </a:defPPr>
      </a:lstStyle>
    </a:lnDef>
  </a:objectDefaults>
  <a:extraClrSchemeLst>
    <a:extraClrScheme>
      <a:clrScheme name="10203780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10203780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10203780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10203780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10203780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10203780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10203780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10203780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1FB0B2B5DA9BF43B4C4DA5DCCCCC743" ma:contentTypeVersion="2" ma:contentTypeDescription="Create a new document." ma:contentTypeScope="" ma:versionID="51dc0ceaaa2f972c19b6fbebbfb82b62">
  <xsd:schema xmlns:xsd="http://www.w3.org/2001/XMLSchema" xmlns:p="http://schemas.microsoft.com/office/2006/metadata/properties" xmlns:ns2="d25e46e8-9cb3-4966-aa84-0c46c1425b79" targetNamespace="http://schemas.microsoft.com/office/2006/metadata/properties" ma:root="true" ma:fieldsID="018df2d0fd2925799bfb851f5de2b8cd" ns2:_="">
    <xsd:import namespace="d25e46e8-9cb3-4966-aa84-0c46c1425b79"/>
    <xsd:element name="properties">
      <xsd:complexType>
        <xsd:sequence>
          <xsd:element name="documentManagement">
            <xsd:complexType>
              <xsd:all>
                <xsd:element ref="ns2:InvID" minOccurs="0"/>
                <xsd:element ref="ns2:InvIDRef" minOccurs="0"/>
              </xsd:all>
            </xsd:complexType>
          </xsd:element>
        </xsd:sequence>
      </xsd:complexType>
    </xsd:element>
  </xsd:schema>
  <xsd:schema xmlns:xsd="http://www.w3.org/2001/XMLSchema" xmlns:dms="http://schemas.microsoft.com/office/2006/documentManagement/types" targetNamespace="d25e46e8-9cb3-4966-aa84-0c46c1425b79" elementFormDefault="qualified">
    <xsd:import namespace="http://schemas.microsoft.com/office/2006/documentManagement/types"/>
    <xsd:element name="InvID" ma:index="8" nillable="true" ma:displayName="InvID" ma:internalName="InvID" ma:readOnly="true">
      <xsd:simpleType>
        <xsd:restriction base="dms:Text"/>
      </xsd:simpleType>
    </xsd:element>
    <xsd:element name="InvIDRef" ma:index="9" nillable="true" ma:displayName="InvIDRef" ma:internalName="InvIDRef"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5C2D986-730A-478A-89AB-E2CBC8F1C342}">
  <ds:schemaRefs>
    <ds:schemaRef ds:uri="http://schemas.microsoft.com/sharepoint/v3/contenttype/forms"/>
  </ds:schemaRefs>
</ds:datastoreItem>
</file>

<file path=customXml/itemProps2.xml><?xml version="1.0" encoding="utf-8"?>
<ds:datastoreItem xmlns:ds="http://schemas.openxmlformats.org/officeDocument/2006/customXml" ds:itemID="{77E629BB-7505-4B88-87A5-5006C8F4B0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5e46e8-9cb3-4966-aa84-0c46c1425b79"/>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93264CAB-314A-4C27-AC1B-6AAA2FEBF2EC}">
  <ds:schemaRefs>
    <ds:schemaRef ds:uri="http://schemas.microsoft.com/office/2006/documentManagement/types"/>
    <ds:schemaRef ds:uri="http://purl.org/dc/dcmitype/"/>
    <ds:schemaRef ds:uri="d25e46e8-9cb3-4966-aa84-0c46c1425b79"/>
    <ds:schemaRef ds:uri="http://purl.org/dc/terms/"/>
    <ds:schemaRef ds:uri="http://purl.org/dc/elements/1.1/"/>
    <ds:schemaRef ds:uri="http://www.w3.org/XML/1998/namespace"/>
    <ds:schemaRef ds:uri="http://schemas.microsoft.com/office/2006/metadata/properti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oecd_Eng_blue</Template>
  <TotalTime>6198</TotalTime>
  <Words>1275</Words>
  <Application>Microsoft Office PowerPoint</Application>
  <PresentationFormat>On-screen Show (4:3)</PresentationFormat>
  <Paragraphs>107</Paragraphs>
  <Slides>17</Slides>
  <Notes>6</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oecd_Eng_BD</vt:lpstr>
      <vt:lpstr>10203780</vt:lpstr>
      <vt:lpstr>The accrual recording of property income in the case of liabilities between a pension manager and a defined benefit pension fund</vt:lpstr>
      <vt:lpstr>Introduction</vt:lpstr>
      <vt:lpstr>Introduction</vt:lpstr>
      <vt:lpstr>Property income</vt:lpstr>
      <vt:lpstr>Imputed property income</vt:lpstr>
      <vt:lpstr>Questions at the pensions w/s</vt:lpstr>
      <vt:lpstr>The divergence between investment performance of the actual assets of the pension fund and the discount rate</vt:lpstr>
      <vt:lpstr>Holding gains and losses</vt:lpstr>
      <vt:lpstr>Asset value volatility and other flows</vt:lpstr>
      <vt:lpstr>Should the claim of the DBPF on the PM generate property income</vt:lpstr>
      <vt:lpstr>Alternative calculation of the imputed property income</vt:lpstr>
      <vt:lpstr>Classification as Investment Income Payable on Pension Entitlements</vt:lpstr>
      <vt:lpstr>Classification as Interest</vt:lpstr>
      <vt:lpstr>Other Issues</vt:lpstr>
      <vt:lpstr>Issues for Consideration</vt:lpstr>
      <vt:lpstr>Issues for Consideration</vt:lpstr>
      <vt:lpstr>PowerPoint Presentation</vt:lpstr>
    </vt:vector>
  </TitlesOfParts>
  <Company>OECD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dc:title>
  <dc:creator>Hermanus Smith</dc:creator>
  <cp:lastModifiedBy>UNSD</cp:lastModifiedBy>
  <cp:revision>499</cp:revision>
  <cp:lastPrinted>2016-03-03T14:57:22Z</cp:lastPrinted>
  <dcterms:created xsi:type="dcterms:W3CDTF">2012-06-19T13:07:56Z</dcterms:created>
  <dcterms:modified xsi:type="dcterms:W3CDTF">2016-04-14T04:36:10Z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0x01010091FB0B2B5DA9BF43B4C4DA5DCCCCC743</vt:lpwstr>
  </property>
</Properties>
</file>