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0" r:id="rId2"/>
    <p:sldMasterId id="2147483916" r:id="rId3"/>
    <p:sldMasterId id="2147483928" r:id="rId4"/>
    <p:sldMasterId id="2147483965" r:id="rId5"/>
  </p:sldMasterIdLst>
  <p:notesMasterIdLst>
    <p:notesMasterId r:id="rId24"/>
  </p:notesMasterIdLst>
  <p:handoutMasterIdLst>
    <p:handoutMasterId r:id="rId25"/>
  </p:handoutMasterIdLst>
  <p:sldIdLst>
    <p:sldId id="284" r:id="rId6"/>
    <p:sldId id="281" r:id="rId7"/>
    <p:sldId id="285" r:id="rId8"/>
    <p:sldId id="354" r:id="rId9"/>
    <p:sldId id="337" r:id="rId10"/>
    <p:sldId id="355" r:id="rId11"/>
    <p:sldId id="353" r:id="rId12"/>
    <p:sldId id="330" r:id="rId13"/>
    <p:sldId id="356" r:id="rId14"/>
    <p:sldId id="358" r:id="rId15"/>
    <p:sldId id="360" r:id="rId16"/>
    <p:sldId id="361" r:id="rId17"/>
    <p:sldId id="362" r:id="rId18"/>
    <p:sldId id="363" r:id="rId19"/>
    <p:sldId id="364" r:id="rId20"/>
    <p:sldId id="365" r:id="rId21"/>
    <p:sldId id="334" r:id="rId22"/>
    <p:sldId id="311" r:id="rId23"/>
  </p:sldIdLst>
  <p:sldSz cx="9144000" cy="6858000" type="screen4x3"/>
  <p:notesSz cx="6805613" cy="99441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3A1"/>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3215" autoAdjust="0"/>
  </p:normalViewPr>
  <p:slideViewPr>
    <p:cSldViewPr>
      <p:cViewPr>
        <p:scale>
          <a:sx n="100" d="100"/>
          <a:sy n="100" d="100"/>
        </p:scale>
        <p:origin x="-1140" y="-120"/>
      </p:cViewPr>
      <p:guideLst>
        <p:guide orient="horz" pos="2160"/>
        <p:guide pos="2880"/>
      </p:guideLst>
    </p:cSldViewPr>
  </p:slideViewPr>
  <p:outlineViewPr>
    <p:cViewPr>
      <p:scale>
        <a:sx n="33" d="100"/>
        <a:sy n="33" d="100"/>
      </p:scale>
      <p:origin x="48" y="20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94"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705" tIns="45853" rIns="91705" bIns="45853"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54940" y="0"/>
            <a:ext cx="2949099" cy="497205"/>
          </a:xfrm>
          <a:prstGeom prst="rect">
            <a:avLst/>
          </a:prstGeom>
        </p:spPr>
        <p:txBody>
          <a:bodyPr vert="horz" lIns="91705" tIns="45853" rIns="91705" bIns="45853" rtlCol="0"/>
          <a:lstStyle>
            <a:lvl1pPr algn="r">
              <a:defRPr sz="1200">
                <a:latin typeface="Arial" charset="0"/>
                <a:cs typeface="Arial" charset="0"/>
              </a:defRPr>
            </a:lvl1pPr>
          </a:lstStyle>
          <a:p>
            <a:pPr>
              <a:defRPr/>
            </a:pPr>
            <a:fld id="{BF4BD0D0-F8D0-46E1-B627-A49A257C57B3}" type="datetimeFigureOut">
              <a:rPr lang="en-US"/>
              <a:pPr>
                <a:defRPr/>
              </a:pPr>
              <a:t>11/04/2016</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705" tIns="45853" rIns="91705" bIns="45853"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54940" y="9445169"/>
            <a:ext cx="2949099" cy="497205"/>
          </a:xfrm>
          <a:prstGeom prst="rect">
            <a:avLst/>
          </a:prstGeom>
        </p:spPr>
        <p:txBody>
          <a:bodyPr vert="horz" lIns="91705" tIns="45853" rIns="91705" bIns="45853" rtlCol="0" anchor="b"/>
          <a:lstStyle>
            <a:lvl1pPr algn="r">
              <a:defRPr sz="1200">
                <a:latin typeface="Arial" charset="0"/>
                <a:cs typeface="Arial" charset="0"/>
              </a:defRPr>
            </a:lvl1pPr>
          </a:lstStyle>
          <a:p>
            <a:pPr>
              <a:defRPr/>
            </a:pPr>
            <a:fld id="{CF238AAE-CC34-4AF1-91DC-59028573F293}" type="slidenum">
              <a:rPr lang="en-US"/>
              <a:pPr>
                <a:defRPr/>
              </a:pPr>
              <a:t>‹#›</a:t>
            </a:fld>
            <a:endParaRPr lang="en-US"/>
          </a:p>
        </p:txBody>
      </p:sp>
    </p:spTree>
    <p:extLst>
      <p:ext uri="{BB962C8B-B14F-4D97-AF65-F5344CB8AC3E}">
        <p14:creationId xmlns:p14="http://schemas.microsoft.com/office/powerpoint/2010/main" val="387681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7205"/>
          </a:xfrm>
          <a:prstGeom prst="rect">
            <a:avLst/>
          </a:prstGeom>
        </p:spPr>
        <p:txBody>
          <a:bodyPr vert="horz" lIns="91705" tIns="45853" rIns="91705" bIns="45853"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4940" y="0"/>
            <a:ext cx="2949099" cy="497205"/>
          </a:xfrm>
          <a:prstGeom prst="rect">
            <a:avLst/>
          </a:prstGeom>
        </p:spPr>
        <p:txBody>
          <a:bodyPr vert="horz" lIns="91705" tIns="45853" rIns="91705" bIns="45853" rtlCol="0"/>
          <a:lstStyle>
            <a:lvl1pPr algn="r" fontAlgn="auto">
              <a:spcBef>
                <a:spcPts val="0"/>
              </a:spcBef>
              <a:spcAft>
                <a:spcPts val="0"/>
              </a:spcAft>
              <a:defRPr sz="1200">
                <a:latin typeface="+mn-lt"/>
                <a:cs typeface="+mn-cs"/>
              </a:defRPr>
            </a:lvl1pPr>
          </a:lstStyle>
          <a:p>
            <a:pPr>
              <a:defRPr/>
            </a:pPr>
            <a:fld id="{CC16543F-63B9-4408-8649-6B306DAF5575}" type="datetimeFigureOut">
              <a:rPr lang="fr-FR"/>
              <a:pPr>
                <a:defRPr/>
              </a:pPr>
              <a:t>11/04/2016</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705" tIns="45853" rIns="91705" bIns="45853" rtlCol="0" anchor="ctr"/>
          <a:lstStyle/>
          <a:p>
            <a:pPr lvl="0"/>
            <a:endParaRPr lang="fr-FR" noProof="0"/>
          </a:p>
        </p:txBody>
      </p:sp>
      <p:sp>
        <p:nvSpPr>
          <p:cNvPr id="5" name="Espace réservé des commentaires 4"/>
          <p:cNvSpPr>
            <a:spLocks noGrp="1"/>
          </p:cNvSpPr>
          <p:nvPr>
            <p:ph type="body" sz="quarter" idx="3"/>
          </p:nvPr>
        </p:nvSpPr>
        <p:spPr>
          <a:xfrm>
            <a:off x="680562" y="4723448"/>
            <a:ext cx="5444490" cy="4474845"/>
          </a:xfrm>
          <a:prstGeom prst="rect">
            <a:avLst/>
          </a:prstGeom>
        </p:spPr>
        <p:txBody>
          <a:bodyPr vert="horz" lIns="91705" tIns="45853" rIns="91705" bIns="4585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5169"/>
            <a:ext cx="2949099" cy="497205"/>
          </a:xfrm>
          <a:prstGeom prst="rect">
            <a:avLst/>
          </a:prstGeom>
        </p:spPr>
        <p:txBody>
          <a:bodyPr vert="horz" lIns="91705" tIns="45853" rIns="91705" bIns="45853"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4940" y="9445169"/>
            <a:ext cx="2949099" cy="497205"/>
          </a:xfrm>
          <a:prstGeom prst="rect">
            <a:avLst/>
          </a:prstGeom>
        </p:spPr>
        <p:txBody>
          <a:bodyPr vert="horz" lIns="91705" tIns="45853" rIns="91705" bIns="45853" rtlCol="0" anchor="b"/>
          <a:lstStyle>
            <a:lvl1pPr algn="r" fontAlgn="auto">
              <a:spcBef>
                <a:spcPts val="0"/>
              </a:spcBef>
              <a:spcAft>
                <a:spcPts val="0"/>
              </a:spcAft>
              <a:defRPr sz="1200">
                <a:latin typeface="+mn-lt"/>
                <a:cs typeface="+mn-cs"/>
              </a:defRPr>
            </a:lvl1pPr>
          </a:lstStyle>
          <a:p>
            <a:pPr>
              <a:defRPr/>
            </a:pPr>
            <a:fld id="{82BA2C17-600D-4D5A-8C1C-1A575BD5F232}" type="slidenum">
              <a:rPr lang="fr-FR"/>
              <a:pPr>
                <a:defRPr/>
              </a:pPr>
              <a:t>‹#›</a:t>
            </a:fld>
            <a:endParaRPr lang="fr-FR"/>
          </a:p>
        </p:txBody>
      </p:sp>
    </p:spTree>
    <p:extLst>
      <p:ext uri="{BB962C8B-B14F-4D97-AF65-F5344CB8AC3E}">
        <p14:creationId xmlns:p14="http://schemas.microsoft.com/office/powerpoint/2010/main" val="2592273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0DD160-6D7D-4C01-8BE7-A22654C3FA03}" type="slidenum">
              <a:rPr lang="fr-FR" smtClean="0"/>
              <a:pPr fontAlgn="base">
                <a:spcBef>
                  <a:spcPct val="0"/>
                </a:spcBef>
                <a:spcAft>
                  <a:spcPct val="0"/>
                </a:spcAft>
                <a:defRPr/>
              </a:pPr>
              <a:t>1</a:t>
            </a:fld>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10</a:t>
            </a:fld>
            <a:endParaRPr lang="fr-FR"/>
          </a:p>
        </p:txBody>
      </p:sp>
    </p:spTree>
    <p:extLst>
      <p:ext uri="{BB962C8B-B14F-4D97-AF65-F5344CB8AC3E}">
        <p14:creationId xmlns:p14="http://schemas.microsoft.com/office/powerpoint/2010/main" val="250658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11</a:t>
            </a:fld>
            <a:endParaRPr lang="fr-FR"/>
          </a:p>
        </p:txBody>
      </p:sp>
    </p:spTree>
    <p:extLst>
      <p:ext uri="{BB962C8B-B14F-4D97-AF65-F5344CB8AC3E}">
        <p14:creationId xmlns:p14="http://schemas.microsoft.com/office/powerpoint/2010/main" val="250658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12</a:t>
            </a:fld>
            <a:endParaRPr lang="fr-FR"/>
          </a:p>
        </p:txBody>
      </p:sp>
    </p:spTree>
    <p:extLst>
      <p:ext uri="{BB962C8B-B14F-4D97-AF65-F5344CB8AC3E}">
        <p14:creationId xmlns:p14="http://schemas.microsoft.com/office/powerpoint/2010/main" val="2506582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13</a:t>
            </a:fld>
            <a:endParaRPr lang="fr-FR"/>
          </a:p>
        </p:txBody>
      </p:sp>
    </p:spTree>
    <p:extLst>
      <p:ext uri="{BB962C8B-B14F-4D97-AF65-F5344CB8AC3E}">
        <p14:creationId xmlns:p14="http://schemas.microsoft.com/office/powerpoint/2010/main" val="250658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14</a:t>
            </a:fld>
            <a:endParaRPr lang="fr-FR"/>
          </a:p>
        </p:txBody>
      </p:sp>
    </p:spTree>
    <p:extLst>
      <p:ext uri="{BB962C8B-B14F-4D97-AF65-F5344CB8AC3E}">
        <p14:creationId xmlns:p14="http://schemas.microsoft.com/office/powerpoint/2010/main" val="57239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15</a:t>
            </a:fld>
            <a:endParaRPr lang="fr-FR"/>
          </a:p>
        </p:txBody>
      </p:sp>
    </p:spTree>
    <p:extLst>
      <p:ext uri="{BB962C8B-B14F-4D97-AF65-F5344CB8AC3E}">
        <p14:creationId xmlns:p14="http://schemas.microsoft.com/office/powerpoint/2010/main" val="92327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17</a:t>
            </a:fld>
            <a:endParaRPr lang="fr-FR"/>
          </a:p>
        </p:txBody>
      </p:sp>
    </p:spTree>
    <p:extLst>
      <p:ext uri="{BB962C8B-B14F-4D97-AF65-F5344CB8AC3E}">
        <p14:creationId xmlns:p14="http://schemas.microsoft.com/office/powerpoint/2010/main" val="775925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18</a:t>
            </a:fld>
            <a:endParaRPr lang="fr-FR"/>
          </a:p>
        </p:txBody>
      </p:sp>
    </p:spTree>
    <p:extLst>
      <p:ext uri="{BB962C8B-B14F-4D97-AF65-F5344CB8AC3E}">
        <p14:creationId xmlns:p14="http://schemas.microsoft.com/office/powerpoint/2010/main" val="146396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2</a:t>
            </a:fld>
            <a:endParaRPr lang="fr-FR" dirty="0"/>
          </a:p>
        </p:txBody>
      </p:sp>
    </p:spTree>
    <p:extLst>
      <p:ext uri="{BB962C8B-B14F-4D97-AF65-F5344CB8AC3E}">
        <p14:creationId xmlns:p14="http://schemas.microsoft.com/office/powerpoint/2010/main" val="153147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3</a:t>
            </a:fld>
            <a:endParaRPr lang="fr-FR" dirty="0"/>
          </a:p>
        </p:txBody>
      </p:sp>
    </p:spTree>
    <p:extLst>
      <p:ext uri="{BB962C8B-B14F-4D97-AF65-F5344CB8AC3E}">
        <p14:creationId xmlns:p14="http://schemas.microsoft.com/office/powerpoint/2010/main" val="173235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4</a:t>
            </a:fld>
            <a:endParaRPr lang="fr-FR" dirty="0"/>
          </a:p>
        </p:txBody>
      </p:sp>
    </p:spTree>
    <p:extLst>
      <p:ext uri="{BB962C8B-B14F-4D97-AF65-F5344CB8AC3E}">
        <p14:creationId xmlns:p14="http://schemas.microsoft.com/office/powerpoint/2010/main" val="173235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5</a:t>
            </a:fld>
            <a:endParaRPr lang="fr-FR" dirty="0"/>
          </a:p>
        </p:txBody>
      </p:sp>
    </p:spTree>
    <p:extLst>
      <p:ext uri="{BB962C8B-B14F-4D97-AF65-F5344CB8AC3E}">
        <p14:creationId xmlns:p14="http://schemas.microsoft.com/office/powerpoint/2010/main" val="156815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6</a:t>
            </a:fld>
            <a:endParaRPr lang="fr-FR" dirty="0"/>
          </a:p>
        </p:txBody>
      </p:sp>
    </p:spTree>
    <p:extLst>
      <p:ext uri="{BB962C8B-B14F-4D97-AF65-F5344CB8AC3E}">
        <p14:creationId xmlns:p14="http://schemas.microsoft.com/office/powerpoint/2010/main" val="173235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7</a:t>
            </a:fld>
            <a:endParaRPr lang="fr-FR" dirty="0"/>
          </a:p>
        </p:txBody>
      </p:sp>
    </p:spTree>
    <p:extLst>
      <p:ext uri="{BB962C8B-B14F-4D97-AF65-F5344CB8AC3E}">
        <p14:creationId xmlns:p14="http://schemas.microsoft.com/office/powerpoint/2010/main" val="28161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8</a:t>
            </a:fld>
            <a:endParaRPr lang="fr-FR"/>
          </a:p>
        </p:txBody>
      </p:sp>
    </p:spTree>
    <p:extLst>
      <p:ext uri="{BB962C8B-B14F-4D97-AF65-F5344CB8AC3E}">
        <p14:creationId xmlns:p14="http://schemas.microsoft.com/office/powerpoint/2010/main" val="250658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2BA2C17-600D-4D5A-8C1C-1A575BD5F232}" type="slidenum">
              <a:rPr lang="fr-FR" smtClean="0"/>
              <a:pPr>
                <a:defRPr/>
              </a:pPr>
              <a:t>9</a:t>
            </a:fld>
            <a:endParaRPr lang="fr-FR"/>
          </a:p>
        </p:txBody>
      </p:sp>
    </p:spTree>
    <p:extLst>
      <p:ext uri="{BB962C8B-B14F-4D97-AF65-F5344CB8AC3E}">
        <p14:creationId xmlns:p14="http://schemas.microsoft.com/office/powerpoint/2010/main" val="1568157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vmlDrawing" Target="../drawings/vmlDrawing2.vml"/><Relationship Id="rId4" Type="http://schemas.openxmlformats.org/officeDocument/2006/relationships/image" Target="../media/image8.w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OCDE_285_50K"/>
          <p:cNvPicPr>
            <a:picLocks noChangeAspect="1" noChangeArrowheads="1"/>
          </p:cNvPicPr>
          <p:nvPr/>
        </p:nvPicPr>
        <p:blipFill>
          <a:blip r:embed="rId2" cstate="print"/>
          <a:srcRect/>
          <a:stretch>
            <a:fillRect/>
          </a:stretch>
        </p:blipFill>
        <p:spPr bwMode="auto">
          <a:xfrm>
            <a:off x="114300" y="117475"/>
            <a:ext cx="857250" cy="863600"/>
          </a:xfrm>
          <a:prstGeom prst="rect">
            <a:avLst/>
          </a:prstGeom>
          <a:noFill/>
          <a:ln w="9525">
            <a:noFill/>
            <a:miter lim="800000"/>
            <a:headEnd/>
            <a:tailEnd/>
          </a:ln>
        </p:spPr>
      </p:pic>
      <p:pic>
        <p:nvPicPr>
          <p:cNvPr id="5" name="Picture 10" descr="name_FR_250"/>
          <p:cNvPicPr>
            <a:picLocks noChangeAspect="1" noChangeArrowheads="1"/>
          </p:cNvPicPr>
          <p:nvPr/>
        </p:nvPicPr>
        <p:blipFill>
          <a:blip r:embed="rId3" cstate="print"/>
          <a:srcRect/>
          <a:stretch>
            <a:fillRect/>
          </a:stretch>
        </p:blipFill>
        <p:spPr bwMode="auto">
          <a:xfrm>
            <a:off x="1042988" y="714375"/>
            <a:ext cx="2381250" cy="266700"/>
          </a:xfrm>
          <a:prstGeom prst="rect">
            <a:avLst/>
          </a:prstGeom>
          <a:noFill/>
          <a:ln w="9525">
            <a:noFill/>
            <a:miter lim="800000"/>
            <a:headEnd/>
            <a:tailEnd/>
          </a:ln>
        </p:spPr>
      </p:pic>
      <p:pic>
        <p:nvPicPr>
          <p:cNvPr id="6" name="Picture 11" descr="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87513" y="1341438"/>
            <a:ext cx="1731962" cy="3498850"/>
          </a:xfrm>
          <a:prstGeom prst="rect">
            <a:avLst/>
          </a:prstGeom>
          <a:noFill/>
          <a:ln w="9525">
            <a:noFill/>
            <a:miter lim="800000"/>
            <a:headEnd/>
            <a:tailEnd/>
          </a:ln>
        </p:spPr>
      </p:pic>
      <p:sp>
        <p:nvSpPr>
          <p:cNvPr id="443394" name="Rectangle 2"/>
          <p:cNvSpPr>
            <a:spLocks noGrp="1" noChangeArrowheads="1"/>
          </p:cNvSpPr>
          <p:nvPr>
            <p:ph type="ctrTitle"/>
          </p:nvPr>
        </p:nvSpPr>
        <p:spPr>
          <a:xfrm>
            <a:off x="3565525" y="1341438"/>
            <a:ext cx="4894263" cy="1470025"/>
          </a:xfrm>
        </p:spPr>
        <p:txBody>
          <a:bodyPr/>
          <a:lstStyle>
            <a:lvl1pPr algn="l">
              <a:defRPr/>
            </a:lvl1pPr>
          </a:lstStyle>
          <a:p>
            <a:r>
              <a:rPr lang="en-US" dirty="0" smtClean="0"/>
              <a:t>Click to edit Master title style</a:t>
            </a:r>
            <a:endParaRPr lang="en-GB" dirty="0"/>
          </a:p>
        </p:txBody>
      </p:sp>
      <p:sp>
        <p:nvSpPr>
          <p:cNvPr id="443395" name="Rectangle 3"/>
          <p:cNvSpPr>
            <a:spLocks noGrp="1" noChangeArrowheads="1"/>
          </p:cNvSpPr>
          <p:nvPr>
            <p:ph type="subTitle" idx="1"/>
          </p:nvPr>
        </p:nvSpPr>
        <p:spPr>
          <a:xfrm>
            <a:off x="3563938" y="2924175"/>
            <a:ext cx="4929187" cy="1752600"/>
          </a:xfrm>
        </p:spPr>
        <p:txBody>
          <a:bodyPr/>
          <a:lstStyle>
            <a:lvl1pPr marL="0" indent="0">
              <a:buFontTx/>
              <a:buNone/>
              <a:defRPr/>
            </a:lvl1pPr>
          </a:lstStyle>
          <a:p>
            <a:r>
              <a:rPr lang="en-US" smtClean="0"/>
              <a:t>Click to edit Master subtitle style</a:t>
            </a:r>
            <a:endParaRPr lang="en-GB"/>
          </a:p>
        </p:txBody>
      </p:sp>
      <p:sp>
        <p:nvSpPr>
          <p:cNvPr id="7" name="Rectangle 4"/>
          <p:cNvSpPr>
            <a:spLocks noGrp="1" noChangeArrowheads="1"/>
          </p:cNvSpPr>
          <p:nvPr>
            <p:ph type="dt" sz="half" idx="10"/>
          </p:nvPr>
        </p:nvSpPr>
        <p:spPr/>
        <p:txBody>
          <a:bodyPr/>
          <a:lstStyle>
            <a:lvl1pPr>
              <a:defRPr/>
            </a:lvl1pPr>
          </a:lstStyle>
          <a:p>
            <a:pPr>
              <a:defRPr/>
            </a:pPr>
            <a:fld id="{60818726-5781-42F5-AB7E-A03BDAE41FF3}" type="datetime1">
              <a:rPr lang="fr-FR" smtClean="0"/>
              <a:pPr>
                <a:defRPr/>
              </a:pPr>
              <a:t>11/04/2016</a:t>
            </a:fld>
            <a:endParaRPr lang="fr-FR"/>
          </a:p>
        </p:txBody>
      </p:sp>
      <p:sp>
        <p:nvSpPr>
          <p:cNvPr id="8" name="Rectangle 5"/>
          <p:cNvSpPr>
            <a:spLocks noGrp="1" noChangeArrowheads="1"/>
          </p:cNvSpPr>
          <p:nvPr>
            <p:ph type="ftr" sz="quarter" idx="11"/>
          </p:nvPr>
        </p:nvSpPr>
        <p:spPr/>
        <p:txBody>
          <a:bodyPr/>
          <a:lstStyle>
            <a:lvl1pPr>
              <a:defRPr/>
            </a:lvl1pPr>
          </a:lstStyle>
          <a:p>
            <a:pPr>
              <a:defRPr/>
            </a:pPr>
            <a:endParaRPr lang="fr-FR"/>
          </a:p>
        </p:txBody>
      </p:sp>
      <p:sp>
        <p:nvSpPr>
          <p:cNvPr id="9"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88971B7E-7E18-422C-BBCF-5620330519FA}"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01658B4-AC21-400B-B876-27D5BE4BE7B5}" type="datetime1">
              <a:rPr lang="fr-FR" smtClean="0"/>
              <a:pPr>
                <a:defRPr/>
              </a:pPr>
              <a:t>11/04/2016</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E901CD6-73D2-4B50-A8D1-4DF68EC7BA0E}"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6B59C00-038D-4DB4-8D9F-2383109D1653}" type="datetime1">
              <a:rPr lang="fr-FR" smtClean="0"/>
              <a:pPr>
                <a:defRPr/>
              </a:pPr>
              <a:t>11/04/2016</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0A45EA3-AFF7-4BC0-BB87-B6AE63E9E569}"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9DC70CB2-6C48-40AE-86C5-FC5AE45469BA}" type="datetime1">
              <a:rPr lang="fr-FR" smtClean="0"/>
              <a:pPr>
                <a:defRPr/>
              </a:pPr>
              <a:t>11/04/2016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4A64E0C-B30A-4FC3-969E-41444F34F2EB}"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07F5F8F-8590-4A8B-BD58-E0742E811799}" type="datetime1">
              <a:rPr lang="fr-FR" smtClean="0"/>
              <a:pPr>
                <a:defRPr/>
              </a:pPr>
              <a:t>11/04/2016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471C4B2-5AAB-48E5-B81E-75AE62A037C5}" type="slidenum">
              <a:rPr lang="en-AU"/>
              <a:pPr>
                <a:defRPr/>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B3D1CE-82BC-47EF-9F2C-B4A0752220FD}" type="datetime1">
              <a:rPr lang="fr-FR" smtClean="0"/>
              <a:pPr>
                <a:defRPr/>
              </a:pPr>
              <a:t>11/04/2016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C2E7899-5A94-4D1A-A20B-26B95C81EEFA}"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AB71FEE6-1AB0-46DF-8744-A4EBC39A9E6A}" type="datetime1">
              <a:rPr lang="fr-FR" smtClean="0"/>
              <a:pPr>
                <a:defRPr/>
              </a:pPr>
              <a:t>11/04/2016</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DA7C8B4-2395-4B85-9144-CDE6951668FE}"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507BD7A-78A0-4BFE-AFD1-74D55383EFB5}" type="datetime1">
              <a:rPr lang="fr-FR" smtClean="0"/>
              <a:pPr>
                <a:defRPr/>
              </a:pPr>
              <a:t>11/04/2016</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F80CE660-FC43-49C4-B25E-9C97F691C53C}"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1E795E24-7153-4DA0-BED4-D778308F1A7A}" type="datetime1">
              <a:rPr lang="fr-FR" smtClean="0"/>
              <a:pPr>
                <a:defRPr/>
              </a:pPr>
              <a:t>11/04/2016</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E7755FF3-55C5-4A7E-9F6F-E711F15AD747}"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0FAF0A-3FA6-4B57-8B38-ED64452BFBF6}" type="datetime1">
              <a:rPr lang="fr-FR" smtClean="0"/>
              <a:pPr>
                <a:defRPr/>
              </a:pPr>
              <a:t>11/04/2016</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2B53D665-793A-480B-BFEC-9D0090AE470A}" type="slidenum">
              <a:rPr lang="en-AU"/>
              <a:pPr>
                <a:defRPr/>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EA16DB-189C-4E44-BB70-FB5731782B21}" type="datetime1">
              <a:rPr lang="fr-FR" smtClean="0"/>
              <a:pPr>
                <a:defRPr/>
              </a:pPr>
              <a:t>11/04/2016</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1FF4499-A312-4E45-A17B-A2B97F4DBDD1}"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2B96FC5B-8ED0-4629-977C-F45A5CFC566B}" type="datetime1">
              <a:rPr lang="fr-FR" smtClean="0"/>
              <a:pPr>
                <a:defRPr/>
              </a:pPr>
              <a:t>11/04/2016</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E6CC52-15D5-464C-AAB2-C07295637F2D}"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FA0164-18EB-4007-AB0D-EA7FB4D31B80}" type="datetime1">
              <a:rPr lang="fr-FR" smtClean="0"/>
              <a:pPr>
                <a:defRPr/>
              </a:pPr>
              <a:t>11/04/2016</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5F5A27F-4E85-4330-A7F5-CC49D9F7DD71}"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06BF53B-51C2-42F6-8D83-9B2D5EE87149}" type="datetime1">
              <a:rPr lang="fr-FR" smtClean="0"/>
              <a:pPr>
                <a:defRPr/>
              </a:pPr>
              <a:t>11/04/2016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DB2BB93-FFBB-42FD-BE9E-950EA3197D84}" type="slidenum">
              <a:rPr lang="en-AU"/>
              <a:pPr>
                <a:defRPr/>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D4F4A507-619B-449F-9234-1514CD80B559}" type="datetime1">
              <a:rPr lang="fr-FR" smtClean="0"/>
              <a:pPr>
                <a:defRPr/>
              </a:pPr>
              <a:t>11/04/2016</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7F47A2E-0687-4A51-9FD1-3AAD904F3F34}" type="slidenum">
              <a:rPr lang="en-AU"/>
              <a:pPr>
                <a:defRPr/>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pPr>
              <a:defRPr/>
            </a:pPr>
            <a:fld id="{23075846-5A6D-4CCB-9297-E657350DB27B}" type="datetime1">
              <a:rPr lang="fr-FR" smtClean="0"/>
              <a:pPr>
                <a:defRPr/>
              </a:pPr>
              <a:t>11/04/2016</a:t>
            </a:fld>
            <a:endParaRPr lang="fr-FR"/>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pPr>
              <a:defRPr/>
            </a:pPr>
            <a:endParaRPr lang="fr-FR"/>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pPr>
              <a:defRPr/>
            </a:pPr>
            <a:fld id="{88971B7E-7E18-422C-BBCF-5620330519FA}" type="slidenum">
              <a:rPr lang="fr-FR" smtClean="0"/>
              <a:pPr>
                <a:defRPr/>
              </a:pPr>
              <a:t>‹#›</a:t>
            </a:fld>
            <a:endParaRPr lang="fr-FR"/>
          </a:p>
        </p:txBody>
      </p:sp>
      <p:pic>
        <p:nvPicPr>
          <p:cNvPr id="9" name="Picture 8" descr="OECD_TEXT_10cm.png"/>
          <p:cNvPicPr>
            <a:picLocks noChangeAspect="1"/>
          </p:cNvPicPr>
          <p:nvPr/>
        </p:nvPicPr>
        <p:blipFill>
          <a:blip r:embed="rId3" cstate="print"/>
          <a:stretch>
            <a:fillRect/>
          </a:stretch>
        </p:blipFill>
        <p:spPr>
          <a:xfrm>
            <a:off x="251715" y="208403"/>
            <a:ext cx="1970073" cy="104400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8E703B5E-92D3-4ADE-BFD4-23778F34D81D}"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EE6CC52-15D5-464C-AAB2-C07295637F2D}" type="slidenum">
              <a:rPr lang="fr-FR" smtClean="0"/>
              <a:pPr>
                <a:defRPr/>
              </a:pPr>
              <a:t>‹#›</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07CDA1-9CAD-44CE-8E3E-9426D17C4F61}"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A69C2D5-44CA-43D3-8DB0-13456496B509}" type="slidenum">
              <a:rPr lang="fr-FR" smtClean="0"/>
              <a:pPr>
                <a:defRPr/>
              </a:pPr>
              <a:t>‹#›</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87BFB793-EE08-46AB-AF54-72449090AFBA}" type="datetime1">
              <a:rPr lang="fr-FR" smtClean="0"/>
              <a:pPr>
                <a:defRPr/>
              </a:pPr>
              <a:t>11/04/2016</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D269624-D85F-4C37-B658-7FC4E244F1A1}" type="slidenum">
              <a:rPr lang="fr-FR" smtClean="0"/>
              <a:pPr>
                <a:defRPr/>
              </a:pPr>
              <a:t>‹#›</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132B79F0-C017-48F3-B3B6-667526E4A23A}" type="datetime1">
              <a:rPr lang="fr-FR" smtClean="0"/>
              <a:pPr>
                <a:defRPr/>
              </a:pPr>
              <a:t>11/04/2016</a:t>
            </a:fld>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C3902BA2-BDC2-4350-8721-1D7132B02C17}" type="slidenum">
              <a:rPr lang="fr-FR" smtClean="0"/>
              <a:pPr>
                <a:defRPr/>
              </a:pPr>
              <a:t>‹#›</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FE958B22-E39E-400F-B87B-709956AD369F}" type="datetime1">
              <a:rPr lang="fr-FR" smtClean="0"/>
              <a:pPr>
                <a:defRPr/>
              </a:pPr>
              <a:t>11/04/2016</a:t>
            </a:fld>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9930EA4A-89AF-4CB7-864B-BCEB6AED3AAA}" type="slidenum">
              <a:rPr lang="fr-FR" smtClean="0"/>
              <a:pPr>
                <a:defRPr/>
              </a:pPr>
              <a:t>‹#›</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867021D-E259-42FC-885A-6FFBB53EABBF}" type="datetime1">
              <a:rPr lang="fr-FR" smtClean="0"/>
              <a:pPr>
                <a:defRPr/>
              </a:pPr>
              <a:t>11/04/2016</a:t>
            </a:fld>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BD900ABF-5E71-4FC6-B242-E90F3DE422D5}" type="slidenum">
              <a:rPr lang="fr-FR" smtClean="0"/>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EC9F720-0DB4-43EF-B469-9F5D90A72638}" type="datetime1">
              <a:rPr lang="fr-FR" smtClean="0"/>
              <a:pPr>
                <a:defRPr/>
              </a:pPr>
              <a:t>11/04/2016</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69C2D5-44CA-43D3-8DB0-13456496B509}" type="slidenum">
              <a:rPr lang="fr-FR"/>
              <a:pPr>
                <a:defRP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5059166-5D24-4841-AC28-32E5604B8389}" type="datetime1">
              <a:rPr lang="fr-FR" smtClean="0"/>
              <a:pPr>
                <a:defRPr/>
              </a:pPr>
              <a:t>11/04/2016</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0CB8E02-F212-425A-A69E-D59E4ADD6A65}" type="slidenum">
              <a:rPr lang="fr-FR" smtClean="0"/>
              <a:pPr>
                <a:defRPr/>
              </a:pPr>
              <a:t>‹#›</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CA745E3-3F8A-4C4B-9636-9EBA2E805BFA}" type="datetime1">
              <a:rPr lang="fr-FR" smtClean="0"/>
              <a:pPr>
                <a:defRPr/>
              </a:pPr>
              <a:t>11/04/2016</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D673F175-E7D8-4A11-B2E7-D8EA4AA04A84}" type="slidenum">
              <a:rPr lang="fr-FR" smtClean="0"/>
              <a:pPr>
                <a:defRPr/>
              </a:pPr>
              <a:t>‹#›</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51D494E-7B2C-45DA-8AB7-1D3FBAC76E6F}"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E901CD6-73D2-4B50-A8D1-4DF68EC7BA0E}" type="slidenum">
              <a:rPr lang="fr-FR" smtClean="0"/>
              <a:pPr>
                <a:defRPr/>
              </a:pPr>
              <a:t>‹#›</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78F3B2-D0E8-4219-987E-6AAED575966F}"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0A45EA3-AFF7-4BC0-BB87-B6AE63E9E569}" type="slidenum">
              <a:rPr lang="fr-FR" smtClean="0"/>
              <a:pPr>
                <a:defRPr/>
              </a:pPr>
              <a:t>‹#›</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7BEB4AD-0761-4DDA-951E-99B13E524B3F}" type="datetime1">
              <a:rPr lang="fr-FR" smtClean="0"/>
              <a:pPr/>
              <a:t>11/04/2016</a:t>
            </a:fld>
            <a:endParaRPr lang="en-US" dirty="0"/>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dirty="0"/>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9DF9C13-3FF7-4314-8822-5FDF870B464D}" type="slidenum">
              <a:rPr lang="en-US" smtClean="0"/>
              <a:pPr/>
              <a:t>‹#›</a:t>
            </a:fld>
            <a:endParaRPr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p>
            <a:r>
              <a:rPr lang="fr-FR" dirty="0" smtClean="0"/>
              <a:t>Cliquez pour modifier le titre</a:t>
            </a:r>
            <a:br>
              <a:rPr lang="fr-FR" dirty="0" smtClean="0"/>
            </a:br>
            <a:r>
              <a:rPr lang="fr-FR" dirty="0" smtClean="0"/>
              <a:t>Le titre peut-être étendu sur deux lignes</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3"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pPr>
              <a:defRPr/>
            </a:pPr>
            <a:fld id="{F9CD3D81-6331-4C46-BFD2-C87E549108BE}" type="datetime1">
              <a:rPr lang="fr-FR" smtClean="0"/>
              <a:pPr>
                <a:defRPr/>
              </a:pPr>
              <a:t>11/04/2016</a:t>
            </a:fld>
            <a:endParaRPr lang="fr-FR"/>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pPr>
              <a:defRPr/>
            </a:pPr>
            <a:endParaRPr lang="fr-FR"/>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chemeClr val="bg1"/>
                </a:solidFill>
              </a:defRPr>
            </a:lvl1pPr>
          </a:lstStyle>
          <a:p>
            <a:pPr>
              <a:defRPr/>
            </a:pPr>
            <a:fld id="{88971B7E-7E18-422C-BBCF-5620330519FA}" type="slidenum">
              <a:rPr lang="fr-FR" smtClean="0"/>
              <a:pPr>
                <a:defRPr/>
              </a:pPr>
              <a:t>‹#›</a:t>
            </a:fld>
            <a:endParaRPr lang="fr-FR"/>
          </a:p>
        </p:txBody>
      </p:sp>
      <p:pic>
        <p:nvPicPr>
          <p:cNvPr id="9" name="Picture 8" descr="OECD_TEXT_10cm.png"/>
          <p:cNvPicPr>
            <a:picLocks noChangeAspect="1"/>
          </p:cNvPicPr>
          <p:nvPr/>
        </p:nvPicPr>
        <p:blipFill>
          <a:blip r:embed="rId4" cstate="print"/>
          <a:stretch>
            <a:fillRect/>
          </a:stretch>
        </p:blipFill>
        <p:spPr>
          <a:xfrm>
            <a:off x="251715" y="208403"/>
            <a:ext cx="1970073" cy="1044000"/>
          </a:xfrm>
          <a:prstGeom prst="rect">
            <a:avLst/>
          </a:prstGeom>
        </p:spPr>
      </p:pic>
      <p:graphicFrame>
        <p:nvGraphicFramePr>
          <p:cNvPr id="2" name="Objet 1"/>
          <p:cNvGraphicFramePr>
            <a:graphicFrameLocks noChangeAspect="1"/>
          </p:cNvGraphicFramePr>
          <p:nvPr userDrawn="1">
            <p:extLst>
              <p:ext uri="{D42A27DB-BD31-4B8C-83A1-F6EECF244321}">
                <p14:modId xmlns:p14="http://schemas.microsoft.com/office/powerpoint/2010/main" val="356241009"/>
              </p:ext>
            </p:extLst>
          </p:nvPr>
        </p:nvGraphicFramePr>
        <p:xfrm>
          <a:off x="2411760" y="208403"/>
          <a:ext cx="2016224" cy="966141"/>
        </p:xfrm>
        <a:graphic>
          <a:graphicData uri="http://schemas.openxmlformats.org/presentationml/2006/ole">
            <mc:AlternateContent xmlns:mc="http://schemas.openxmlformats.org/markup-compatibility/2006">
              <mc:Choice xmlns:v="urn:schemas-microsoft-com:vml" Requires="v">
                <p:oleObj spid="_x0000_s1244" name="Photo" r:id="rId5" imgW="2724150" imgH="962025" progId="StaticMetafile">
                  <p:embed/>
                </p:oleObj>
              </mc:Choice>
              <mc:Fallback>
                <p:oleObj name="Photo" r:id="rId5" imgW="2724150" imgH="962025" progId="StaticMetafile">
                  <p:embed/>
                  <p:pic>
                    <p:nvPicPr>
                      <p:cNvPr id="0"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208403"/>
                        <a:ext cx="2016224" cy="9661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2195736" y="6237312"/>
            <a:ext cx="2133600" cy="476250"/>
          </a:xfrm>
        </p:spPr>
        <p:txBody>
          <a:bodyPr/>
          <a:lstStyle>
            <a:lvl1pPr>
              <a:defRPr/>
            </a:lvl1pPr>
          </a:lstStyle>
          <a:p>
            <a:pPr>
              <a:defRPr/>
            </a:pPr>
            <a:fld id="{2AE3B041-67C7-464F-B0EB-D9F7DE7D13D5}"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graphicFrame>
        <p:nvGraphicFramePr>
          <p:cNvPr id="8" name="Objet 7"/>
          <p:cNvGraphicFramePr>
            <a:graphicFrameLocks noChangeAspect="1"/>
          </p:cNvGraphicFramePr>
          <p:nvPr userDrawn="1">
            <p:extLst>
              <p:ext uri="{D42A27DB-BD31-4B8C-83A1-F6EECF244321}">
                <p14:modId xmlns:p14="http://schemas.microsoft.com/office/powerpoint/2010/main" val="255465291"/>
              </p:ext>
            </p:extLst>
          </p:nvPr>
        </p:nvGraphicFramePr>
        <p:xfrm>
          <a:off x="7596336" y="6165304"/>
          <a:ext cx="1296491" cy="621703"/>
        </p:xfrm>
        <a:graphic>
          <a:graphicData uri="http://schemas.openxmlformats.org/presentationml/2006/ole">
            <mc:AlternateContent xmlns:mc="http://schemas.openxmlformats.org/markup-compatibility/2006">
              <mc:Choice xmlns:v="urn:schemas-microsoft-com:vml" Requires="v">
                <p:oleObj spid="_x0000_s2266" name="Photo" r:id="rId3" imgW="2724150" imgH="962025" progId="StaticMetafile">
                  <p:embed/>
                </p:oleObj>
              </mc:Choice>
              <mc:Fallback>
                <p:oleObj name="Photo" r:id="rId3" imgW="2724150" imgH="962025" progId="StaticMetafile">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165304"/>
                        <a:ext cx="1296491" cy="621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982E2A-66CF-46E0-B122-1F8224891FE1}"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A69C2D5-44CA-43D3-8DB0-13456496B509}" type="slidenum">
              <a:rPr lang="fr-FR" smtClean="0"/>
              <a:pPr>
                <a:defRPr/>
              </a:pPr>
              <a:t>‹#›</a:t>
            </a:fld>
            <a:endParaRPr lang="fr-F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fld id="{35203A46-FD09-4B1E-A7BC-64DE572102BE}" type="datetime1">
              <a:rPr lang="fr-FR" smtClean="0"/>
              <a:pPr>
                <a:defRPr/>
              </a:pPr>
              <a:t>11/04/2016</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D269624-D85F-4C37-B658-7FC4E244F1A1}" type="slidenum">
              <a:rPr lang="fr-FR" smtClean="0"/>
              <a:pPr>
                <a:defRPr/>
              </a:pPr>
              <a:t>‹#›</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fld id="{7055D4C5-6C26-43DE-B688-5EC87B1AAD8E}" type="datetime1">
              <a:rPr lang="fr-FR" smtClean="0"/>
              <a:pPr>
                <a:defRPr/>
              </a:pPr>
              <a:t>11/04/2016</a:t>
            </a:fld>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C3902BA2-BDC2-4350-8721-1D7132B02C17}" type="slidenum">
              <a:rPr lang="fr-FR" smtClean="0"/>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294892A-A051-482B-BC1A-5BDF1119961F}" type="datetime1">
              <a:rPr lang="fr-FR" smtClean="0"/>
              <a:pPr>
                <a:defRPr/>
              </a:pPr>
              <a:t>11/04/2016</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D269624-D85F-4C37-B658-7FC4E244F1A1}" type="slidenum">
              <a:rPr lang="fr-FR"/>
              <a:pPr>
                <a:defRPr/>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4500C86F-7B38-4CF7-A478-E158030F5237}" type="datetime1">
              <a:rPr lang="fr-FR" smtClean="0"/>
              <a:pPr>
                <a:defRPr/>
              </a:pPr>
              <a:t>11/04/2016</a:t>
            </a:fld>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9930EA4A-89AF-4CB7-864B-BCEB6AED3AAA}" type="slidenum">
              <a:rPr lang="fr-FR" smtClean="0"/>
              <a:pPr>
                <a:defRPr/>
              </a:pPr>
              <a:t>‹#›</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919177-B262-4EDA-AC88-C0ED006D25C8}" type="datetime1">
              <a:rPr lang="fr-FR" smtClean="0"/>
              <a:pPr>
                <a:defRPr/>
              </a:pPr>
              <a:t>11/04/2016</a:t>
            </a:fld>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BD900ABF-5E71-4FC6-B242-E90F3DE422D5}" type="slidenum">
              <a:rPr lang="fr-FR" smtClean="0"/>
              <a:pPr>
                <a:defRPr/>
              </a:pPr>
              <a:t>‹#›</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4F99669-96E4-47FB-B3D0-AEECFD06BCD5}" type="datetime1">
              <a:rPr lang="fr-FR" smtClean="0"/>
              <a:pPr>
                <a:defRPr/>
              </a:pPr>
              <a:t>11/04/2016</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0CB8E02-F212-425A-A69E-D59E4ADD6A65}" type="slidenum">
              <a:rPr lang="fr-FR" smtClean="0"/>
              <a:pPr>
                <a:defRPr/>
              </a:pPr>
              <a:t>‹#›</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A756A00-2335-4DEB-9C61-922D71F71EAC}" type="datetime1">
              <a:rPr lang="fr-FR" smtClean="0"/>
              <a:pPr>
                <a:defRPr/>
              </a:pPr>
              <a:t>11/04/2016</a:t>
            </a:fld>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D673F175-E7D8-4A11-B2E7-D8EA4AA04A84}" type="slidenum">
              <a:rPr lang="fr-FR" smtClean="0"/>
              <a:pPr>
                <a:defRPr/>
              </a:pPr>
              <a:t>‹#›</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EC793F8-1C55-450F-A0F7-A6D99B6F2734}"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E901CD6-73D2-4B50-A8D1-4DF68EC7BA0E}" type="slidenum">
              <a:rPr lang="fr-FR" smtClean="0"/>
              <a:pPr>
                <a:defRPr/>
              </a:pPr>
              <a:t>‹#›</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10AC616-A3BE-43FD-9BC9-8EF86C8C0C77}" type="datetime1">
              <a:rPr lang="fr-FR" smtClean="0"/>
              <a:pPr>
                <a:defRPr/>
              </a:pPr>
              <a:t>11/04/2016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0A45EA3-AFF7-4BC0-BB87-B6AE63E9E569}" type="slidenum">
              <a:rPr lang="fr-FR" smtClean="0"/>
              <a:pPr>
                <a:defRPr/>
              </a:pPr>
              <a:t>‹#›</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B18AB8B2-D70E-453D-B88E-0BE30F329861}" type="datetime1">
              <a:rPr lang="fr-FR" smtClean="0"/>
              <a:pPr>
                <a:defRPr/>
              </a:pPr>
              <a:t>11/04/2016</a:t>
            </a:fld>
            <a:endParaRPr lang="fr-FR"/>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fr-FR"/>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fld id="{839CECC0-30D9-46FE-86E1-3BAB61BC1B2C}" type="datetime1">
              <a:rPr lang="fr-FR" smtClean="0"/>
              <a:pPr>
                <a:defRPr/>
              </a:pPr>
              <a:t>11/04/2016</a:t>
            </a:fld>
            <a:endParaRPr lang="fr-FR"/>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fr-FR"/>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6F4C8379-4864-4AE7-9465-C9919A2A6739}" type="slidenum">
              <a:rPr lang="fr-FR" smtClean="0"/>
              <a:pPr>
                <a:defRPr/>
              </a:pPr>
              <a:t>‹#›</a:t>
            </a:fld>
            <a:endParaRPr lang="fr-FR"/>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pPr>
              <a:defRPr/>
            </a:pPr>
            <a:fld id="{FEF04E01-CB97-453B-BD4F-54172CE03431}" type="datetime1">
              <a:rPr lang="fr-FR" smtClean="0"/>
              <a:pPr>
                <a:defRPr/>
              </a:pPr>
              <a:t>11/04/2016</a:t>
            </a:fld>
            <a:endParaRPr lang="fr-FR"/>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pPr>
              <a:defRPr/>
            </a:pPr>
            <a:endParaRPr lang="fr-FR"/>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pPr>
              <a:defRPr/>
            </a:pPr>
            <a:fld id="{6F4C8379-4864-4AE7-9465-C9919A2A6739}" type="slidenum">
              <a:rPr lang="fr-FR" smtClean="0"/>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21EF0CC-700E-49DB-9A74-BF52DC1D56EF}" type="datetime1">
              <a:rPr lang="fr-FR" smtClean="0"/>
              <a:pPr>
                <a:defRPr/>
              </a:pPr>
              <a:t>11/04/2016</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3902BA2-BDC2-4350-8721-1D7132B02C17}"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8F794B5-C8E1-471D-A638-669CE6533023}" type="datetime1">
              <a:rPr lang="fr-FR" smtClean="0"/>
              <a:pPr>
                <a:defRPr/>
              </a:pPr>
              <a:t>11/04/2016</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930EA4A-89AF-4CB7-864B-BCEB6AED3AA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D865D1-30D5-4CFD-8E3F-1F64E1DC710D}" type="datetime1">
              <a:rPr lang="fr-FR" smtClean="0"/>
              <a:pPr>
                <a:defRPr/>
              </a:pPr>
              <a:t>11/04/2016</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D900ABF-5E71-4FC6-B242-E90F3DE422D5}"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5BD871-3003-4CD4-8C6C-815D59A936A9}" type="datetime1">
              <a:rPr lang="fr-FR" smtClean="0"/>
              <a:pPr>
                <a:defRPr/>
              </a:pPr>
              <a:t>11/04/2016</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0CB8E02-F212-425A-A69E-D59E4ADD6A65}"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66372B-E559-4CC8-875B-860CC1E766C1}" type="datetime1">
              <a:rPr lang="fr-FR" smtClean="0"/>
              <a:pPr>
                <a:defRPr/>
              </a:pPr>
              <a:t>11/04/2016</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673F175-E7D8-4A11-B2E7-D8EA4AA04A84}"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39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FFB563C5-A75C-4534-A622-8EDE9519E753}" type="datetime1">
              <a:rPr lang="fr-FR" smtClean="0"/>
              <a:pPr>
                <a:defRPr/>
              </a:pPr>
              <a:t>11/04/2016</a:t>
            </a:fld>
            <a:endParaRPr lang="fr-FR"/>
          </a:p>
        </p:txBody>
      </p:sp>
      <p:sp>
        <p:nvSpPr>
          <p:cNvPr id="439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439302" name="Rectangle 6"/>
          <p:cNvSpPr>
            <a:spLocks noGrp="1" noChangeArrowheads="1"/>
          </p:cNvSpPr>
          <p:nvPr>
            <p:ph type="sldNum" sz="quarter" idx="4"/>
          </p:nvPr>
        </p:nvSpPr>
        <p:spPr bwMode="auto">
          <a:xfrm>
            <a:off x="6553200"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F4C8379-4864-4AE7-9465-C9919A2A6739}" type="slidenum">
              <a:rPr lang="fr-FR"/>
              <a:pPr>
                <a:defRPr/>
              </a:pPr>
              <a:t>‹#›</a:t>
            </a:fld>
            <a:endParaRPr lang="fr-FR"/>
          </a:p>
        </p:txBody>
      </p:sp>
      <p:pic>
        <p:nvPicPr>
          <p:cNvPr id="1031" name="Picture 7" descr="OCDE_285_50K"/>
          <p:cNvPicPr>
            <a:picLocks noChangeAspect="1" noChangeArrowheads="1"/>
          </p:cNvPicPr>
          <p:nvPr/>
        </p:nvPicPr>
        <p:blipFill>
          <a:blip r:embed="rId13" cstate="print"/>
          <a:srcRect/>
          <a:stretch>
            <a:fillRect/>
          </a:stretch>
        </p:blipFill>
        <p:spPr bwMode="auto">
          <a:xfrm>
            <a:off x="115888" y="117475"/>
            <a:ext cx="568325"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5"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Helvetica" pitchFamily="34" charset="0"/>
          <a:cs typeface="Arial" charset="0"/>
        </a:defRPr>
      </a:lvl2pPr>
      <a:lvl3pPr algn="ctr" rtl="0" eaLnBrk="0" fontAlgn="base" hangingPunct="0">
        <a:spcBef>
          <a:spcPct val="0"/>
        </a:spcBef>
        <a:spcAft>
          <a:spcPct val="0"/>
        </a:spcAft>
        <a:defRPr sz="4400">
          <a:solidFill>
            <a:schemeClr val="bg2"/>
          </a:solidFill>
          <a:latin typeface="Helvetica" pitchFamily="34" charset="0"/>
          <a:cs typeface="Arial" charset="0"/>
        </a:defRPr>
      </a:lvl3pPr>
      <a:lvl4pPr algn="ctr" rtl="0" eaLnBrk="0" fontAlgn="base" hangingPunct="0">
        <a:spcBef>
          <a:spcPct val="0"/>
        </a:spcBef>
        <a:spcAft>
          <a:spcPct val="0"/>
        </a:spcAft>
        <a:defRPr sz="4400">
          <a:solidFill>
            <a:schemeClr val="bg2"/>
          </a:solidFill>
          <a:latin typeface="Helvetica" pitchFamily="34" charset="0"/>
          <a:cs typeface="Arial" charset="0"/>
        </a:defRPr>
      </a:lvl4pPr>
      <a:lvl5pPr algn="ctr" rtl="0" eaLnBrk="0" fontAlgn="base" hangingPunct="0">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0073CF"/>
          </a:solidFill>
          <a:latin typeface="+mn-lt"/>
          <a:ea typeface="+mn-ea"/>
          <a:cs typeface="+mn-cs"/>
        </a:defRPr>
      </a:lvl1pPr>
      <a:lvl2pPr marL="742950" indent="-285750" algn="l" rtl="0" eaLnBrk="0" fontAlgn="base" hangingPunct="0">
        <a:spcBef>
          <a:spcPct val="20000"/>
        </a:spcBef>
        <a:spcAft>
          <a:spcPct val="0"/>
        </a:spcAft>
        <a:buChar char="–"/>
        <a:defRPr sz="2800">
          <a:solidFill>
            <a:srgbClr val="0073CF"/>
          </a:solidFill>
          <a:latin typeface="+mn-lt"/>
          <a:cs typeface="+mn-cs"/>
        </a:defRPr>
      </a:lvl2pPr>
      <a:lvl3pPr marL="1143000" indent="-228600" algn="l" rtl="0" eaLnBrk="0" fontAlgn="base" hangingPunct="0">
        <a:spcBef>
          <a:spcPct val="20000"/>
        </a:spcBef>
        <a:spcAft>
          <a:spcPct val="0"/>
        </a:spcAft>
        <a:buChar char="•"/>
        <a:defRPr sz="2400">
          <a:solidFill>
            <a:srgbClr val="0073CF"/>
          </a:solidFill>
          <a:latin typeface="+mn-lt"/>
          <a:cs typeface="+mn-cs"/>
        </a:defRPr>
      </a:lvl3pPr>
      <a:lvl4pPr marL="1600200" indent="-228600" algn="l" rtl="0" eaLnBrk="0" fontAlgn="base" hangingPunct="0">
        <a:spcBef>
          <a:spcPct val="20000"/>
        </a:spcBef>
        <a:spcAft>
          <a:spcPct val="0"/>
        </a:spcAft>
        <a:buChar char="–"/>
        <a:defRPr sz="2000">
          <a:solidFill>
            <a:srgbClr val="0073CF"/>
          </a:solidFill>
          <a:latin typeface="+mn-lt"/>
          <a:cs typeface="+mn-cs"/>
        </a:defRPr>
      </a:lvl4pPr>
      <a:lvl5pPr marL="2057400" indent="-228600" algn="l" rtl="0" eaLnBrk="0" fontAlgn="base" hangingPunct="0">
        <a:spcBef>
          <a:spcPct val="20000"/>
        </a:spcBef>
        <a:spcAft>
          <a:spcPct val="0"/>
        </a:spcAft>
        <a:buChar char="»"/>
        <a:defRPr sz="2000">
          <a:solidFill>
            <a:srgbClr val="0073CF"/>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B84D6ABF-8869-494D-A9E0-A86E570F43F8}" type="datetime1">
              <a:rPr lang="fr-FR" smtClean="0"/>
              <a:pPr>
                <a:defRPr/>
              </a:pPr>
              <a:t>11/04/2016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60685A4-6B83-4B92-888C-EFAC37E644E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4"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F62EECF2-C918-4AC5-AB07-6A369BBDA61E}" type="datetime1">
              <a:rPr lang="fr-FR" smtClean="0"/>
              <a:pPr>
                <a:defRPr/>
              </a:pPr>
              <a:t>11/04/2016</a:t>
            </a:fld>
            <a:endParaRPr lang="fr-FR"/>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6F4C8379-4864-4AE7-9465-C9919A2A6739}" type="slidenum">
              <a:rPr lang="fr-FR" smtClean="0"/>
              <a:pPr>
                <a:defRPr/>
              </a:pPr>
              <a:t>‹#›</a:t>
            </a:fld>
            <a:endParaRPr lang="fr-FR"/>
          </a:p>
        </p:txBody>
      </p:sp>
      <p:pic>
        <p:nvPicPr>
          <p:cNvPr id="11" name="Picture 10" descr="OECD_10cm.png"/>
          <p:cNvPicPr>
            <a:picLocks noChangeAspect="1"/>
          </p:cNvPicPr>
          <p:nvPr/>
        </p:nvPicPr>
        <p:blipFill>
          <a:blip r:embed="rId15"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40" r:id="rId12"/>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D6B72815-3EFD-4AD7-843E-01B8ED3BD9D8}" type="datetime1">
              <a:rPr lang="fr-FR" smtClean="0"/>
              <a:pPr>
                <a:defRPr/>
              </a:pPr>
              <a:t>11/04/2016</a:t>
            </a:fld>
            <a:endParaRPr lang="fr-FR"/>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pPr>
              <a:defRPr/>
            </a:pPr>
            <a:endParaRPr lang="fr-FR"/>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pPr>
              <a:defRPr/>
            </a:pPr>
            <a:fld id="{6F4C8379-4864-4AE7-9465-C9919A2A6739}" type="slidenum">
              <a:rPr lang="fr-FR" smtClean="0"/>
              <a:pPr>
                <a:defRPr/>
              </a:pPr>
              <a:t>‹#›</a:t>
            </a:fld>
            <a:endParaRPr lang="fr-FR"/>
          </a:p>
        </p:txBody>
      </p:sp>
      <p:pic>
        <p:nvPicPr>
          <p:cNvPr id="11" name="Picture 10" descr="OECD_10cm.png"/>
          <p:cNvPicPr>
            <a:picLocks noChangeAspect="1"/>
          </p:cNvPicPr>
          <p:nvPr/>
        </p:nvPicPr>
        <p:blipFill>
          <a:blip r:embed="rId14" cstate="print"/>
          <a:stretch>
            <a:fillRect/>
          </a:stretch>
        </p:blipFill>
        <p:spPr>
          <a:xfrm>
            <a:off x="469672" y="6171747"/>
            <a:ext cx="1208290" cy="56160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pPr>
              <a:defRPr/>
            </a:pPr>
            <a:fld id="{B58AD8A2-5C65-4513-8C07-FB1B7CF03509}" type="datetime1">
              <a:rPr lang="fr-FR" smtClean="0"/>
              <a:pPr>
                <a:defRPr/>
              </a:pPr>
              <a:t>11/04/2016</a:t>
            </a:fld>
            <a:endParaRPr lang="fr-FR"/>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pPr>
              <a:defRPr/>
            </a:pPr>
            <a:endParaRPr lang="fr-FR"/>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pPr>
              <a:defRPr/>
            </a:pPr>
            <a:fld id="{6F4C8379-4864-4AE7-9465-C9919A2A6739}" type="slidenum">
              <a:rPr lang="fr-FR" smtClean="0"/>
              <a:pPr>
                <a:defRPr/>
              </a:pPr>
              <a:t>‹#›</a:t>
            </a:fld>
            <a:endParaRPr lang="fr-F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hyperlink" Target="mailto:Jorrit.Zwijnenburg@oecd.org" TargetMode="External"/><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5696" y="1628800"/>
            <a:ext cx="6912768" cy="1728192"/>
          </a:xfrm>
        </p:spPr>
        <p:txBody>
          <a:bodyPr rtlCol="0">
            <a:normAutofit fontScale="90000"/>
          </a:bodyPr>
          <a:lstStyle/>
          <a:p>
            <a:pPr fontAlgn="auto">
              <a:lnSpc>
                <a:spcPct val="100000"/>
              </a:lnSpc>
              <a:spcAft>
                <a:spcPts val="0"/>
              </a:spcAft>
              <a:defRPr/>
            </a:pPr>
            <a:r>
              <a:rPr lang="en-GB" sz="3600" b="1" dirty="0" smtClean="0"/>
              <a:t>The recording of pension entitlements according to the 2008 SNA</a:t>
            </a:r>
            <a:endParaRPr lang="en-GB" sz="2600" noProof="0" dirty="0"/>
          </a:p>
        </p:txBody>
      </p:sp>
      <p:sp>
        <p:nvSpPr>
          <p:cNvPr id="4099" name="Sous-titre 2"/>
          <p:cNvSpPr>
            <a:spLocks noGrp="1"/>
          </p:cNvSpPr>
          <p:nvPr>
            <p:ph type="subTitle" idx="1"/>
          </p:nvPr>
        </p:nvSpPr>
        <p:spPr>
          <a:xfrm>
            <a:off x="609328" y="5559042"/>
            <a:ext cx="6696744" cy="1200329"/>
          </a:xfrm>
        </p:spPr>
        <p:txBody>
          <a:bodyPr/>
          <a:lstStyle/>
          <a:p>
            <a:pPr eaLnBrk="1" hangingPunct="1">
              <a:lnSpc>
                <a:spcPct val="100000"/>
              </a:lnSpc>
            </a:pPr>
            <a:r>
              <a:rPr lang="en-GB" sz="2400" noProof="0" dirty="0" smtClean="0"/>
              <a:t>Jorrit </a:t>
            </a:r>
            <a:r>
              <a:rPr lang="en-GB" sz="2400" noProof="0" dirty="0" err="1" smtClean="0"/>
              <a:t>Zwijnenburg</a:t>
            </a:r>
            <a:endParaRPr lang="en-GB" sz="2400" dirty="0"/>
          </a:p>
          <a:p>
            <a:pPr eaLnBrk="1" hangingPunct="1">
              <a:lnSpc>
                <a:spcPct val="100000"/>
              </a:lnSpc>
            </a:pPr>
            <a:r>
              <a:rPr lang="en-GB" sz="2400" dirty="0" smtClean="0"/>
              <a:t>National Accounts Division</a:t>
            </a:r>
          </a:p>
          <a:p>
            <a:pPr eaLnBrk="1" hangingPunct="1">
              <a:lnSpc>
                <a:spcPct val="100000"/>
              </a:lnSpc>
            </a:pPr>
            <a:r>
              <a:rPr lang="en-GB" sz="2400" dirty="0" smtClean="0"/>
              <a:t>OECD</a:t>
            </a:r>
            <a:endParaRPr lang="en-GB" sz="2400" noProof="0" dirty="0" smtClean="0"/>
          </a:p>
        </p:txBody>
      </p:sp>
      <p:sp>
        <p:nvSpPr>
          <p:cNvPr id="3" name="TextBox 2"/>
          <p:cNvSpPr txBox="1"/>
          <p:nvPr/>
        </p:nvSpPr>
        <p:spPr>
          <a:xfrm>
            <a:off x="971600" y="5805264"/>
            <a:ext cx="184731" cy="369332"/>
          </a:xfrm>
          <a:prstGeom prst="rect">
            <a:avLst/>
          </a:prstGeom>
          <a:noFill/>
        </p:spPr>
        <p:txBody>
          <a:bodyPr wrap="none" rtlCol="0">
            <a:spAutoFit/>
          </a:bodyPr>
          <a:lstStyle/>
          <a:p>
            <a:endParaRPr lang="en-GB" dirty="0"/>
          </a:p>
        </p:txBody>
      </p:sp>
      <p:sp>
        <p:nvSpPr>
          <p:cNvPr id="4" name="TextBox 3"/>
          <p:cNvSpPr txBox="1"/>
          <p:nvPr/>
        </p:nvSpPr>
        <p:spPr>
          <a:xfrm>
            <a:off x="611560" y="4221088"/>
            <a:ext cx="6696744" cy="830997"/>
          </a:xfrm>
          <a:prstGeom prst="rect">
            <a:avLst/>
          </a:prstGeom>
          <a:noFill/>
        </p:spPr>
        <p:txBody>
          <a:bodyPr wrap="square" rtlCol="0">
            <a:spAutoFit/>
          </a:bodyPr>
          <a:lstStyle/>
          <a:p>
            <a:pPr fontAlgn="auto">
              <a:spcBef>
                <a:spcPts val="0"/>
              </a:spcBef>
              <a:spcAft>
                <a:spcPts val="0"/>
              </a:spcAft>
              <a:buClr>
                <a:schemeClr val="tx1"/>
              </a:buClr>
              <a:defRPr/>
            </a:pPr>
            <a:r>
              <a:rPr lang="en-US" sz="2400" i="1" dirty="0">
                <a:solidFill>
                  <a:schemeClr val="bg1"/>
                </a:solidFill>
              </a:rPr>
              <a:t>Advisory Expert Group on National Accounts</a:t>
            </a:r>
          </a:p>
          <a:p>
            <a:pPr fontAlgn="auto">
              <a:spcBef>
                <a:spcPts val="0"/>
              </a:spcBef>
              <a:spcAft>
                <a:spcPts val="0"/>
              </a:spcAft>
              <a:buClr>
                <a:schemeClr val="tx1"/>
              </a:buClr>
              <a:defRPr/>
            </a:pPr>
            <a:r>
              <a:rPr lang="en-US" sz="2400" i="1" dirty="0">
                <a:solidFill>
                  <a:schemeClr val="bg1"/>
                </a:solidFill>
              </a:rPr>
              <a:t>Paris, France, April 13 – 15, 2016</a:t>
            </a:r>
          </a:p>
        </p:txBody>
      </p:sp>
    </p:spTree>
    <p:extLst>
      <p:ext uri="{BB962C8B-B14F-4D97-AF65-F5344CB8AC3E}">
        <p14:creationId xmlns:p14="http://schemas.microsoft.com/office/powerpoint/2010/main" val="387547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79513" y="4365602"/>
            <a:ext cx="1944216" cy="1359024"/>
          </a:xfrm>
          <a:prstGeom prst="ellipse">
            <a:avLst/>
          </a:prstGeom>
          <a:solidFill>
            <a:schemeClr val="accent2">
              <a:lumMod val="20000"/>
              <a:lumOff val="80000"/>
            </a:schemeClr>
          </a:solidFill>
          <a:ln w="2857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10</a:t>
            </a:fld>
            <a:endParaRPr lang="fr-FR"/>
          </a:p>
        </p:txBody>
      </p:sp>
      <p:sp>
        <p:nvSpPr>
          <p:cNvPr id="4" name="Title 3"/>
          <p:cNvSpPr>
            <a:spLocks noGrp="1"/>
          </p:cNvSpPr>
          <p:nvPr>
            <p:ph type="title"/>
          </p:nvPr>
        </p:nvSpPr>
        <p:spPr/>
        <p:txBody>
          <a:bodyPr/>
          <a:lstStyle/>
          <a:p>
            <a:r>
              <a:rPr lang="en-GB" dirty="0"/>
              <a:t>Focusing on distinction between social security and employment-related</a:t>
            </a:r>
          </a:p>
        </p:txBody>
      </p:sp>
      <p:sp>
        <p:nvSpPr>
          <p:cNvPr id="6" name="TextBox 5"/>
          <p:cNvSpPr txBox="1"/>
          <p:nvPr/>
        </p:nvSpPr>
        <p:spPr>
          <a:xfrm>
            <a:off x="3135729" y="5045114"/>
            <a:ext cx="5400600" cy="400110"/>
          </a:xfrm>
          <a:prstGeom prst="rect">
            <a:avLst/>
          </a:prstGeom>
          <a:noFill/>
        </p:spPr>
        <p:txBody>
          <a:bodyPr wrap="square" rtlCol="0">
            <a:spAutoFit/>
          </a:bodyPr>
          <a:lstStyle/>
          <a:p>
            <a:r>
              <a:rPr lang="en-GB" sz="2000" b="1" dirty="0" smtClean="0">
                <a:solidFill>
                  <a:srgbClr val="C00000"/>
                </a:solidFill>
              </a:rPr>
              <a:t>1. The control and finance of the system</a:t>
            </a:r>
            <a:endParaRPr lang="en-GB" sz="2000" b="1" dirty="0">
              <a:solidFill>
                <a:srgbClr val="C00000"/>
              </a:solidFill>
            </a:endParaRPr>
          </a:p>
        </p:txBody>
      </p:sp>
      <p:sp>
        <p:nvSpPr>
          <p:cNvPr id="7" name="TextBox 6"/>
          <p:cNvSpPr txBox="1"/>
          <p:nvPr/>
        </p:nvSpPr>
        <p:spPr>
          <a:xfrm>
            <a:off x="3118641" y="5405154"/>
            <a:ext cx="5400600" cy="400110"/>
          </a:xfrm>
          <a:prstGeom prst="rect">
            <a:avLst/>
          </a:prstGeom>
          <a:noFill/>
        </p:spPr>
        <p:txBody>
          <a:bodyPr wrap="square" rtlCol="0">
            <a:spAutoFit/>
          </a:bodyPr>
          <a:lstStyle/>
          <a:p>
            <a:r>
              <a:rPr lang="en-GB" sz="2000" b="1" dirty="0">
                <a:solidFill>
                  <a:srgbClr val="C00000"/>
                </a:solidFill>
              </a:rPr>
              <a:t>2</a:t>
            </a:r>
            <a:r>
              <a:rPr lang="en-GB" sz="2000" b="1" dirty="0" smtClean="0">
                <a:solidFill>
                  <a:srgbClr val="C00000"/>
                </a:solidFill>
              </a:rPr>
              <a:t>. The coverage of the system</a:t>
            </a:r>
            <a:endParaRPr lang="en-GB" sz="2000" b="1" dirty="0">
              <a:solidFill>
                <a:srgbClr val="C00000"/>
              </a:solidFill>
            </a:endParaRPr>
          </a:p>
        </p:txBody>
      </p:sp>
      <p:sp>
        <p:nvSpPr>
          <p:cNvPr id="8" name="TextBox 7"/>
          <p:cNvSpPr txBox="1"/>
          <p:nvPr/>
        </p:nvSpPr>
        <p:spPr>
          <a:xfrm>
            <a:off x="3131840" y="5745450"/>
            <a:ext cx="5400600" cy="707886"/>
          </a:xfrm>
          <a:prstGeom prst="rect">
            <a:avLst/>
          </a:prstGeom>
          <a:noFill/>
        </p:spPr>
        <p:txBody>
          <a:bodyPr wrap="square" rtlCol="0">
            <a:spAutoFit/>
          </a:bodyPr>
          <a:lstStyle/>
          <a:p>
            <a:r>
              <a:rPr lang="en-GB" sz="2000" b="1" dirty="0" smtClean="0">
                <a:solidFill>
                  <a:srgbClr val="C00000"/>
                </a:solidFill>
              </a:rPr>
              <a:t>3. The emergence of the scheme (legal nature)</a:t>
            </a:r>
            <a:endParaRPr lang="en-GB" sz="2000" b="1" dirty="0">
              <a:solidFill>
                <a:srgbClr val="C00000"/>
              </a:solidFill>
            </a:endParaRPr>
          </a:p>
        </p:txBody>
      </p:sp>
      <p:sp>
        <p:nvSpPr>
          <p:cNvPr id="5" name="TextBox 4"/>
          <p:cNvSpPr txBox="1"/>
          <p:nvPr/>
        </p:nvSpPr>
        <p:spPr>
          <a:xfrm>
            <a:off x="539552" y="1772816"/>
            <a:ext cx="3456384" cy="461665"/>
          </a:xfrm>
          <a:prstGeom prst="rect">
            <a:avLst/>
          </a:prstGeom>
          <a:noFill/>
        </p:spPr>
        <p:txBody>
          <a:bodyPr wrap="square" rtlCol="0">
            <a:spAutoFit/>
          </a:bodyPr>
          <a:lstStyle/>
          <a:p>
            <a:r>
              <a:rPr lang="en-GB" sz="2400" dirty="0" smtClean="0"/>
              <a:t>Social security schemes</a:t>
            </a:r>
            <a:endParaRPr lang="en-GB" sz="2400" dirty="0"/>
          </a:p>
        </p:txBody>
      </p:sp>
      <p:sp>
        <p:nvSpPr>
          <p:cNvPr id="17" name="TextBox 16"/>
          <p:cNvSpPr txBox="1"/>
          <p:nvPr/>
        </p:nvSpPr>
        <p:spPr>
          <a:xfrm>
            <a:off x="3937127" y="1772816"/>
            <a:ext cx="4667321" cy="461665"/>
          </a:xfrm>
          <a:prstGeom prst="rect">
            <a:avLst/>
          </a:prstGeom>
          <a:noFill/>
        </p:spPr>
        <p:txBody>
          <a:bodyPr wrap="square" rtlCol="0">
            <a:spAutoFit/>
          </a:bodyPr>
          <a:lstStyle/>
          <a:p>
            <a:pPr algn="just"/>
            <a:r>
              <a:rPr lang="en-GB" sz="2400" dirty="0" smtClean="0"/>
              <a:t>cover the entire community, or</a:t>
            </a:r>
            <a:endParaRPr lang="en-GB" sz="2400" dirty="0"/>
          </a:p>
        </p:txBody>
      </p:sp>
      <p:sp>
        <p:nvSpPr>
          <p:cNvPr id="19" name="TextBox 18"/>
          <p:cNvSpPr txBox="1"/>
          <p:nvPr/>
        </p:nvSpPr>
        <p:spPr>
          <a:xfrm>
            <a:off x="539552" y="2103239"/>
            <a:ext cx="4536503" cy="461665"/>
          </a:xfrm>
          <a:prstGeom prst="rect">
            <a:avLst/>
          </a:prstGeom>
          <a:noFill/>
        </p:spPr>
        <p:txBody>
          <a:bodyPr wrap="square" rtlCol="0">
            <a:spAutoFit/>
          </a:bodyPr>
          <a:lstStyle/>
          <a:p>
            <a:r>
              <a:rPr lang="en-GB" sz="2400" dirty="0"/>
              <a:t>l</a:t>
            </a:r>
            <a:r>
              <a:rPr lang="en-GB" sz="2400" dirty="0" smtClean="0"/>
              <a:t>arge sections of the community,</a:t>
            </a:r>
            <a:endParaRPr lang="en-GB" sz="2400" dirty="0"/>
          </a:p>
        </p:txBody>
      </p:sp>
      <p:sp>
        <p:nvSpPr>
          <p:cNvPr id="20" name="TextBox 19"/>
          <p:cNvSpPr txBox="1"/>
          <p:nvPr/>
        </p:nvSpPr>
        <p:spPr>
          <a:xfrm>
            <a:off x="4932041" y="2103239"/>
            <a:ext cx="720079" cy="461665"/>
          </a:xfrm>
          <a:prstGeom prst="rect">
            <a:avLst/>
          </a:prstGeom>
          <a:noFill/>
        </p:spPr>
        <p:txBody>
          <a:bodyPr wrap="square" rtlCol="0">
            <a:spAutoFit/>
          </a:bodyPr>
          <a:lstStyle/>
          <a:p>
            <a:r>
              <a:rPr lang="en-GB" sz="2400" dirty="0" smtClean="0"/>
              <a:t>are</a:t>
            </a:r>
            <a:endParaRPr lang="en-GB" sz="2400" dirty="0"/>
          </a:p>
        </p:txBody>
      </p:sp>
      <p:sp>
        <p:nvSpPr>
          <p:cNvPr id="21" name="TextBox 20"/>
          <p:cNvSpPr txBox="1"/>
          <p:nvPr/>
        </p:nvSpPr>
        <p:spPr>
          <a:xfrm>
            <a:off x="5436097" y="2103239"/>
            <a:ext cx="1368151" cy="461665"/>
          </a:xfrm>
          <a:prstGeom prst="rect">
            <a:avLst/>
          </a:prstGeom>
          <a:noFill/>
        </p:spPr>
        <p:txBody>
          <a:bodyPr wrap="square" rtlCol="0">
            <a:spAutoFit/>
          </a:bodyPr>
          <a:lstStyle/>
          <a:p>
            <a:r>
              <a:rPr lang="en-GB" sz="2400" dirty="0" smtClean="0"/>
              <a:t>imposed</a:t>
            </a:r>
            <a:endParaRPr lang="en-GB" sz="2400" dirty="0"/>
          </a:p>
        </p:txBody>
      </p:sp>
      <p:sp>
        <p:nvSpPr>
          <p:cNvPr id="22" name="TextBox 21"/>
          <p:cNvSpPr txBox="1"/>
          <p:nvPr/>
        </p:nvSpPr>
        <p:spPr>
          <a:xfrm>
            <a:off x="539552" y="2420888"/>
            <a:ext cx="6264696" cy="461665"/>
          </a:xfrm>
          <a:prstGeom prst="rect">
            <a:avLst/>
          </a:prstGeom>
          <a:noFill/>
        </p:spPr>
        <p:txBody>
          <a:bodyPr wrap="square" rtlCol="0">
            <a:spAutoFit/>
          </a:bodyPr>
          <a:lstStyle/>
          <a:p>
            <a:r>
              <a:rPr lang="en-GB" sz="2400" dirty="0"/>
              <a:t>c</a:t>
            </a:r>
            <a:r>
              <a:rPr lang="en-GB" sz="2400" dirty="0" smtClean="0"/>
              <a:t>ontrolled and financed by government units</a:t>
            </a:r>
            <a:endParaRPr lang="en-GB" sz="2400" dirty="0"/>
          </a:p>
        </p:txBody>
      </p:sp>
      <p:sp>
        <p:nvSpPr>
          <p:cNvPr id="24" name="TextBox 23"/>
          <p:cNvSpPr txBox="1"/>
          <p:nvPr/>
        </p:nvSpPr>
        <p:spPr>
          <a:xfrm>
            <a:off x="539552" y="3111351"/>
            <a:ext cx="4320481" cy="461665"/>
          </a:xfrm>
          <a:prstGeom prst="rect">
            <a:avLst/>
          </a:prstGeom>
          <a:noFill/>
        </p:spPr>
        <p:txBody>
          <a:bodyPr wrap="square" rtlCol="0">
            <a:spAutoFit/>
          </a:bodyPr>
          <a:lstStyle/>
          <a:p>
            <a:r>
              <a:rPr lang="en-GB" sz="2400" dirty="0" smtClean="0"/>
              <a:t>Employment-related schemes</a:t>
            </a:r>
            <a:endParaRPr lang="en-GB" sz="2400" dirty="0"/>
          </a:p>
        </p:txBody>
      </p:sp>
      <p:sp>
        <p:nvSpPr>
          <p:cNvPr id="25" name="TextBox 24"/>
          <p:cNvSpPr txBox="1"/>
          <p:nvPr/>
        </p:nvSpPr>
        <p:spPr>
          <a:xfrm>
            <a:off x="4644008" y="3111351"/>
            <a:ext cx="4320481" cy="461665"/>
          </a:xfrm>
          <a:prstGeom prst="rect">
            <a:avLst/>
          </a:prstGeom>
          <a:noFill/>
        </p:spPr>
        <p:txBody>
          <a:bodyPr wrap="square" rtlCol="0">
            <a:spAutoFit/>
          </a:bodyPr>
          <a:lstStyle/>
          <a:p>
            <a:r>
              <a:rPr lang="en-GB" sz="2400" dirty="0"/>
              <a:t>d</a:t>
            </a:r>
            <a:r>
              <a:rPr lang="en-GB" sz="2400" dirty="0" smtClean="0"/>
              <a:t>erive from an employer-</a:t>
            </a:r>
            <a:endParaRPr lang="en-GB" sz="2400" dirty="0"/>
          </a:p>
        </p:txBody>
      </p:sp>
      <p:sp>
        <p:nvSpPr>
          <p:cNvPr id="26" name="TextBox 25"/>
          <p:cNvSpPr txBox="1"/>
          <p:nvPr/>
        </p:nvSpPr>
        <p:spPr>
          <a:xfrm>
            <a:off x="539552" y="3471391"/>
            <a:ext cx="4320481" cy="461665"/>
          </a:xfrm>
          <a:prstGeom prst="rect">
            <a:avLst/>
          </a:prstGeom>
          <a:noFill/>
        </p:spPr>
        <p:txBody>
          <a:bodyPr wrap="square" rtlCol="0">
            <a:spAutoFit/>
          </a:bodyPr>
          <a:lstStyle/>
          <a:p>
            <a:r>
              <a:rPr lang="en-GB" sz="2400" dirty="0" smtClean="0"/>
              <a:t>employee relationship</a:t>
            </a:r>
            <a:endParaRPr lang="en-GB" sz="2400" dirty="0"/>
          </a:p>
        </p:txBody>
      </p:sp>
      <p:sp>
        <p:nvSpPr>
          <p:cNvPr id="27" name="TextBox 26"/>
          <p:cNvSpPr txBox="1"/>
          <p:nvPr/>
        </p:nvSpPr>
        <p:spPr>
          <a:xfrm>
            <a:off x="3563888" y="3471391"/>
            <a:ext cx="1656185" cy="461665"/>
          </a:xfrm>
          <a:prstGeom prst="rect">
            <a:avLst/>
          </a:prstGeom>
          <a:noFill/>
        </p:spPr>
        <p:txBody>
          <a:bodyPr wrap="square" rtlCol="0">
            <a:spAutoFit/>
          </a:bodyPr>
          <a:lstStyle/>
          <a:p>
            <a:r>
              <a:rPr lang="en-GB" sz="2400" dirty="0" smtClean="0"/>
              <a:t>[…] that is</a:t>
            </a:r>
            <a:endParaRPr lang="en-GB" sz="2400" dirty="0"/>
          </a:p>
        </p:txBody>
      </p:sp>
      <p:sp>
        <p:nvSpPr>
          <p:cNvPr id="28" name="TextBox 27"/>
          <p:cNvSpPr txBox="1"/>
          <p:nvPr/>
        </p:nvSpPr>
        <p:spPr>
          <a:xfrm>
            <a:off x="4932040" y="3471391"/>
            <a:ext cx="3515193" cy="461665"/>
          </a:xfrm>
          <a:prstGeom prst="rect">
            <a:avLst/>
          </a:prstGeom>
          <a:noFill/>
        </p:spPr>
        <p:txBody>
          <a:bodyPr wrap="square" rtlCol="0">
            <a:spAutoFit/>
          </a:bodyPr>
          <a:lstStyle/>
          <a:p>
            <a:r>
              <a:rPr lang="en-GB" sz="2400" dirty="0" smtClean="0"/>
              <a:t> part of the conditions of </a:t>
            </a:r>
            <a:endParaRPr lang="en-GB" sz="2400" dirty="0"/>
          </a:p>
        </p:txBody>
      </p:sp>
      <p:sp>
        <p:nvSpPr>
          <p:cNvPr id="29" name="TextBox 28"/>
          <p:cNvSpPr txBox="1"/>
          <p:nvPr/>
        </p:nvSpPr>
        <p:spPr>
          <a:xfrm>
            <a:off x="539553" y="3831431"/>
            <a:ext cx="1944216" cy="461665"/>
          </a:xfrm>
          <a:prstGeom prst="rect">
            <a:avLst/>
          </a:prstGeom>
          <a:noFill/>
        </p:spPr>
        <p:txBody>
          <a:bodyPr wrap="square" rtlCol="0">
            <a:spAutoFit/>
          </a:bodyPr>
          <a:lstStyle/>
          <a:p>
            <a:r>
              <a:rPr lang="en-GB" sz="2400" dirty="0" smtClean="0"/>
              <a:t>employment</a:t>
            </a:r>
            <a:endParaRPr lang="en-GB" sz="2400" dirty="0"/>
          </a:p>
        </p:txBody>
      </p:sp>
      <p:sp>
        <p:nvSpPr>
          <p:cNvPr id="30" name="TextBox 29"/>
          <p:cNvSpPr txBox="1"/>
          <p:nvPr/>
        </p:nvSpPr>
        <p:spPr>
          <a:xfrm>
            <a:off x="6660232" y="2103239"/>
            <a:ext cx="1368151" cy="461665"/>
          </a:xfrm>
          <a:prstGeom prst="rect">
            <a:avLst/>
          </a:prstGeom>
          <a:noFill/>
        </p:spPr>
        <p:txBody>
          <a:bodyPr wrap="square" rtlCol="0">
            <a:spAutoFit/>
          </a:bodyPr>
          <a:lstStyle/>
          <a:p>
            <a:r>
              <a:rPr lang="en-GB" sz="2400" dirty="0" smtClean="0"/>
              <a:t>and</a:t>
            </a:r>
            <a:endParaRPr lang="en-GB" sz="2400" dirty="0"/>
          </a:p>
        </p:txBody>
      </p:sp>
      <p:sp>
        <p:nvSpPr>
          <p:cNvPr id="9" name="TextBox 8"/>
          <p:cNvSpPr txBox="1"/>
          <p:nvPr/>
        </p:nvSpPr>
        <p:spPr>
          <a:xfrm>
            <a:off x="2699791" y="4377298"/>
            <a:ext cx="5328591" cy="707886"/>
          </a:xfrm>
          <a:prstGeom prst="rect">
            <a:avLst/>
          </a:prstGeom>
          <a:noFill/>
        </p:spPr>
        <p:txBody>
          <a:bodyPr wrap="square" rtlCol="0">
            <a:spAutoFit/>
          </a:bodyPr>
          <a:lstStyle/>
          <a:p>
            <a:r>
              <a:rPr lang="en-GB" sz="2000" b="1" u="sng" dirty="0" smtClean="0">
                <a:solidFill>
                  <a:srgbClr val="C00000"/>
                </a:solidFill>
              </a:rPr>
              <a:t>Criteria for distinction social security and employment-related schemes:</a:t>
            </a:r>
            <a:endParaRPr lang="en-GB" sz="2000" b="1" u="sng" dirty="0">
              <a:solidFill>
                <a:srgbClr val="C00000"/>
              </a:solidFill>
            </a:endParaRPr>
          </a:p>
        </p:txBody>
      </p:sp>
      <p:sp>
        <p:nvSpPr>
          <p:cNvPr id="10" name="TextBox 9"/>
          <p:cNvSpPr txBox="1"/>
          <p:nvPr/>
        </p:nvSpPr>
        <p:spPr>
          <a:xfrm>
            <a:off x="35496" y="4656038"/>
            <a:ext cx="2304256" cy="1077218"/>
          </a:xfrm>
          <a:prstGeom prst="rect">
            <a:avLst/>
          </a:prstGeom>
          <a:noFill/>
        </p:spPr>
        <p:txBody>
          <a:bodyPr wrap="square" rtlCol="0">
            <a:spAutoFit/>
          </a:bodyPr>
          <a:lstStyle/>
          <a:p>
            <a:pPr algn="ctr"/>
            <a:r>
              <a:rPr lang="en-GB" sz="2000" b="1" i="1" u="sng" dirty="0" smtClean="0">
                <a:solidFill>
                  <a:srgbClr val="C00000"/>
                </a:solidFill>
              </a:rPr>
              <a:t>Sufficiently distinctive??</a:t>
            </a:r>
          </a:p>
          <a:p>
            <a:endParaRPr lang="en-GB" sz="2400" dirty="0"/>
          </a:p>
        </p:txBody>
      </p:sp>
      <p:sp>
        <p:nvSpPr>
          <p:cNvPr id="31" name="TextBox 30"/>
          <p:cNvSpPr txBox="1"/>
          <p:nvPr/>
        </p:nvSpPr>
        <p:spPr>
          <a:xfrm>
            <a:off x="6588224" y="2420888"/>
            <a:ext cx="3024336" cy="461665"/>
          </a:xfrm>
          <a:prstGeom prst="rect">
            <a:avLst/>
          </a:prstGeom>
          <a:noFill/>
        </p:spPr>
        <p:txBody>
          <a:bodyPr wrap="square" rtlCol="0">
            <a:spAutoFit/>
          </a:bodyPr>
          <a:lstStyle/>
          <a:p>
            <a:r>
              <a:rPr lang="en-GB" sz="2400" dirty="0" smtClean="0"/>
              <a:t>(para. 8.7).</a:t>
            </a:r>
            <a:endParaRPr lang="en-GB" sz="2400" dirty="0"/>
          </a:p>
        </p:txBody>
      </p:sp>
      <p:sp>
        <p:nvSpPr>
          <p:cNvPr id="33" name="TextBox 32"/>
          <p:cNvSpPr txBox="1"/>
          <p:nvPr/>
        </p:nvSpPr>
        <p:spPr>
          <a:xfrm>
            <a:off x="2267744" y="3831431"/>
            <a:ext cx="3024336" cy="461665"/>
          </a:xfrm>
          <a:prstGeom prst="rect">
            <a:avLst/>
          </a:prstGeom>
          <a:noFill/>
        </p:spPr>
        <p:txBody>
          <a:bodyPr wrap="square" rtlCol="0">
            <a:spAutoFit/>
          </a:bodyPr>
          <a:lstStyle/>
          <a:p>
            <a:r>
              <a:rPr lang="en-GB" sz="2400" dirty="0" smtClean="0"/>
              <a:t>(para. 8.7).</a:t>
            </a:r>
            <a:endParaRPr lang="en-GB" sz="2400" dirty="0"/>
          </a:p>
        </p:txBody>
      </p:sp>
      <p:sp>
        <p:nvSpPr>
          <p:cNvPr id="32" name="Oval 31"/>
          <p:cNvSpPr/>
          <p:nvPr/>
        </p:nvSpPr>
        <p:spPr>
          <a:xfrm>
            <a:off x="1115616" y="5382344"/>
            <a:ext cx="1944216" cy="1359024"/>
          </a:xfrm>
          <a:prstGeom prst="ellipse">
            <a:avLst/>
          </a:prstGeom>
          <a:solidFill>
            <a:schemeClr val="accent2">
              <a:lumMod val="20000"/>
              <a:lumOff val="80000"/>
            </a:schemeClr>
          </a:solidFill>
          <a:ln w="2857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971600" y="5661248"/>
            <a:ext cx="2304256" cy="1077218"/>
          </a:xfrm>
          <a:prstGeom prst="rect">
            <a:avLst/>
          </a:prstGeom>
          <a:noFill/>
        </p:spPr>
        <p:txBody>
          <a:bodyPr wrap="square" rtlCol="0">
            <a:spAutoFit/>
          </a:bodyPr>
          <a:lstStyle/>
          <a:p>
            <a:pPr algn="ctr"/>
            <a:r>
              <a:rPr lang="en-GB" sz="2000" b="1" i="1" u="sng" dirty="0" smtClean="0">
                <a:solidFill>
                  <a:srgbClr val="C00000"/>
                </a:solidFill>
              </a:rPr>
              <a:t>Only derived check</a:t>
            </a:r>
          </a:p>
          <a:p>
            <a:endParaRPr lang="en-GB" sz="2400" dirty="0"/>
          </a:p>
        </p:txBody>
      </p:sp>
    </p:spTree>
    <p:extLst>
      <p:ext uri="{BB962C8B-B14F-4D97-AF65-F5344CB8AC3E}">
        <p14:creationId xmlns:p14="http://schemas.microsoft.com/office/powerpoint/2010/main" val="18820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3" presetClass="emph" presetSubtype="2" fill="hold" grpId="0" nodeType="withEffect">
                                  <p:stCondLst>
                                    <p:cond delay="0"/>
                                  </p:stCondLst>
                                  <p:iterate type="lt">
                                    <p:tmPct val="0"/>
                                  </p:iterate>
                                  <p:childTnLst>
                                    <p:animClr clrSpc="rgb" dir="cw">
                                      <p:cBhvr override="childStyle">
                                        <p:cTn id="12" dur="100" fill="hold"/>
                                        <p:tgtEl>
                                          <p:spTgt spid="22"/>
                                        </p:tgtEl>
                                        <p:attrNameLst>
                                          <p:attrName>style.color</p:attrName>
                                        </p:attrNameLst>
                                      </p:cBhvr>
                                      <p:to>
                                        <a:srgbClr val="C00000"/>
                                      </p:to>
                                    </p:animClr>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3" presetClass="emph" presetSubtype="2" fill="hold" grpId="1" nodeType="withEffect">
                                  <p:stCondLst>
                                    <p:cond delay="0"/>
                                  </p:stCondLst>
                                  <p:iterate type="lt">
                                    <p:tmPct val="0"/>
                                  </p:iterate>
                                  <p:childTnLst>
                                    <p:animClr clrSpc="rgb" dir="cw">
                                      <p:cBhvr override="childStyle">
                                        <p:cTn id="18" dur="100" fill="hold"/>
                                        <p:tgtEl>
                                          <p:spTgt spid="22"/>
                                        </p:tgtEl>
                                        <p:attrNameLst>
                                          <p:attrName>style.color</p:attrName>
                                        </p:attrNameLst>
                                      </p:cBhvr>
                                      <p:to>
                                        <a:srgbClr val="727272"/>
                                      </p:to>
                                    </p:animClr>
                                  </p:childTnLst>
                                </p:cTn>
                              </p:par>
                              <p:par>
                                <p:cTn id="19" presetID="3" presetClass="emph" presetSubtype="2" fill="hold" grpId="0" nodeType="withEffect">
                                  <p:stCondLst>
                                    <p:cond delay="0"/>
                                  </p:stCondLst>
                                  <p:iterate type="lt">
                                    <p:tmPct val="0"/>
                                  </p:iterate>
                                  <p:childTnLst>
                                    <p:animClr clrSpc="rgb" dir="cw">
                                      <p:cBhvr override="childStyle">
                                        <p:cTn id="20" dur="100" fill="hold"/>
                                        <p:tgtEl>
                                          <p:spTgt spid="17"/>
                                        </p:tgtEl>
                                        <p:attrNameLst>
                                          <p:attrName>style.color</p:attrName>
                                        </p:attrNameLst>
                                      </p:cBhvr>
                                      <p:to>
                                        <a:srgbClr val="C00000"/>
                                      </p:to>
                                    </p:animClr>
                                  </p:childTnLst>
                                </p:cTn>
                              </p:par>
                              <p:par>
                                <p:cTn id="21" presetID="3" presetClass="emph" presetSubtype="2" fill="hold" grpId="0" nodeType="withEffect">
                                  <p:stCondLst>
                                    <p:cond delay="0"/>
                                  </p:stCondLst>
                                  <p:iterate type="lt">
                                    <p:tmPct val="0"/>
                                  </p:iterate>
                                  <p:childTnLst>
                                    <p:animClr clrSpc="rgb" dir="cw">
                                      <p:cBhvr override="childStyle">
                                        <p:cTn id="22" dur="100" fill="hold"/>
                                        <p:tgtEl>
                                          <p:spTgt spid="19"/>
                                        </p:tgtEl>
                                        <p:attrNameLst>
                                          <p:attrName>style.color</p:attrName>
                                        </p:attrNameLst>
                                      </p:cBhvr>
                                      <p:to>
                                        <a:srgbClr val="C00000"/>
                                      </p:to>
                                    </p:animClr>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3" presetClass="emph" presetSubtype="2" fill="hold" grpId="1" nodeType="withEffect">
                                  <p:stCondLst>
                                    <p:cond delay="0"/>
                                  </p:stCondLst>
                                  <p:iterate type="lt">
                                    <p:tmPct val="0"/>
                                  </p:iterate>
                                  <p:childTnLst>
                                    <p:animClr clrSpc="rgb" dir="cw">
                                      <p:cBhvr override="childStyle">
                                        <p:cTn id="28" dur="100" fill="hold"/>
                                        <p:tgtEl>
                                          <p:spTgt spid="17"/>
                                        </p:tgtEl>
                                        <p:attrNameLst>
                                          <p:attrName>style.color</p:attrName>
                                        </p:attrNameLst>
                                      </p:cBhvr>
                                      <p:to>
                                        <a:srgbClr val="727272"/>
                                      </p:to>
                                    </p:animClr>
                                  </p:childTnLst>
                                </p:cTn>
                              </p:par>
                              <p:par>
                                <p:cTn id="29" presetID="3" presetClass="emph" presetSubtype="2" fill="hold" grpId="0" nodeType="withEffect">
                                  <p:stCondLst>
                                    <p:cond delay="0"/>
                                  </p:stCondLst>
                                  <p:iterate type="lt">
                                    <p:tmPct val="0"/>
                                  </p:iterate>
                                  <p:childTnLst>
                                    <p:animClr clrSpc="rgb" dir="cw">
                                      <p:cBhvr override="childStyle">
                                        <p:cTn id="30" dur="100" fill="hold"/>
                                        <p:tgtEl>
                                          <p:spTgt spid="21"/>
                                        </p:tgtEl>
                                        <p:attrNameLst>
                                          <p:attrName>style.color</p:attrName>
                                        </p:attrNameLst>
                                      </p:cBhvr>
                                      <p:to>
                                        <a:srgbClr val="C00000"/>
                                      </p:to>
                                    </p:animClr>
                                  </p:childTnLst>
                                </p:cTn>
                              </p:par>
                              <p:par>
                                <p:cTn id="31" presetID="3" presetClass="emph" presetSubtype="2" fill="hold" grpId="0" nodeType="withEffect">
                                  <p:stCondLst>
                                    <p:cond delay="0"/>
                                  </p:stCondLst>
                                  <p:iterate type="lt">
                                    <p:tmPct val="0"/>
                                  </p:iterate>
                                  <p:childTnLst>
                                    <p:animClr clrSpc="rgb" dir="cw">
                                      <p:cBhvr override="childStyle">
                                        <p:cTn id="32" dur="100" fill="hold"/>
                                        <p:tgtEl>
                                          <p:spTgt spid="28"/>
                                        </p:tgtEl>
                                        <p:attrNameLst>
                                          <p:attrName>style.color</p:attrName>
                                        </p:attrNameLst>
                                      </p:cBhvr>
                                      <p:to>
                                        <a:srgbClr val="C00000"/>
                                      </p:to>
                                    </p:animClr>
                                  </p:childTnLst>
                                </p:cTn>
                              </p:par>
                              <p:par>
                                <p:cTn id="33" presetID="3" presetClass="emph" presetSubtype="2" fill="hold" grpId="0" nodeType="withEffect">
                                  <p:stCondLst>
                                    <p:cond delay="0"/>
                                  </p:stCondLst>
                                  <p:iterate type="lt">
                                    <p:tmPct val="0"/>
                                  </p:iterate>
                                  <p:childTnLst>
                                    <p:animClr clrSpc="rgb" dir="cw">
                                      <p:cBhvr override="childStyle">
                                        <p:cTn id="34" dur="100" fill="hold"/>
                                        <p:tgtEl>
                                          <p:spTgt spid="29"/>
                                        </p:tgtEl>
                                        <p:attrNameLst>
                                          <p:attrName>style.color</p:attrName>
                                        </p:attrNameLst>
                                      </p:cBhvr>
                                      <p:to>
                                        <a:srgbClr val="C00000"/>
                                      </p:to>
                                    </p:animClr>
                                  </p:childTnLst>
                                </p:cTn>
                              </p:par>
                              <p:par>
                                <p:cTn id="35" presetID="3" presetClass="emph" presetSubtype="2" fill="hold" grpId="1" nodeType="withEffect">
                                  <p:stCondLst>
                                    <p:cond delay="0"/>
                                  </p:stCondLst>
                                  <p:iterate type="lt">
                                    <p:tmPct val="0"/>
                                  </p:iterate>
                                  <p:childTnLst>
                                    <p:animClr clrSpc="rgb" dir="cw">
                                      <p:cBhvr override="childStyle">
                                        <p:cTn id="36" dur="100" fill="hold"/>
                                        <p:tgtEl>
                                          <p:spTgt spid="19"/>
                                        </p:tgtEl>
                                        <p:attrNameLst>
                                          <p:attrName>style.color</p:attrName>
                                        </p:attrNameLst>
                                      </p:cBhvr>
                                      <p:to>
                                        <a:srgbClr val="727272"/>
                                      </p:to>
                                    </p:animClr>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3" presetClass="emph" presetSubtype="2" fill="hold" grpId="1" nodeType="withEffect">
                                  <p:stCondLst>
                                    <p:cond delay="0"/>
                                  </p:stCondLst>
                                  <p:iterate type="lt">
                                    <p:tmPct val="0"/>
                                  </p:iterate>
                                  <p:childTnLst>
                                    <p:animClr clrSpc="rgb" dir="cw">
                                      <p:cBhvr override="childStyle">
                                        <p:cTn id="44" dur="100" fill="hold"/>
                                        <p:tgtEl>
                                          <p:spTgt spid="28"/>
                                        </p:tgtEl>
                                        <p:attrNameLst>
                                          <p:attrName>style.color</p:attrName>
                                        </p:attrNameLst>
                                      </p:cBhvr>
                                      <p:to>
                                        <a:schemeClr val="tx1"/>
                                      </p:to>
                                    </p:animClr>
                                  </p:childTnLst>
                                </p:cTn>
                              </p:par>
                              <p:par>
                                <p:cTn id="45" presetID="3" presetClass="emph" presetSubtype="2" fill="hold" grpId="1" nodeType="withEffect">
                                  <p:stCondLst>
                                    <p:cond delay="0"/>
                                  </p:stCondLst>
                                  <p:iterate type="lt">
                                    <p:tmPct val="0"/>
                                  </p:iterate>
                                  <p:childTnLst>
                                    <p:animClr clrSpc="rgb" dir="cw">
                                      <p:cBhvr override="childStyle">
                                        <p:cTn id="46" dur="100" fill="hold"/>
                                        <p:tgtEl>
                                          <p:spTgt spid="29"/>
                                        </p:tgtEl>
                                        <p:attrNameLst>
                                          <p:attrName>style.color</p:attrName>
                                        </p:attrNameLst>
                                      </p:cBhvr>
                                      <p:to>
                                        <a:schemeClr val="tx1"/>
                                      </p:to>
                                    </p:animClr>
                                  </p:childTnLst>
                                </p:cTn>
                              </p:par>
                              <p:par>
                                <p:cTn id="47" presetID="3" presetClass="emph" presetSubtype="2" fill="hold" grpId="1" nodeType="withEffect">
                                  <p:stCondLst>
                                    <p:cond delay="0"/>
                                  </p:stCondLst>
                                  <p:iterate type="lt">
                                    <p:tmPct val="0"/>
                                  </p:iterate>
                                  <p:childTnLst>
                                    <p:animClr clrSpc="rgb" dir="cw">
                                      <p:cBhvr override="childStyle">
                                        <p:cTn id="48" dur="100" fill="hold"/>
                                        <p:tgtEl>
                                          <p:spTgt spid="21"/>
                                        </p:tgtEl>
                                        <p:attrNameLst>
                                          <p:attrName>style.color</p:attrName>
                                        </p:attrNameLst>
                                      </p:cBhvr>
                                      <p:to>
                                        <a:schemeClr val="tx1"/>
                                      </p:to>
                                    </p:animClr>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7" grpId="0"/>
      <p:bldP spid="8" grpId="0"/>
      <p:bldP spid="17" grpId="0"/>
      <p:bldP spid="17" grpId="1"/>
      <p:bldP spid="19" grpId="0"/>
      <p:bldP spid="19" grpId="1"/>
      <p:bldP spid="21" grpId="0"/>
      <p:bldP spid="21" grpId="1"/>
      <p:bldP spid="22" grpId="0"/>
      <p:bldP spid="22" grpId="1"/>
      <p:bldP spid="28" grpId="0"/>
      <p:bldP spid="28" grpId="1"/>
      <p:bldP spid="29" grpId="0"/>
      <p:bldP spid="29" grpId="1"/>
      <p:bldP spid="9" grpId="0"/>
      <p:bldP spid="10" grpId="0"/>
      <p:bldP spid="32"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48" y="1484784"/>
            <a:ext cx="8100392" cy="4813232"/>
          </a:xfrm>
        </p:spPr>
        <p:txBody>
          <a:bodyPr>
            <a:normAutofit/>
          </a:bodyPr>
          <a:lstStyle/>
          <a:p>
            <a:pPr marL="0" indent="0" algn="just">
              <a:buNone/>
            </a:pPr>
            <a:r>
              <a:rPr lang="en-GB" sz="2200" u="sng" dirty="0" smtClean="0"/>
              <a:t>Direct check:</a:t>
            </a:r>
            <a:r>
              <a:rPr lang="en-GB" sz="2200" dirty="0" smtClean="0"/>
              <a:t> Look whether entitlements qualify as an asset according to the asset boundary of the 2008 SNA, regardless whether it’s social security or employment-related. </a:t>
            </a:r>
          </a:p>
          <a:p>
            <a:pPr marL="0" indent="0" algn="just">
              <a:buNone/>
            </a:pPr>
            <a:endParaRPr lang="en-GB" sz="2200" dirty="0"/>
          </a:p>
          <a:p>
            <a:pPr marL="0" indent="0" algn="just">
              <a:buNone/>
            </a:pPr>
            <a:r>
              <a:rPr lang="en-GB" sz="2200" dirty="0" smtClean="0"/>
              <a:t>Para 1.46: Balance sheets record the value of the assets that institutional units own or the liabilities they have incurred. </a:t>
            </a:r>
          </a:p>
          <a:p>
            <a:pPr marL="0" indent="0" algn="just">
              <a:buNone/>
            </a:pPr>
            <a:endParaRPr lang="en-GB" sz="2200" dirty="0"/>
          </a:p>
          <a:p>
            <a:pPr marL="0" indent="0" algn="just">
              <a:buNone/>
            </a:pPr>
            <a:r>
              <a:rPr lang="en-GB" sz="2200" dirty="0" smtClean="0"/>
              <a:t>Para 3.33: The most common circumstance in which a liability is established is a legally binding contract. </a:t>
            </a:r>
          </a:p>
          <a:p>
            <a:pPr marL="0" indent="0" algn="just">
              <a:spcBef>
                <a:spcPts val="550"/>
              </a:spcBef>
              <a:buNone/>
            </a:pPr>
            <a:r>
              <a:rPr lang="en-GB" sz="2200" dirty="0" smtClean="0"/>
              <a:t>Para 3.34: In addition, a liability may be established by a long and well-recognized custom that is not easily refuted. Such liabilities are called constructive liabilities.</a:t>
            </a: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11</a:t>
            </a:fld>
            <a:endParaRPr lang="fr-FR"/>
          </a:p>
        </p:txBody>
      </p:sp>
      <p:sp>
        <p:nvSpPr>
          <p:cNvPr id="4" name="Title 3"/>
          <p:cNvSpPr>
            <a:spLocks noGrp="1"/>
          </p:cNvSpPr>
          <p:nvPr>
            <p:ph type="title"/>
          </p:nvPr>
        </p:nvSpPr>
        <p:spPr/>
        <p:txBody>
          <a:bodyPr/>
          <a:lstStyle/>
          <a:p>
            <a:r>
              <a:rPr lang="en-GB" dirty="0" smtClean="0"/>
              <a:t>Focusing on the asset boundary</a:t>
            </a:r>
            <a:endParaRPr lang="en-GB" dirty="0"/>
          </a:p>
        </p:txBody>
      </p:sp>
      <p:cxnSp>
        <p:nvCxnSpPr>
          <p:cNvPr id="7" name="Straight Connector 6"/>
          <p:cNvCxnSpPr/>
          <p:nvPr/>
        </p:nvCxnSpPr>
        <p:spPr>
          <a:xfrm>
            <a:off x="2699792" y="4941168"/>
            <a:ext cx="2952328"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87824" y="6021288"/>
            <a:ext cx="2664296"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9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48" y="1772816"/>
            <a:ext cx="8100392" cy="4525200"/>
          </a:xfrm>
        </p:spPr>
        <p:txBody>
          <a:bodyPr>
            <a:normAutofit fontScale="92500"/>
          </a:bodyPr>
          <a:lstStyle/>
          <a:p>
            <a:pPr marL="0" indent="0" algn="just">
              <a:buNone/>
            </a:pPr>
            <a:r>
              <a:rPr lang="en-GB" sz="2400" dirty="0" smtClean="0"/>
              <a:t>Therefore, all pension entitlements that derive from a legally binding contract are covered by the asset boundary …</a:t>
            </a:r>
          </a:p>
          <a:p>
            <a:pPr marL="0" indent="0" algn="just">
              <a:buNone/>
            </a:pPr>
            <a:endParaRPr lang="en-GB" sz="2400" dirty="0"/>
          </a:p>
          <a:p>
            <a:pPr marL="0" indent="0" algn="just">
              <a:buNone/>
            </a:pPr>
            <a:r>
              <a:rPr lang="en-GB" sz="2400" dirty="0" smtClean="0"/>
              <a:t>… but how to check whether other entitlements should be regarded as ‘constructive liabilities’?</a:t>
            </a:r>
          </a:p>
          <a:p>
            <a:pPr marL="0" indent="0" algn="just">
              <a:buNone/>
            </a:pPr>
            <a:endParaRPr lang="en-GB" sz="2400" dirty="0" smtClean="0"/>
          </a:p>
          <a:p>
            <a:pPr marL="0" indent="0" algn="just">
              <a:buNone/>
            </a:pPr>
            <a:r>
              <a:rPr lang="en-GB" sz="2400" dirty="0" smtClean="0"/>
              <a:t>Only characteristics mentioned in 2008 SNA:</a:t>
            </a:r>
          </a:p>
          <a:p>
            <a:pPr algn="just">
              <a:buFontTx/>
              <a:buChar char="-"/>
            </a:pPr>
            <a:r>
              <a:rPr lang="en-GB" sz="2400" dirty="0" smtClean="0"/>
              <a:t>Established by long and well-recognized custom that is not easily refuted;</a:t>
            </a:r>
          </a:p>
          <a:p>
            <a:pPr algn="just">
              <a:buFontTx/>
              <a:buChar char="-"/>
            </a:pPr>
            <a:r>
              <a:rPr lang="en-GB" sz="2400" dirty="0" smtClean="0"/>
              <a:t>The creditor has a valid expectation of payment, despite the lack of a legally binding contract.</a:t>
            </a: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12</a:t>
            </a:fld>
            <a:endParaRPr lang="fr-FR"/>
          </a:p>
        </p:txBody>
      </p:sp>
      <p:sp>
        <p:nvSpPr>
          <p:cNvPr id="4" name="Title 3"/>
          <p:cNvSpPr>
            <a:spLocks noGrp="1"/>
          </p:cNvSpPr>
          <p:nvPr>
            <p:ph type="title"/>
          </p:nvPr>
        </p:nvSpPr>
        <p:spPr/>
        <p:txBody>
          <a:bodyPr/>
          <a:lstStyle/>
          <a:p>
            <a:r>
              <a:rPr lang="en-GB" dirty="0" smtClean="0"/>
              <a:t>Focusing on the asset boundary</a:t>
            </a:r>
            <a:endParaRPr lang="en-GB" dirty="0"/>
          </a:p>
        </p:txBody>
      </p:sp>
    </p:spTree>
    <p:extLst>
      <p:ext uri="{BB962C8B-B14F-4D97-AF65-F5344CB8AC3E}">
        <p14:creationId xmlns:p14="http://schemas.microsoft.com/office/powerpoint/2010/main" val="14368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48" y="1556792"/>
            <a:ext cx="8100392" cy="4968552"/>
          </a:xfrm>
        </p:spPr>
        <p:txBody>
          <a:bodyPr>
            <a:normAutofit/>
          </a:bodyPr>
          <a:lstStyle/>
          <a:p>
            <a:pPr marL="0" indent="0" algn="just">
              <a:buNone/>
            </a:pPr>
            <a:r>
              <a:rPr lang="en-GB" sz="2200" dirty="0" smtClean="0"/>
              <a:t>More guidance in IPSAS:</a:t>
            </a:r>
          </a:p>
          <a:p>
            <a:pPr algn="just"/>
            <a:r>
              <a:rPr lang="en-GB" sz="2200" dirty="0" smtClean="0"/>
              <a:t>“The Conceptual Framework”: </a:t>
            </a:r>
          </a:p>
          <a:p>
            <a:pPr marL="399600" lvl="1" indent="0" algn="just">
              <a:buNone/>
            </a:pPr>
            <a:r>
              <a:rPr lang="en-GB" sz="2200" i="1" dirty="0" smtClean="0"/>
              <a:t>Whenever an entity has no realistic alternative to avoid settling an obligation arising from past practice, published policies, or a sufficiently specific current statement, this will give rise to a non-legally obligation. </a:t>
            </a:r>
          </a:p>
          <a:p>
            <a:pPr marL="399600" lvl="1" indent="0" algn="just">
              <a:buNone/>
            </a:pPr>
            <a:r>
              <a:rPr lang="en-GB" sz="2200" dirty="0" smtClean="0"/>
              <a:t>Factors that are relevant are “</a:t>
            </a:r>
            <a:r>
              <a:rPr lang="en-GB" sz="2200" i="1" dirty="0" smtClean="0"/>
              <a:t>the nature of the past event(s)</a:t>
            </a:r>
            <a:r>
              <a:rPr lang="en-GB" sz="2200" dirty="0" smtClean="0"/>
              <a:t>” and “</a:t>
            </a:r>
            <a:r>
              <a:rPr lang="en-GB" sz="2200" i="1" dirty="0" smtClean="0"/>
              <a:t>the ability to modify or change the obligation before it crystallizes</a:t>
            </a:r>
            <a:r>
              <a:rPr lang="en-GB" sz="2200" dirty="0" smtClean="0"/>
              <a:t>”.</a:t>
            </a:r>
          </a:p>
          <a:p>
            <a:pPr algn="just"/>
            <a:endParaRPr lang="en-GB" sz="2200" dirty="0" smtClean="0"/>
          </a:p>
          <a:p>
            <a:pPr algn="just"/>
            <a:r>
              <a:rPr lang="en-GB" sz="2200" dirty="0" smtClean="0"/>
              <a:t>Recent “IPSAS </a:t>
            </a:r>
            <a:r>
              <a:rPr lang="en-GB" sz="2200" dirty="0"/>
              <a:t>Consultation Paper on Social </a:t>
            </a:r>
            <a:r>
              <a:rPr lang="en-GB" sz="2200" dirty="0" smtClean="0"/>
              <a:t>Benefits”</a:t>
            </a:r>
            <a:r>
              <a:rPr lang="en-GB" sz="2200" i="1" dirty="0" smtClean="0"/>
              <a:t>:</a:t>
            </a:r>
            <a:r>
              <a:rPr lang="en-GB" sz="2200" dirty="0" smtClean="0"/>
              <a:t> Further </a:t>
            </a:r>
            <a:r>
              <a:rPr lang="en-GB" sz="2200" dirty="0"/>
              <a:t>discussion on how to determine what ‘past events’ may give rise to a present obligation. </a:t>
            </a: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13</a:t>
            </a:fld>
            <a:endParaRPr lang="fr-FR"/>
          </a:p>
        </p:txBody>
      </p:sp>
      <p:sp>
        <p:nvSpPr>
          <p:cNvPr id="4" name="Title 3"/>
          <p:cNvSpPr>
            <a:spLocks noGrp="1"/>
          </p:cNvSpPr>
          <p:nvPr>
            <p:ph type="title"/>
          </p:nvPr>
        </p:nvSpPr>
        <p:spPr/>
        <p:txBody>
          <a:bodyPr/>
          <a:lstStyle/>
          <a:p>
            <a:r>
              <a:rPr lang="en-GB" dirty="0" smtClean="0"/>
              <a:t>Defining ‘constructive liabilities’</a:t>
            </a:r>
            <a:endParaRPr lang="en-GB" dirty="0"/>
          </a:p>
        </p:txBody>
      </p:sp>
    </p:spTree>
    <p:extLst>
      <p:ext uri="{BB962C8B-B14F-4D97-AF65-F5344CB8AC3E}">
        <p14:creationId xmlns:p14="http://schemas.microsoft.com/office/powerpoint/2010/main" val="2989014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GB" sz="2400" dirty="0" smtClean="0"/>
              <a:t>Following the basic rules of the SNA, it would be best to use the asset boundary to decide which entitlements to record in the core accounts.</a:t>
            </a:r>
          </a:p>
          <a:p>
            <a:pPr algn="just"/>
            <a:r>
              <a:rPr lang="en-GB" sz="2400" dirty="0" smtClean="0"/>
              <a:t>However, more guidance will be needed on the correct interpretation of ‘constructive liabilities’.</a:t>
            </a:r>
          </a:p>
          <a:p>
            <a:pPr algn="just"/>
            <a:r>
              <a:rPr lang="en-GB" sz="2400" dirty="0" smtClean="0"/>
              <a:t>Regarding the latter, one should be aware that this may also affect the recording of social security schemes, depending on what constitutes the ‘past event’ and on the application of the accrual principle.</a:t>
            </a:r>
          </a:p>
          <a:p>
            <a:endParaRPr lang="en-GB" sz="2400" dirty="0"/>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14</a:t>
            </a:fld>
            <a:endParaRPr lang="fr-FR"/>
          </a:p>
        </p:txBody>
      </p:sp>
      <p:sp>
        <p:nvSpPr>
          <p:cNvPr id="4" name="Title 3"/>
          <p:cNvSpPr>
            <a:spLocks noGrp="1"/>
          </p:cNvSpPr>
          <p:nvPr>
            <p:ph type="title"/>
          </p:nvPr>
        </p:nvSpPr>
        <p:spPr/>
        <p:txBody>
          <a:bodyPr/>
          <a:lstStyle/>
          <a:p>
            <a:r>
              <a:rPr lang="en-GB" dirty="0" smtClean="0"/>
              <a:t>Which criterion would be best?</a:t>
            </a:r>
            <a:endParaRPr lang="en-GB" dirty="0"/>
          </a:p>
        </p:txBody>
      </p:sp>
    </p:spTree>
    <p:extLst>
      <p:ext uri="{BB962C8B-B14F-4D97-AF65-F5344CB8AC3E}">
        <p14:creationId xmlns:p14="http://schemas.microsoft.com/office/powerpoint/2010/main" val="330595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GB" sz="2400" dirty="0" smtClean="0"/>
              <a:t>Reluctance to adopt the ‘asset boundary’ approach because of possible impact on social security schemes:</a:t>
            </a:r>
          </a:p>
          <a:p>
            <a:pPr marL="0" indent="0" algn="just">
              <a:spcBef>
                <a:spcPts val="0"/>
              </a:spcBef>
              <a:buNone/>
            </a:pPr>
            <a:endParaRPr lang="en-GB" sz="2400" dirty="0" smtClean="0"/>
          </a:p>
          <a:p>
            <a:pPr lvl="1" algn="just"/>
            <a:r>
              <a:rPr lang="en-GB" sz="2000" dirty="0" smtClean="0"/>
              <a:t>“</a:t>
            </a:r>
            <a:r>
              <a:rPr lang="en-GB" sz="2000" i="1" dirty="0" smtClean="0"/>
              <a:t>If this approach will affect government debt, we are opposed</a:t>
            </a:r>
            <a:r>
              <a:rPr lang="en-GB" sz="2000" dirty="0" smtClean="0"/>
              <a:t>”.</a:t>
            </a:r>
          </a:p>
          <a:p>
            <a:pPr lvl="1" algn="just"/>
            <a:endParaRPr lang="en-GB" sz="2000" dirty="0" smtClean="0"/>
          </a:p>
          <a:p>
            <a:pPr lvl="1" algn="just"/>
            <a:r>
              <a:rPr lang="en-GB" sz="2000" dirty="0" smtClean="0"/>
              <a:t>“</a:t>
            </a:r>
            <a:r>
              <a:rPr lang="en-GB" sz="2000" i="1" dirty="0" smtClean="0"/>
              <a:t>The SNA states that no entitlements should be recognized for social security schemes. This more detailed rule should overrule the more general ‘asset boundary’.</a:t>
            </a:r>
            <a:r>
              <a:rPr lang="en-GB" sz="2000" dirty="0" smtClean="0"/>
              <a:t>” </a:t>
            </a:r>
          </a:p>
          <a:p>
            <a:pPr lvl="1" algn="just"/>
            <a:endParaRPr lang="en-GB" sz="2000" dirty="0" smtClean="0"/>
          </a:p>
          <a:p>
            <a:pPr lvl="1" algn="just"/>
            <a:r>
              <a:rPr lang="en-GB" sz="2000" dirty="0" smtClean="0"/>
              <a:t>“</a:t>
            </a:r>
            <a:r>
              <a:rPr lang="en-GB" sz="2000" i="1" dirty="0" smtClean="0"/>
              <a:t>There are many examples of governments changing the benefit formula, so there is no real claim.</a:t>
            </a:r>
            <a:r>
              <a:rPr lang="en-GB" sz="2000" dirty="0" smtClean="0"/>
              <a:t>” </a:t>
            </a:r>
            <a:endParaRPr lang="en-GB" sz="2000" dirty="0"/>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15</a:t>
            </a:fld>
            <a:endParaRPr lang="fr-FR"/>
          </a:p>
        </p:txBody>
      </p:sp>
      <p:sp>
        <p:nvSpPr>
          <p:cNvPr id="4" name="Title 3"/>
          <p:cNvSpPr>
            <a:spLocks noGrp="1"/>
          </p:cNvSpPr>
          <p:nvPr>
            <p:ph type="title"/>
          </p:nvPr>
        </p:nvSpPr>
        <p:spPr/>
        <p:txBody>
          <a:bodyPr/>
          <a:lstStyle/>
          <a:p>
            <a:r>
              <a:rPr lang="en-GB" dirty="0" smtClean="0"/>
              <a:t>Discussion at the pension workshop</a:t>
            </a:r>
            <a:endParaRPr lang="en-GB" dirty="0"/>
          </a:p>
        </p:txBody>
      </p:sp>
    </p:spTree>
    <p:extLst>
      <p:ext uri="{BB962C8B-B14F-4D97-AF65-F5344CB8AC3E}">
        <p14:creationId xmlns:p14="http://schemas.microsoft.com/office/powerpoint/2010/main" val="249366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GB" sz="2400" dirty="0" smtClean="0"/>
              <a:t>On the other hand:</a:t>
            </a:r>
          </a:p>
          <a:p>
            <a:pPr lvl="1" algn="just"/>
            <a:r>
              <a:rPr lang="en-GB" sz="2000" dirty="0"/>
              <a:t>The entitlements have an economic value (therefore also recognized in IPSAS).</a:t>
            </a:r>
          </a:p>
          <a:p>
            <a:pPr lvl="1" algn="just"/>
            <a:r>
              <a:rPr lang="en-GB" sz="2000" dirty="0"/>
              <a:t>It is not only a possible liability for governments, but also a very important asset for households with regard to their retirement. </a:t>
            </a:r>
          </a:p>
          <a:p>
            <a:pPr lvl="1" algn="just"/>
            <a:r>
              <a:rPr lang="en-GB" sz="2000" dirty="0" smtClean="0"/>
              <a:t>Don’t we want to show the  impact of policy changes on the entitlements? (as we do for changes to the benefit formula for employment-related schemes) </a:t>
            </a:r>
          </a:p>
          <a:p>
            <a:pPr lvl="1" algn="just"/>
            <a:r>
              <a:rPr lang="en-GB" sz="2000" dirty="0" smtClean="0"/>
              <a:t>The constructive liabilities need not necessarily feed into government debt – these discussions should not be mixed!</a:t>
            </a:r>
          </a:p>
          <a:p>
            <a:pPr lvl="1" algn="just"/>
            <a:r>
              <a:rPr lang="en-GB" sz="2000" dirty="0" smtClean="0"/>
              <a:t>With regard to impact on other social security schemes:                A constructive obligation would only arise where an entitlement </a:t>
            </a:r>
            <a:r>
              <a:rPr lang="en-GB" sz="2000" u="sng" dirty="0" smtClean="0"/>
              <a:t>accrues</a:t>
            </a:r>
            <a:r>
              <a:rPr lang="en-GB" sz="2000" dirty="0" smtClean="0"/>
              <a:t> (see IPSAS CP on Social benefits)</a:t>
            </a:r>
          </a:p>
          <a:p>
            <a:pPr lvl="1"/>
            <a:endParaRPr lang="en-GB" sz="2000" dirty="0" smtClean="0"/>
          </a:p>
          <a:p>
            <a:pPr lvl="1"/>
            <a:endParaRPr lang="en-GB" sz="2000" dirty="0"/>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16</a:t>
            </a:fld>
            <a:endParaRPr lang="fr-FR"/>
          </a:p>
        </p:txBody>
      </p:sp>
      <p:sp>
        <p:nvSpPr>
          <p:cNvPr id="4" name="Title 3"/>
          <p:cNvSpPr>
            <a:spLocks noGrp="1"/>
          </p:cNvSpPr>
          <p:nvPr>
            <p:ph type="title"/>
          </p:nvPr>
        </p:nvSpPr>
        <p:spPr/>
        <p:txBody>
          <a:bodyPr/>
          <a:lstStyle/>
          <a:p>
            <a:r>
              <a:rPr lang="en-GB" dirty="0" smtClean="0"/>
              <a:t>Discussion at the pension workshop</a:t>
            </a:r>
            <a:endParaRPr lang="en-GB" dirty="0"/>
          </a:p>
        </p:txBody>
      </p:sp>
    </p:spTree>
    <p:extLst>
      <p:ext uri="{BB962C8B-B14F-4D97-AF65-F5344CB8AC3E}">
        <p14:creationId xmlns:p14="http://schemas.microsoft.com/office/powerpoint/2010/main" val="3578310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218800" cy="4923344"/>
          </a:xfrm>
        </p:spPr>
        <p:txBody>
          <a:bodyPr>
            <a:normAutofit lnSpcReduction="10000"/>
          </a:bodyPr>
          <a:lstStyle/>
          <a:p>
            <a:pPr marL="457200" indent="-457200" algn="just">
              <a:buAutoNum type="arabicPeriod"/>
            </a:pPr>
            <a:r>
              <a:rPr lang="en-GB" sz="2400" dirty="0" smtClean="0"/>
              <a:t>Do you agree with the presented ambiguity?</a:t>
            </a:r>
          </a:p>
          <a:p>
            <a:pPr marL="457200" indent="-457200" algn="just">
              <a:buAutoNum type="arabicPeriod"/>
            </a:pPr>
            <a:r>
              <a:rPr lang="en-GB" sz="2400" dirty="0" smtClean="0"/>
              <a:t>Regarding the recognition of pension entitlements, do we need to focus on: </a:t>
            </a:r>
          </a:p>
          <a:p>
            <a:pPr marL="742500" lvl="1" indent="-342900" algn="just">
              <a:buFontTx/>
              <a:buChar char="-"/>
            </a:pPr>
            <a:r>
              <a:rPr lang="en-GB" sz="2200" dirty="0" smtClean="0"/>
              <a:t>the distinction between social security and employment-related schemes</a:t>
            </a:r>
          </a:p>
          <a:p>
            <a:pPr marL="802800" lvl="2" indent="0" algn="just">
              <a:buNone/>
            </a:pPr>
            <a:r>
              <a:rPr lang="en-GB" sz="1600" dirty="0" smtClean="0"/>
              <a:t>	If yes, do you agree that a) the control and finance of the system, b) the 	coverage of the system, and c) the emergence of the scheme have to be 	regarded as decisive criteria?</a:t>
            </a:r>
          </a:p>
          <a:p>
            <a:pPr marL="399600" lvl="1" indent="0" algn="just">
              <a:buNone/>
            </a:pPr>
            <a:r>
              <a:rPr lang="en-GB" sz="2200" dirty="0" smtClean="0"/>
              <a:t>or </a:t>
            </a:r>
          </a:p>
          <a:p>
            <a:pPr marL="742500" lvl="1" indent="-342900" algn="just">
              <a:buFontTx/>
              <a:buChar char="-"/>
            </a:pPr>
            <a:r>
              <a:rPr lang="en-GB" sz="2200" dirty="0" smtClean="0"/>
              <a:t>the asset boundary</a:t>
            </a:r>
            <a:endParaRPr lang="en-GB" sz="2200" dirty="0"/>
          </a:p>
          <a:p>
            <a:pPr marL="399600" lvl="1" indent="0" algn="just">
              <a:buNone/>
            </a:pPr>
            <a:r>
              <a:rPr lang="en-GB" sz="1600" dirty="0" smtClean="0"/>
              <a:t>	If yes, do you think that one only has to look at the existence of a legally 	binding contract or do you also think one needs to look at the existence of a 	constructive obligation?</a:t>
            </a:r>
          </a:p>
          <a:p>
            <a:pPr marL="399600" lvl="1" indent="0" algn="just">
              <a:buNone/>
            </a:pPr>
            <a:r>
              <a:rPr lang="en-GB" sz="1600" dirty="0" smtClean="0"/>
              <a:t>	Do you agree that ‘constructive liability’ is currently not well-defined in the 	SNA and should need further elaboration?</a:t>
            </a: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17</a:t>
            </a:fld>
            <a:endParaRPr lang="fr-FR"/>
          </a:p>
        </p:txBody>
      </p:sp>
      <p:sp>
        <p:nvSpPr>
          <p:cNvPr id="4" name="Title 3"/>
          <p:cNvSpPr>
            <a:spLocks noGrp="1"/>
          </p:cNvSpPr>
          <p:nvPr>
            <p:ph type="title"/>
          </p:nvPr>
        </p:nvSpPr>
        <p:spPr/>
        <p:txBody>
          <a:bodyPr/>
          <a:lstStyle/>
          <a:p>
            <a:r>
              <a:rPr lang="en-GB" dirty="0" smtClean="0"/>
              <a:t>Questions for discussion</a:t>
            </a:r>
            <a:endParaRPr lang="en-GB" dirty="0"/>
          </a:p>
        </p:txBody>
      </p:sp>
    </p:spTree>
    <p:extLst>
      <p:ext uri="{BB962C8B-B14F-4D97-AF65-F5344CB8AC3E}">
        <p14:creationId xmlns:p14="http://schemas.microsoft.com/office/powerpoint/2010/main" val="19375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9654" y="2852936"/>
            <a:ext cx="6336704" cy="646331"/>
          </a:xfrm>
          <a:prstGeom prst="rect">
            <a:avLst/>
          </a:prstGeom>
          <a:noFill/>
        </p:spPr>
        <p:txBody>
          <a:bodyPr wrap="square" rtlCol="0">
            <a:spAutoFit/>
          </a:bodyPr>
          <a:lstStyle/>
          <a:p>
            <a:r>
              <a:rPr lang="en-GB" sz="3600" dirty="0" smtClean="0">
                <a:solidFill>
                  <a:srgbClr val="002060"/>
                </a:solidFill>
                <a:latin typeface="+mn-lt"/>
              </a:rPr>
              <a:t>Thank you for your attention</a:t>
            </a:r>
            <a:endParaRPr lang="en-GB" sz="3600" dirty="0">
              <a:solidFill>
                <a:srgbClr val="002060"/>
              </a:solidFill>
              <a:latin typeface="+mn-lt"/>
            </a:endParaRP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18</a:t>
            </a:fld>
            <a:endParaRPr lang="fr-FR"/>
          </a:p>
        </p:txBody>
      </p:sp>
      <p:sp>
        <p:nvSpPr>
          <p:cNvPr id="5" name="TextBox 4"/>
          <p:cNvSpPr txBox="1"/>
          <p:nvPr/>
        </p:nvSpPr>
        <p:spPr>
          <a:xfrm>
            <a:off x="1593275" y="4653136"/>
            <a:ext cx="6336704" cy="707886"/>
          </a:xfrm>
          <a:prstGeom prst="rect">
            <a:avLst/>
          </a:prstGeom>
          <a:noFill/>
        </p:spPr>
        <p:txBody>
          <a:bodyPr wrap="square" rtlCol="0">
            <a:spAutoFit/>
          </a:bodyPr>
          <a:lstStyle/>
          <a:p>
            <a:pPr algn="ctr"/>
            <a:r>
              <a:rPr lang="en-GB" sz="2000" dirty="0" smtClean="0">
                <a:solidFill>
                  <a:srgbClr val="002060"/>
                </a:solidFill>
                <a:latin typeface="+mn-lt"/>
              </a:rPr>
              <a:t>For more information please contact: </a:t>
            </a:r>
            <a:r>
              <a:rPr lang="en-GB" sz="2000" dirty="0" smtClean="0">
                <a:solidFill>
                  <a:srgbClr val="002060"/>
                </a:solidFill>
                <a:latin typeface="+mn-lt"/>
                <a:hlinkClick r:id="rId3"/>
              </a:rPr>
              <a:t>Jorrit.Zwijnenburg@oecd.org</a:t>
            </a:r>
            <a:endParaRPr lang="en-GB" sz="2000" dirty="0">
              <a:solidFill>
                <a:srgbClr val="002060"/>
              </a:solidFill>
              <a:latin typeface="+mn-lt"/>
            </a:endParaRPr>
          </a:p>
        </p:txBody>
      </p:sp>
    </p:spTree>
    <p:extLst>
      <p:ext uri="{BB962C8B-B14F-4D97-AF65-F5344CB8AC3E}">
        <p14:creationId xmlns:p14="http://schemas.microsoft.com/office/powerpoint/2010/main" val="3886072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02000"/>
            <a:ext cx="8568496" cy="4779328"/>
          </a:xfrm>
        </p:spPr>
        <p:txBody>
          <a:bodyPr>
            <a:normAutofit/>
          </a:bodyPr>
          <a:lstStyle/>
          <a:p>
            <a:pPr>
              <a:buFont typeface="Arial" charset="0"/>
              <a:buChar char="•"/>
            </a:pPr>
            <a:r>
              <a:rPr lang="en-GB" sz="2400" dirty="0" smtClean="0"/>
              <a:t>Introduction</a:t>
            </a:r>
          </a:p>
          <a:p>
            <a:pPr>
              <a:buFont typeface="Arial" charset="0"/>
              <a:buChar char="•"/>
            </a:pPr>
            <a:r>
              <a:rPr lang="en-GB" sz="2400" dirty="0" smtClean="0"/>
              <a:t>Current guidelines</a:t>
            </a:r>
          </a:p>
          <a:p>
            <a:pPr>
              <a:buFont typeface="Arial" charset="0"/>
              <a:buChar char="•"/>
            </a:pPr>
            <a:r>
              <a:rPr lang="en-GB" sz="2400" dirty="0" smtClean="0"/>
              <a:t>Challenges arising from the guidelines</a:t>
            </a:r>
          </a:p>
          <a:p>
            <a:pPr>
              <a:buFont typeface="Arial" charset="0"/>
              <a:buChar char="•"/>
            </a:pPr>
            <a:r>
              <a:rPr lang="en-GB" sz="2400" dirty="0" smtClean="0"/>
              <a:t>Possible criteria to solve ambiguities</a:t>
            </a:r>
          </a:p>
          <a:p>
            <a:pPr>
              <a:buFont typeface="Arial" charset="0"/>
              <a:buChar char="•"/>
            </a:pPr>
            <a:r>
              <a:rPr lang="en-GB" sz="2400" dirty="0" smtClean="0"/>
              <a:t>Discussion at Pension Workshop</a:t>
            </a:r>
          </a:p>
          <a:p>
            <a:pPr>
              <a:buFont typeface="Arial" charset="0"/>
              <a:buChar char="•"/>
            </a:pPr>
            <a:r>
              <a:rPr lang="en-GB" sz="2400" dirty="0" smtClean="0"/>
              <a:t>Questions for discussion</a:t>
            </a: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2</a:t>
            </a:fld>
            <a:endParaRPr lang="fr-FR" dirty="0"/>
          </a:p>
        </p:txBody>
      </p:sp>
      <p:sp>
        <p:nvSpPr>
          <p:cNvPr id="4" name="Title 3"/>
          <p:cNvSpPr>
            <a:spLocks noGrp="1"/>
          </p:cNvSpPr>
          <p:nvPr>
            <p:ph type="title"/>
          </p:nvPr>
        </p:nvSpPr>
        <p:spPr/>
        <p:txBody>
          <a:bodyPr/>
          <a:lstStyle/>
          <a:p>
            <a:r>
              <a:rPr lang="en-GB" dirty="0" smtClean="0"/>
              <a:t>Contents</a:t>
            </a:r>
            <a:endParaRPr lang="en-GB" dirty="0"/>
          </a:p>
        </p:txBody>
      </p:sp>
    </p:spTree>
    <p:extLst>
      <p:ext uri="{BB962C8B-B14F-4D97-AF65-F5344CB8AC3E}">
        <p14:creationId xmlns:p14="http://schemas.microsoft.com/office/powerpoint/2010/main" val="1672800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02000"/>
            <a:ext cx="8568952" cy="4923344"/>
          </a:xfrm>
        </p:spPr>
        <p:txBody>
          <a:bodyPr>
            <a:normAutofit/>
          </a:bodyPr>
          <a:lstStyle/>
          <a:p>
            <a:pPr marL="0" lvl="0" indent="0" algn="just">
              <a:buNone/>
            </a:pPr>
            <a:r>
              <a:rPr lang="en-GB" sz="2400" dirty="0" smtClean="0"/>
              <a:t>The 1993 SNA and ESA 95 guidelines led to inconsistent results on pension obligations that were not fully comparable across countries. </a:t>
            </a:r>
          </a:p>
          <a:p>
            <a:pPr marL="0" lvl="0" indent="0" algn="just">
              <a:buNone/>
            </a:pPr>
            <a:endParaRPr lang="en-GB" sz="2400" dirty="0"/>
          </a:p>
          <a:p>
            <a:pPr marL="0" lvl="0" indent="0" algn="just">
              <a:buNone/>
            </a:pPr>
            <a:r>
              <a:rPr lang="en-GB" sz="2400" dirty="0" smtClean="0"/>
              <a:t>Therefore, the guidelines in the 2008 SNA and ESA 2010 have been updated. This led to more clarity, but still ambiguity arises for specific schemes.</a:t>
            </a:r>
          </a:p>
          <a:p>
            <a:pPr marL="0" lvl="0" indent="0" algn="just">
              <a:buNone/>
            </a:pPr>
            <a:endParaRPr lang="en-GB" sz="2400" dirty="0"/>
          </a:p>
          <a:p>
            <a:pPr marL="0" lvl="0" indent="0" algn="just">
              <a:buNone/>
            </a:pPr>
            <a:r>
              <a:rPr lang="en-GB" sz="2400" dirty="0" smtClean="0"/>
              <a:t>As a consequence, there is still a need for more clarity in the interpretation of the current guidelines.</a:t>
            </a:r>
          </a:p>
          <a:p>
            <a:pPr marL="0" lvl="0" indent="0">
              <a:buNone/>
            </a:pPr>
            <a:endParaRPr lang="en-GB" sz="2400" dirty="0"/>
          </a:p>
          <a:p>
            <a:pPr marL="0" lvl="0" indent="0">
              <a:buNone/>
            </a:pPr>
            <a:endParaRPr lang="en-GB" sz="2400" dirty="0" smtClean="0"/>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3</a:t>
            </a:fld>
            <a:endParaRPr lang="fr-FR" dirty="0"/>
          </a:p>
        </p:txBody>
      </p:sp>
      <p:sp>
        <p:nvSpPr>
          <p:cNvPr id="4" name="Title 3"/>
          <p:cNvSpPr>
            <a:spLocks noGrp="1"/>
          </p:cNvSpPr>
          <p:nvPr>
            <p:ph type="title"/>
          </p:nvPr>
        </p:nvSpPr>
        <p:spPr/>
        <p:txBody>
          <a:bodyPr/>
          <a:lstStyle/>
          <a:p>
            <a:r>
              <a:rPr lang="en-GB" dirty="0" smtClean="0"/>
              <a:t>Introduction</a:t>
            </a:r>
            <a:endParaRPr lang="en-GB" dirty="0"/>
          </a:p>
        </p:txBody>
      </p:sp>
    </p:spTree>
    <p:extLst>
      <p:ext uri="{BB962C8B-B14F-4D97-AF65-F5344CB8AC3E}">
        <p14:creationId xmlns:p14="http://schemas.microsoft.com/office/powerpoint/2010/main" val="315067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02000"/>
            <a:ext cx="8568952" cy="4923344"/>
          </a:xfrm>
        </p:spPr>
        <p:txBody>
          <a:bodyPr>
            <a:normAutofit/>
          </a:bodyPr>
          <a:lstStyle/>
          <a:p>
            <a:pPr marL="0" lvl="0" indent="0" algn="just">
              <a:buNone/>
            </a:pPr>
            <a:r>
              <a:rPr lang="en-GB" sz="2400" dirty="0"/>
              <a:t>Obligations under </a:t>
            </a:r>
            <a:r>
              <a:rPr lang="en-GB" sz="2400" u="sng" dirty="0"/>
              <a:t>employment-related</a:t>
            </a:r>
            <a:r>
              <a:rPr lang="en-GB" sz="2400" dirty="0"/>
              <a:t> pension schemes have to be recorded in the core </a:t>
            </a:r>
            <a:r>
              <a:rPr lang="en-GB" sz="2400" dirty="0" smtClean="0"/>
              <a:t>accounts (2008 SNA para. 9.20, 11.107 and 17.121).</a:t>
            </a:r>
          </a:p>
          <a:p>
            <a:pPr marL="0" lvl="0" indent="0" algn="just">
              <a:buNone/>
            </a:pPr>
            <a:endParaRPr lang="en-GB" sz="2400" dirty="0"/>
          </a:p>
          <a:p>
            <a:pPr marL="0" lvl="0" indent="0" algn="just">
              <a:buNone/>
            </a:pPr>
            <a:r>
              <a:rPr lang="en-GB" sz="2400" dirty="0" smtClean="0"/>
              <a:t>Obligations under </a:t>
            </a:r>
            <a:r>
              <a:rPr lang="en-GB" sz="2400" u="sng" dirty="0" smtClean="0"/>
              <a:t>social security</a:t>
            </a:r>
            <a:r>
              <a:rPr lang="en-GB" sz="2400" dirty="0" smtClean="0"/>
              <a:t> pension schemes are not recognized in the core accounts, but only in the supplementary tables (2008 SNA para. 9.20 and 17.124).</a:t>
            </a:r>
          </a:p>
          <a:p>
            <a:pPr marL="0" lvl="0" indent="0">
              <a:buNone/>
            </a:pPr>
            <a:endParaRPr lang="en-GB" sz="2400" dirty="0" smtClean="0"/>
          </a:p>
          <a:p>
            <a:pPr marL="0" lvl="0" indent="0">
              <a:buNone/>
            </a:pPr>
            <a:endParaRPr lang="en-GB" sz="2400" dirty="0" smtClean="0"/>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4</a:t>
            </a:fld>
            <a:endParaRPr lang="fr-FR" dirty="0"/>
          </a:p>
        </p:txBody>
      </p:sp>
      <p:sp>
        <p:nvSpPr>
          <p:cNvPr id="4" name="Title 3"/>
          <p:cNvSpPr>
            <a:spLocks noGrp="1"/>
          </p:cNvSpPr>
          <p:nvPr>
            <p:ph type="title"/>
          </p:nvPr>
        </p:nvSpPr>
        <p:spPr/>
        <p:txBody>
          <a:bodyPr/>
          <a:lstStyle/>
          <a:p>
            <a:r>
              <a:rPr lang="en-GB" dirty="0" smtClean="0"/>
              <a:t>Current guidelines</a:t>
            </a:r>
            <a:endParaRPr lang="en-GB" dirty="0"/>
          </a:p>
        </p:txBody>
      </p:sp>
    </p:spTree>
    <p:extLst>
      <p:ext uri="{BB962C8B-B14F-4D97-AF65-F5344CB8AC3E}">
        <p14:creationId xmlns:p14="http://schemas.microsoft.com/office/powerpoint/2010/main" val="2749321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5</a:t>
            </a:fld>
            <a:endParaRPr lang="fr-FR" dirty="0"/>
          </a:p>
        </p:txBody>
      </p:sp>
      <p:sp>
        <p:nvSpPr>
          <p:cNvPr id="4" name="Title 3"/>
          <p:cNvSpPr>
            <a:spLocks noGrp="1"/>
          </p:cNvSpPr>
          <p:nvPr>
            <p:ph type="title"/>
          </p:nvPr>
        </p:nvSpPr>
        <p:spPr/>
        <p:txBody>
          <a:bodyPr/>
          <a:lstStyle/>
          <a:p>
            <a:r>
              <a:rPr lang="en-GB" dirty="0" smtClean="0"/>
              <a:t>Ambiguity in current guidelines</a:t>
            </a:r>
            <a:endParaRPr lang="en-GB" dirty="0"/>
          </a:p>
        </p:txBody>
      </p:sp>
      <p:sp>
        <p:nvSpPr>
          <p:cNvPr id="5" name="Oval 4"/>
          <p:cNvSpPr/>
          <p:nvPr/>
        </p:nvSpPr>
        <p:spPr>
          <a:xfrm>
            <a:off x="1043608" y="2348880"/>
            <a:ext cx="3600400"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Content Placeholder 5"/>
          <p:cNvSpPr>
            <a:spLocks noGrp="1"/>
          </p:cNvSpPr>
          <p:nvPr>
            <p:ph idx="1"/>
          </p:nvPr>
        </p:nvSpPr>
        <p:spPr>
          <a:xfrm>
            <a:off x="4860032" y="2348880"/>
            <a:ext cx="3456384"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GB" dirty="0"/>
          </a:p>
        </p:txBody>
      </p:sp>
      <p:sp>
        <p:nvSpPr>
          <p:cNvPr id="7" name="TextBox 6"/>
          <p:cNvSpPr txBox="1"/>
          <p:nvPr/>
        </p:nvSpPr>
        <p:spPr>
          <a:xfrm>
            <a:off x="1547664" y="3068960"/>
            <a:ext cx="2016224" cy="646331"/>
          </a:xfrm>
          <a:prstGeom prst="rect">
            <a:avLst/>
          </a:prstGeom>
          <a:noFill/>
        </p:spPr>
        <p:txBody>
          <a:bodyPr wrap="square" rtlCol="0">
            <a:spAutoFit/>
          </a:bodyPr>
          <a:lstStyle/>
          <a:p>
            <a:pPr algn="ctr"/>
            <a:r>
              <a:rPr lang="en-GB" dirty="0" smtClean="0"/>
              <a:t>Employment-related schemes</a:t>
            </a:r>
            <a:endParaRPr lang="en-GB" dirty="0"/>
          </a:p>
        </p:txBody>
      </p:sp>
      <p:sp>
        <p:nvSpPr>
          <p:cNvPr id="10" name="TextBox 9"/>
          <p:cNvSpPr txBox="1"/>
          <p:nvPr/>
        </p:nvSpPr>
        <p:spPr>
          <a:xfrm>
            <a:off x="5796136" y="3068960"/>
            <a:ext cx="2016224" cy="646331"/>
          </a:xfrm>
          <a:prstGeom prst="rect">
            <a:avLst/>
          </a:prstGeom>
          <a:noFill/>
        </p:spPr>
        <p:txBody>
          <a:bodyPr wrap="square" rtlCol="0">
            <a:spAutoFit/>
          </a:bodyPr>
          <a:lstStyle/>
          <a:p>
            <a:pPr algn="ctr"/>
            <a:r>
              <a:rPr lang="en-GB" dirty="0" smtClean="0"/>
              <a:t>Social security schemes</a:t>
            </a:r>
            <a:endParaRPr lang="en-GB" dirty="0"/>
          </a:p>
        </p:txBody>
      </p:sp>
      <p:sp>
        <p:nvSpPr>
          <p:cNvPr id="11" name="TextBox 10"/>
          <p:cNvSpPr txBox="1"/>
          <p:nvPr/>
        </p:nvSpPr>
        <p:spPr>
          <a:xfrm>
            <a:off x="611560" y="6031315"/>
            <a:ext cx="2448272" cy="369332"/>
          </a:xfrm>
          <a:prstGeom prst="rect">
            <a:avLst/>
          </a:prstGeom>
          <a:noFill/>
        </p:spPr>
        <p:txBody>
          <a:bodyPr wrap="square" rtlCol="0">
            <a:spAutoFit/>
          </a:bodyPr>
          <a:lstStyle/>
          <a:p>
            <a:r>
              <a:rPr lang="en-GB" dirty="0" smtClean="0"/>
              <a:t>All in core-accounts</a:t>
            </a:r>
            <a:endParaRPr lang="en-GB" dirty="0"/>
          </a:p>
        </p:txBody>
      </p:sp>
      <p:sp>
        <p:nvSpPr>
          <p:cNvPr id="12" name="TextBox 11"/>
          <p:cNvSpPr txBox="1"/>
          <p:nvPr/>
        </p:nvSpPr>
        <p:spPr>
          <a:xfrm>
            <a:off x="5508104" y="6021288"/>
            <a:ext cx="3456384" cy="369332"/>
          </a:xfrm>
          <a:prstGeom prst="rect">
            <a:avLst/>
          </a:prstGeom>
          <a:noFill/>
        </p:spPr>
        <p:txBody>
          <a:bodyPr wrap="square" rtlCol="0">
            <a:spAutoFit/>
          </a:bodyPr>
          <a:lstStyle/>
          <a:p>
            <a:r>
              <a:rPr lang="en-GB" dirty="0" smtClean="0"/>
              <a:t>Only in supplementary table</a:t>
            </a:r>
            <a:endParaRPr lang="en-GB" dirty="0"/>
          </a:p>
        </p:txBody>
      </p:sp>
      <p:cxnSp>
        <p:nvCxnSpPr>
          <p:cNvPr id="14" name="Straight Connector 13"/>
          <p:cNvCxnSpPr/>
          <p:nvPr/>
        </p:nvCxnSpPr>
        <p:spPr>
          <a:xfrm flipH="1">
            <a:off x="1619672" y="4941168"/>
            <a:ext cx="648072" cy="10801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2" idx="0"/>
          </p:cNvCxnSpPr>
          <p:nvPr/>
        </p:nvCxnSpPr>
        <p:spPr>
          <a:xfrm>
            <a:off x="6948264" y="4941168"/>
            <a:ext cx="288032" cy="10801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79912" y="1700808"/>
            <a:ext cx="2448272" cy="369332"/>
          </a:xfrm>
          <a:prstGeom prst="rect">
            <a:avLst/>
          </a:prstGeom>
          <a:noFill/>
        </p:spPr>
        <p:txBody>
          <a:bodyPr wrap="square" rtlCol="0">
            <a:spAutoFit/>
          </a:bodyPr>
          <a:lstStyle/>
          <a:p>
            <a:r>
              <a:rPr lang="en-GB" dirty="0" smtClean="0"/>
              <a:t>Intertwined schemes</a:t>
            </a:r>
            <a:endParaRPr lang="en-GB" dirty="0"/>
          </a:p>
        </p:txBody>
      </p:sp>
      <p:cxnSp>
        <p:nvCxnSpPr>
          <p:cNvPr id="25" name="Straight Connector 24"/>
          <p:cNvCxnSpPr/>
          <p:nvPr/>
        </p:nvCxnSpPr>
        <p:spPr>
          <a:xfrm flipH="1">
            <a:off x="4740584" y="2070140"/>
            <a:ext cx="162018" cy="14308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12160" y="1558533"/>
            <a:ext cx="1008112" cy="646331"/>
          </a:xfrm>
          <a:prstGeom prst="rect">
            <a:avLst/>
          </a:prstGeom>
          <a:noFill/>
        </p:spPr>
        <p:txBody>
          <a:bodyPr wrap="square" rtlCol="0">
            <a:spAutoFit/>
          </a:bodyPr>
          <a:lstStyle/>
          <a:p>
            <a:r>
              <a:rPr lang="en-GB" sz="3600" b="1" dirty="0" smtClean="0">
                <a:solidFill>
                  <a:srgbClr val="C00000"/>
                </a:solidFill>
              </a:rPr>
              <a:t>??</a:t>
            </a:r>
            <a:endParaRPr lang="en-GB" sz="3600" b="1" dirty="0">
              <a:solidFill>
                <a:srgbClr val="C00000"/>
              </a:solidFill>
            </a:endParaRPr>
          </a:p>
        </p:txBody>
      </p:sp>
    </p:spTree>
    <p:extLst>
      <p:ext uri="{BB962C8B-B14F-4D97-AF65-F5344CB8AC3E}">
        <p14:creationId xmlns:p14="http://schemas.microsoft.com/office/powerpoint/2010/main" val="264288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nodePh="1">
                                  <p:stCondLst>
                                    <p:cond delay="0"/>
                                  </p:stCondLst>
                                  <p:endCondLst>
                                    <p:cond evt="begin" delay="0">
                                      <p:tn val="29"/>
                                    </p:cond>
                                  </p:end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3.88889E-6 -2.96296E-6 L -0.07084 -2.96296E-6 " pathEditMode="relative" rAng="0" ptsTypes="AA">
                                      <p:cBhvr>
                                        <p:cTn id="34" dur="2000" fill="hold"/>
                                        <p:tgtEl>
                                          <p:spTgt spid="6">
                                            <p:bg/>
                                          </p:spTgt>
                                        </p:tgtEl>
                                        <p:attrNameLst>
                                          <p:attrName>ppt_x</p:attrName>
                                          <p:attrName>ppt_y</p:attrName>
                                        </p:attrNameLst>
                                      </p:cBhvr>
                                      <p:rCtr x="-3542" y="0"/>
                                    </p:animMotion>
                                  </p:childTnLst>
                                </p:cTn>
                              </p:par>
                              <p:par>
                                <p:cTn id="35" presetID="35" presetClass="path" presetSubtype="0" accel="50000" decel="50000" fill="hold" grpId="0" nodeType="withEffect">
                                  <p:stCondLst>
                                    <p:cond delay="0"/>
                                  </p:stCondLst>
                                  <p:childTnLst>
                                    <p:animMotion origin="layout" path="M 3.05556E-6 -1.11111E-6 L -0.07084 0.00556 " pathEditMode="relative" rAng="0" ptsTypes="AA">
                                      <p:cBhvr>
                                        <p:cTn id="36" dur="2000" fill="hold"/>
                                        <p:tgtEl>
                                          <p:spTgt spid="10"/>
                                        </p:tgtEl>
                                        <p:attrNameLst>
                                          <p:attrName>ppt_x</p:attrName>
                                          <p:attrName>ppt_y</p:attrName>
                                        </p:attrNameLst>
                                      </p:cBhvr>
                                      <p:rCtr x="-3542" y="278"/>
                                    </p:animMotion>
                                  </p:childTnLst>
                                </p:cTn>
                              </p:par>
                              <p:par>
                                <p:cTn id="37" presetID="63" presetClass="path" presetSubtype="0" accel="50000" decel="50000" fill="hold" grpId="0" nodeType="withEffect">
                                  <p:stCondLst>
                                    <p:cond delay="0"/>
                                  </p:stCondLst>
                                  <p:childTnLst>
                                    <p:animMotion origin="layout" path="M 2.5E-6 -2.96296E-6 L 0.071 -2.96296E-6 " pathEditMode="relative" rAng="0" ptsTypes="AA">
                                      <p:cBhvr>
                                        <p:cTn id="38" dur="2000" fill="hold"/>
                                        <p:tgtEl>
                                          <p:spTgt spid="5"/>
                                        </p:tgtEl>
                                        <p:attrNameLst>
                                          <p:attrName>ppt_x</p:attrName>
                                          <p:attrName>ppt_y</p:attrName>
                                        </p:attrNameLst>
                                      </p:cBhvr>
                                      <p:rCtr x="3542" y="0"/>
                                    </p:animMotion>
                                  </p:childTnLst>
                                </p:cTn>
                              </p:par>
                              <p:par>
                                <p:cTn id="39" presetID="63" presetClass="path" presetSubtype="0" accel="50000" decel="50000" fill="hold" grpId="0" nodeType="withEffect">
                                  <p:stCondLst>
                                    <p:cond delay="0"/>
                                  </p:stCondLst>
                                  <p:childTnLst>
                                    <p:animMotion origin="layout" path="M 2.5E-6 -4.44444E-6 L 0.071 -0.00486 " pathEditMode="relative" rAng="0" ptsTypes="AA">
                                      <p:cBhvr>
                                        <p:cTn id="40" dur="2000" fill="hold"/>
                                        <p:tgtEl>
                                          <p:spTgt spid="7"/>
                                        </p:tgtEl>
                                        <p:attrNameLst>
                                          <p:attrName>ppt_x</p:attrName>
                                          <p:attrName>ppt_y</p:attrName>
                                        </p:attrNameLst>
                                      </p:cBhvr>
                                      <p:rCtr x="3542" y="-255"/>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animBg="1"/>
      <p:bldP spid="6" grpId="2" uiExpand="1" build="p" animBg="1"/>
      <p:bldP spid="7" grpId="0"/>
      <p:bldP spid="7" grpId="1"/>
      <p:bldP spid="10" grpId="0"/>
      <p:bldP spid="10" grpId="1"/>
      <p:bldP spid="11" grpId="0"/>
      <p:bldP spid="12" grpId="0"/>
      <p:bldP spid="24"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02000"/>
            <a:ext cx="8568952" cy="4923344"/>
          </a:xfrm>
        </p:spPr>
        <p:txBody>
          <a:bodyPr>
            <a:normAutofit fontScale="92500"/>
          </a:bodyPr>
          <a:lstStyle/>
          <a:p>
            <a:pPr marL="0" lvl="0" indent="0" algn="just">
              <a:buNone/>
            </a:pPr>
            <a:r>
              <a:rPr lang="en-GB" sz="2400" u="sng" dirty="0" smtClean="0"/>
              <a:t>2008 SNA</a:t>
            </a:r>
            <a:r>
              <a:rPr lang="en-GB" sz="2400" dirty="0" smtClean="0"/>
              <a:t> allows flexibility for intertwined schemes: </a:t>
            </a:r>
          </a:p>
          <a:p>
            <a:pPr marL="0" lvl="0" indent="0" algn="just">
              <a:buNone/>
            </a:pPr>
            <a:r>
              <a:rPr lang="en-GB" sz="2400" dirty="0" smtClean="0"/>
              <a:t>SNA 17.193	[…] </a:t>
            </a:r>
            <a:r>
              <a:rPr lang="en-GB" sz="2400" i="1" dirty="0" smtClean="0"/>
              <a:t>only some of these pension entitlements may be recorded within the main sequence of accounts.</a:t>
            </a:r>
            <a:r>
              <a:rPr lang="en-GB" sz="2400" dirty="0" smtClean="0"/>
              <a:t> […] </a:t>
            </a:r>
            <a:r>
              <a:rPr lang="en-GB" sz="2400" i="1" dirty="0" smtClean="0"/>
              <a:t>a further table is to be presented that provides information disclosing the proportion of pension provision covered in the core accounts with some approximate estimates for the remaining schemes.</a:t>
            </a:r>
            <a:r>
              <a:rPr lang="en-GB" sz="2400" dirty="0" smtClean="0"/>
              <a:t> […] </a:t>
            </a:r>
          </a:p>
          <a:p>
            <a:pPr marL="0" lvl="0" indent="0" algn="just">
              <a:buNone/>
            </a:pPr>
            <a:r>
              <a:rPr lang="en-GB" sz="2400" dirty="0" smtClean="0"/>
              <a:t>Criteria are needed “</a:t>
            </a:r>
            <a:r>
              <a:rPr lang="en-GB" sz="2400" i="1" dirty="0" smtClean="0"/>
              <a:t>to explain the distinction between those schemes carried forward to the core accounts and those recorded only in the supplementary table</a:t>
            </a:r>
            <a:r>
              <a:rPr lang="en-GB" sz="2400" dirty="0" smtClean="0"/>
              <a:t>”.</a:t>
            </a:r>
          </a:p>
          <a:p>
            <a:pPr marL="0" lvl="0" indent="0" algn="just">
              <a:buNone/>
            </a:pPr>
            <a:endParaRPr lang="en-GB" sz="2400" dirty="0" smtClean="0"/>
          </a:p>
          <a:p>
            <a:pPr marL="0" lvl="0" indent="0" algn="just">
              <a:buNone/>
            </a:pPr>
            <a:r>
              <a:rPr lang="en-GB" sz="2400" u="sng" dirty="0" smtClean="0"/>
              <a:t>ESA 2010</a:t>
            </a:r>
            <a:r>
              <a:rPr lang="en-GB" sz="2400" dirty="0" smtClean="0"/>
              <a:t> does not provide the same flexibility. It states that all unfunded defined benefit schemes sponsored by government should only be recorded in the supplementary tables.</a:t>
            </a: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6</a:t>
            </a:fld>
            <a:endParaRPr lang="fr-FR" dirty="0"/>
          </a:p>
        </p:txBody>
      </p:sp>
      <p:sp>
        <p:nvSpPr>
          <p:cNvPr id="4" name="Title 3"/>
          <p:cNvSpPr>
            <a:spLocks noGrp="1"/>
          </p:cNvSpPr>
          <p:nvPr>
            <p:ph type="title"/>
          </p:nvPr>
        </p:nvSpPr>
        <p:spPr/>
        <p:txBody>
          <a:bodyPr/>
          <a:lstStyle/>
          <a:p>
            <a:r>
              <a:rPr lang="en-GB" dirty="0" smtClean="0"/>
              <a:t>Current guidelines</a:t>
            </a:r>
            <a:endParaRPr lang="en-GB" dirty="0"/>
          </a:p>
        </p:txBody>
      </p:sp>
    </p:spTree>
    <p:extLst>
      <p:ext uri="{BB962C8B-B14F-4D97-AF65-F5344CB8AC3E}">
        <p14:creationId xmlns:p14="http://schemas.microsoft.com/office/powerpoint/2010/main" val="379895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218800" cy="4779328"/>
          </a:xfrm>
        </p:spPr>
        <p:txBody>
          <a:bodyPr>
            <a:normAutofit/>
          </a:bodyPr>
          <a:lstStyle/>
          <a:p>
            <a:pPr marL="0" indent="0" algn="just">
              <a:buNone/>
            </a:pPr>
            <a:r>
              <a:rPr lang="en-GB" sz="2600" dirty="0" smtClean="0"/>
              <a:t>Challenges arising from inconsistent use of wording:</a:t>
            </a:r>
          </a:p>
          <a:p>
            <a:pPr algn="just">
              <a:buFontTx/>
              <a:buChar char="-"/>
            </a:pPr>
            <a:r>
              <a:rPr lang="en-GB" sz="2600" dirty="0" smtClean="0">
                <a:solidFill>
                  <a:schemeClr val="accent2"/>
                </a:solidFill>
              </a:rPr>
              <a:t>Employment-related</a:t>
            </a:r>
            <a:r>
              <a:rPr lang="en-GB" sz="2600" dirty="0" smtClean="0"/>
              <a:t> versus </a:t>
            </a:r>
            <a:r>
              <a:rPr lang="en-GB" sz="2600" dirty="0" smtClean="0">
                <a:solidFill>
                  <a:schemeClr val="accent2"/>
                </a:solidFill>
              </a:rPr>
              <a:t>social security</a:t>
            </a:r>
          </a:p>
          <a:p>
            <a:pPr algn="just">
              <a:buFontTx/>
              <a:buChar char="-"/>
            </a:pPr>
            <a:r>
              <a:rPr lang="en-GB" sz="2600" dirty="0" smtClean="0">
                <a:solidFill>
                  <a:schemeClr val="accent2"/>
                </a:solidFill>
              </a:rPr>
              <a:t>‘Private’ </a:t>
            </a:r>
            <a:r>
              <a:rPr lang="en-GB" sz="2600" dirty="0" smtClean="0"/>
              <a:t>versus </a:t>
            </a:r>
            <a:r>
              <a:rPr lang="en-GB" sz="2600" dirty="0" smtClean="0">
                <a:solidFill>
                  <a:schemeClr val="accent2"/>
                </a:solidFill>
              </a:rPr>
              <a:t>‘public’</a:t>
            </a:r>
          </a:p>
          <a:p>
            <a:pPr algn="just">
              <a:buFontTx/>
              <a:buChar char="-"/>
            </a:pPr>
            <a:r>
              <a:rPr lang="en-GB" sz="2600" dirty="0" smtClean="0">
                <a:solidFill>
                  <a:schemeClr val="accent2"/>
                </a:solidFill>
              </a:rPr>
              <a:t>Funded</a:t>
            </a:r>
            <a:r>
              <a:rPr lang="en-GB" sz="2600" dirty="0" smtClean="0"/>
              <a:t> versus </a:t>
            </a:r>
            <a:r>
              <a:rPr lang="en-GB" sz="2600" dirty="0" smtClean="0">
                <a:solidFill>
                  <a:schemeClr val="accent2"/>
                </a:solidFill>
              </a:rPr>
              <a:t>unfunded</a:t>
            </a:r>
          </a:p>
          <a:p>
            <a:pPr marL="0" indent="0" algn="just">
              <a:buNone/>
            </a:pPr>
            <a:endParaRPr lang="en-GB" sz="2600" dirty="0" smtClean="0"/>
          </a:p>
          <a:p>
            <a:pPr marL="0" indent="0" algn="just">
              <a:buNone/>
            </a:pPr>
            <a:r>
              <a:rPr lang="en-GB" sz="2600" dirty="0" smtClean="0"/>
              <a:t>Three ways of categorising pension schemes lead to increased risk of different interpretations.</a:t>
            </a:r>
          </a:p>
          <a:p>
            <a:pPr marL="0" indent="0" algn="just">
              <a:buNone/>
            </a:pPr>
            <a:endParaRPr lang="en-GB" sz="2600" dirty="0"/>
          </a:p>
          <a:p>
            <a:pPr algn="just">
              <a:buFont typeface="Symbol"/>
              <a:buChar char="Þ"/>
            </a:pPr>
            <a:r>
              <a:rPr lang="en-GB" sz="2600" dirty="0" smtClean="0"/>
              <a:t> </a:t>
            </a:r>
            <a:r>
              <a:rPr lang="en-GB" sz="2600" u="sng" dirty="0" smtClean="0"/>
              <a:t>Clear criteria are needed to distinguish between schemes</a:t>
            </a:r>
          </a:p>
          <a:p>
            <a:pPr marL="0" indent="0">
              <a:buNone/>
            </a:pPr>
            <a:endParaRPr lang="en-GB" sz="2600" dirty="0"/>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7</a:t>
            </a:fld>
            <a:endParaRPr lang="fr-FR" dirty="0"/>
          </a:p>
        </p:txBody>
      </p:sp>
      <p:sp>
        <p:nvSpPr>
          <p:cNvPr id="4" name="Title 3"/>
          <p:cNvSpPr>
            <a:spLocks noGrp="1"/>
          </p:cNvSpPr>
          <p:nvPr>
            <p:ph type="title"/>
          </p:nvPr>
        </p:nvSpPr>
        <p:spPr/>
        <p:txBody>
          <a:bodyPr/>
          <a:lstStyle/>
          <a:p>
            <a:r>
              <a:rPr lang="en-US" dirty="0" smtClean="0"/>
              <a:t>Other challenges </a:t>
            </a:r>
            <a:r>
              <a:rPr lang="en-US" dirty="0"/>
              <a:t>arising from the guidelines</a:t>
            </a:r>
            <a:endParaRPr lang="en-GB" dirty="0"/>
          </a:p>
        </p:txBody>
      </p:sp>
    </p:spTree>
    <p:extLst>
      <p:ext uri="{BB962C8B-B14F-4D97-AF65-F5344CB8AC3E}">
        <p14:creationId xmlns:p14="http://schemas.microsoft.com/office/powerpoint/2010/main" val="409587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48" y="1772816"/>
            <a:ext cx="8100392" cy="4525200"/>
          </a:xfrm>
        </p:spPr>
        <p:txBody>
          <a:bodyPr>
            <a:normAutofit/>
          </a:bodyPr>
          <a:lstStyle/>
          <a:p>
            <a:pPr marL="0" indent="0">
              <a:buNone/>
            </a:pPr>
            <a:r>
              <a:rPr lang="en-GB" sz="2400" dirty="0" smtClean="0"/>
              <a:t>Focus on:</a:t>
            </a:r>
          </a:p>
          <a:p>
            <a:pPr marL="457200" indent="-457200">
              <a:buAutoNum type="arabicPeriod"/>
            </a:pPr>
            <a:r>
              <a:rPr lang="en-GB" sz="2400" dirty="0" smtClean="0"/>
              <a:t>Distinction between social security and employment-related, or</a:t>
            </a:r>
          </a:p>
          <a:p>
            <a:pPr marL="457200" indent="-457200">
              <a:buAutoNum type="arabicPeriod"/>
            </a:pPr>
            <a:r>
              <a:rPr lang="en-GB" sz="2400" dirty="0" smtClean="0"/>
              <a:t>Applying the asset boundary of the SNA.</a:t>
            </a:r>
          </a:p>
        </p:txBody>
      </p:sp>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8</a:t>
            </a:fld>
            <a:endParaRPr lang="fr-FR" dirty="0"/>
          </a:p>
        </p:txBody>
      </p:sp>
      <p:sp>
        <p:nvSpPr>
          <p:cNvPr id="4" name="Title 3"/>
          <p:cNvSpPr>
            <a:spLocks noGrp="1"/>
          </p:cNvSpPr>
          <p:nvPr>
            <p:ph type="title"/>
          </p:nvPr>
        </p:nvSpPr>
        <p:spPr/>
        <p:txBody>
          <a:bodyPr/>
          <a:lstStyle/>
          <a:p>
            <a:r>
              <a:rPr lang="en-GB" dirty="0" smtClean="0"/>
              <a:t>Possible criteria</a:t>
            </a:r>
            <a:endParaRPr lang="en-GB" dirty="0"/>
          </a:p>
        </p:txBody>
      </p:sp>
    </p:spTree>
    <p:extLst>
      <p:ext uri="{BB962C8B-B14F-4D97-AF65-F5344CB8AC3E}">
        <p14:creationId xmlns:p14="http://schemas.microsoft.com/office/powerpoint/2010/main" val="350377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6F4C8379-4864-4AE7-9465-C9919A2A6739}" type="slidenum">
              <a:rPr lang="fr-FR" smtClean="0"/>
              <a:pPr>
                <a:defRPr/>
              </a:pPr>
              <a:t>9</a:t>
            </a:fld>
            <a:endParaRPr lang="fr-FR"/>
          </a:p>
        </p:txBody>
      </p:sp>
      <p:sp>
        <p:nvSpPr>
          <p:cNvPr id="4" name="Title 3"/>
          <p:cNvSpPr>
            <a:spLocks noGrp="1"/>
          </p:cNvSpPr>
          <p:nvPr>
            <p:ph type="title"/>
          </p:nvPr>
        </p:nvSpPr>
        <p:spPr/>
        <p:txBody>
          <a:bodyPr/>
          <a:lstStyle/>
          <a:p>
            <a:r>
              <a:rPr lang="en-GB" dirty="0" smtClean="0"/>
              <a:t>Focusing on distinction between social security and employment-related</a:t>
            </a:r>
            <a:endParaRPr lang="en-GB" dirty="0"/>
          </a:p>
        </p:txBody>
      </p:sp>
      <p:sp>
        <p:nvSpPr>
          <p:cNvPr id="5" name="Oval 4"/>
          <p:cNvSpPr/>
          <p:nvPr/>
        </p:nvSpPr>
        <p:spPr>
          <a:xfrm>
            <a:off x="1475656" y="2348880"/>
            <a:ext cx="3600400"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a:off x="4355976" y="2348880"/>
            <a:ext cx="3456384"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GB" dirty="0"/>
          </a:p>
        </p:txBody>
      </p:sp>
      <p:sp>
        <p:nvSpPr>
          <p:cNvPr id="7" name="TextBox 6"/>
          <p:cNvSpPr txBox="1"/>
          <p:nvPr/>
        </p:nvSpPr>
        <p:spPr>
          <a:xfrm>
            <a:off x="1907704" y="3068960"/>
            <a:ext cx="2016224" cy="646331"/>
          </a:xfrm>
          <a:prstGeom prst="rect">
            <a:avLst/>
          </a:prstGeom>
          <a:noFill/>
        </p:spPr>
        <p:txBody>
          <a:bodyPr wrap="square" rtlCol="0">
            <a:spAutoFit/>
          </a:bodyPr>
          <a:lstStyle/>
          <a:p>
            <a:pPr algn="ctr"/>
            <a:r>
              <a:rPr lang="en-GB" dirty="0" smtClean="0"/>
              <a:t>Employment-related schemes</a:t>
            </a:r>
            <a:endParaRPr lang="en-GB" dirty="0"/>
          </a:p>
        </p:txBody>
      </p:sp>
      <p:sp>
        <p:nvSpPr>
          <p:cNvPr id="10" name="TextBox 9"/>
          <p:cNvSpPr txBox="1"/>
          <p:nvPr/>
        </p:nvSpPr>
        <p:spPr>
          <a:xfrm>
            <a:off x="5364088" y="3068960"/>
            <a:ext cx="2016224" cy="646331"/>
          </a:xfrm>
          <a:prstGeom prst="rect">
            <a:avLst/>
          </a:prstGeom>
          <a:noFill/>
        </p:spPr>
        <p:txBody>
          <a:bodyPr wrap="square" rtlCol="0">
            <a:spAutoFit/>
          </a:bodyPr>
          <a:lstStyle/>
          <a:p>
            <a:pPr algn="ctr"/>
            <a:r>
              <a:rPr lang="en-GB" dirty="0" smtClean="0"/>
              <a:t>Social security schemes</a:t>
            </a:r>
            <a:endParaRPr lang="en-GB" dirty="0"/>
          </a:p>
        </p:txBody>
      </p:sp>
      <p:sp>
        <p:nvSpPr>
          <p:cNvPr id="11" name="TextBox 10"/>
          <p:cNvSpPr txBox="1"/>
          <p:nvPr/>
        </p:nvSpPr>
        <p:spPr>
          <a:xfrm>
            <a:off x="611560" y="6031315"/>
            <a:ext cx="2448272" cy="369332"/>
          </a:xfrm>
          <a:prstGeom prst="rect">
            <a:avLst/>
          </a:prstGeom>
          <a:noFill/>
        </p:spPr>
        <p:txBody>
          <a:bodyPr wrap="square" rtlCol="0">
            <a:spAutoFit/>
          </a:bodyPr>
          <a:lstStyle/>
          <a:p>
            <a:r>
              <a:rPr lang="en-GB" dirty="0" smtClean="0"/>
              <a:t>All in core-accounts</a:t>
            </a:r>
            <a:endParaRPr lang="en-GB" dirty="0"/>
          </a:p>
        </p:txBody>
      </p:sp>
      <p:sp>
        <p:nvSpPr>
          <p:cNvPr id="12" name="TextBox 11"/>
          <p:cNvSpPr txBox="1"/>
          <p:nvPr/>
        </p:nvSpPr>
        <p:spPr>
          <a:xfrm>
            <a:off x="5508104" y="6021288"/>
            <a:ext cx="3456384" cy="369332"/>
          </a:xfrm>
          <a:prstGeom prst="rect">
            <a:avLst/>
          </a:prstGeom>
          <a:noFill/>
        </p:spPr>
        <p:txBody>
          <a:bodyPr wrap="square" rtlCol="0">
            <a:spAutoFit/>
          </a:bodyPr>
          <a:lstStyle/>
          <a:p>
            <a:r>
              <a:rPr lang="en-GB" dirty="0" smtClean="0"/>
              <a:t>Only in supplementary table</a:t>
            </a:r>
            <a:endParaRPr lang="en-GB" dirty="0"/>
          </a:p>
        </p:txBody>
      </p:sp>
      <p:cxnSp>
        <p:nvCxnSpPr>
          <p:cNvPr id="14" name="Straight Connector 13"/>
          <p:cNvCxnSpPr/>
          <p:nvPr/>
        </p:nvCxnSpPr>
        <p:spPr>
          <a:xfrm flipH="1">
            <a:off x="1619672" y="4941168"/>
            <a:ext cx="648072" cy="10801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2" idx="0"/>
          </p:cNvCxnSpPr>
          <p:nvPr/>
        </p:nvCxnSpPr>
        <p:spPr>
          <a:xfrm>
            <a:off x="6948264" y="4941168"/>
            <a:ext cx="288032" cy="10801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79912" y="1700808"/>
            <a:ext cx="2448272" cy="369332"/>
          </a:xfrm>
          <a:prstGeom prst="rect">
            <a:avLst/>
          </a:prstGeom>
          <a:noFill/>
        </p:spPr>
        <p:txBody>
          <a:bodyPr wrap="square" rtlCol="0">
            <a:spAutoFit/>
          </a:bodyPr>
          <a:lstStyle/>
          <a:p>
            <a:r>
              <a:rPr lang="en-GB" dirty="0" smtClean="0"/>
              <a:t>Intertwined schemes</a:t>
            </a:r>
            <a:endParaRPr lang="en-GB" dirty="0"/>
          </a:p>
        </p:txBody>
      </p:sp>
      <p:cxnSp>
        <p:nvCxnSpPr>
          <p:cNvPr id="25" name="Straight Connector 24"/>
          <p:cNvCxnSpPr/>
          <p:nvPr/>
        </p:nvCxnSpPr>
        <p:spPr>
          <a:xfrm flipH="1">
            <a:off x="4740584" y="2070140"/>
            <a:ext cx="162018" cy="14308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48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2.96296E-6 L -0.08663 -2.96296E-6 " pathEditMode="relative" rAng="0" ptsTypes="AA">
                                      <p:cBhvr>
                                        <p:cTn id="6" dur="2000" fill="hold"/>
                                        <p:tgtEl>
                                          <p:spTgt spid="5"/>
                                        </p:tgtEl>
                                        <p:attrNameLst>
                                          <p:attrName>ppt_x</p:attrName>
                                          <p:attrName>ppt_y</p:attrName>
                                        </p:attrNameLst>
                                      </p:cBhvr>
                                      <p:rCtr x="-4340" y="0"/>
                                    </p:animMotion>
                                  </p:childTnLst>
                                </p:cTn>
                              </p:par>
                              <p:par>
                                <p:cTn id="7" presetID="35" presetClass="path" presetSubtype="0" accel="50000" decel="50000" fill="hold" grpId="0" nodeType="withEffect">
                                  <p:stCondLst>
                                    <p:cond delay="0"/>
                                  </p:stCondLst>
                                  <p:childTnLst>
                                    <p:animMotion origin="layout" path="M -3.33333E-6 0 L -0.07882 0.00556 " pathEditMode="relative" rAng="0" ptsTypes="AA">
                                      <p:cBhvr>
                                        <p:cTn id="8" dur="2000" fill="hold"/>
                                        <p:tgtEl>
                                          <p:spTgt spid="7"/>
                                        </p:tgtEl>
                                        <p:attrNameLst>
                                          <p:attrName>ppt_x</p:attrName>
                                          <p:attrName>ppt_y</p:attrName>
                                        </p:attrNameLst>
                                      </p:cBhvr>
                                      <p:rCtr x="-3941" y="278"/>
                                    </p:animMotion>
                                  </p:childTnLst>
                                </p:cTn>
                              </p:par>
                              <p:par>
                                <p:cTn id="9" presetID="63" presetClass="path" presetSubtype="0" accel="50000" decel="50000" fill="hold" grpId="0" nodeType="withEffect">
                                  <p:stCondLst>
                                    <p:cond delay="0"/>
                                  </p:stCondLst>
                                  <p:childTnLst>
                                    <p:animMotion origin="layout" path="M 5E-6 -4.44444E-6 L 0.07882 -0.00486 " pathEditMode="relative" rAng="0" ptsTypes="AA">
                                      <p:cBhvr>
                                        <p:cTn id="10" dur="2000" fill="hold"/>
                                        <p:tgtEl>
                                          <p:spTgt spid="10"/>
                                        </p:tgtEl>
                                        <p:attrNameLst>
                                          <p:attrName>ppt_x</p:attrName>
                                          <p:attrName>ppt_y</p:attrName>
                                        </p:attrNameLst>
                                      </p:cBhvr>
                                      <p:rCtr x="3941" y="-255"/>
                                    </p:animMotion>
                                  </p:childTnLst>
                                </p:cTn>
                              </p:par>
                              <p:par>
                                <p:cTn id="11" presetID="63" presetClass="path" presetSubtype="0" accel="50000" decel="50000" fill="hold" grpId="0" nodeType="withEffect">
                                  <p:stCondLst>
                                    <p:cond delay="0"/>
                                  </p:stCondLst>
                                  <p:childTnLst>
                                    <p:animMotion origin="layout" path="M -1.38889E-6 -1.11111E-6 L 0.07083 -1.11111E-6 " pathEditMode="relative" rAng="0" ptsTypes="AA">
                                      <p:cBhvr>
                                        <p:cTn id="12" dur="2000" fill="hold"/>
                                        <p:tgtEl>
                                          <p:spTgt spid="6">
                                            <p:bg/>
                                          </p:spTgt>
                                        </p:tgtEl>
                                        <p:attrNameLst>
                                          <p:attrName>ppt_x</p:attrName>
                                          <p:attrName>ppt_y</p:attrName>
                                        </p:attrNameLst>
                                      </p:cBhvr>
                                      <p:rCtr x="3542" y="0"/>
                                    </p:animMotion>
                                  </p:childTnLst>
                                </p:cTn>
                              </p:par>
                              <p:par>
                                <p:cTn id="13" presetID="10" presetClass="exit" presetSubtype="0" fill="hold" grpId="0" nodeType="withEffect">
                                  <p:stCondLst>
                                    <p:cond delay="0"/>
                                  </p:stCondLst>
                                  <p:childTnLst>
                                    <p:animEffect transition="out" filter="fade">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25"/>
                                        </p:tgtEl>
                                      </p:cBhvr>
                                    </p:animEffect>
                                    <p:set>
                                      <p:cBhvr>
                                        <p:cTn id="18"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p:bldP spid="10" grpId="0"/>
      <p:bldP spid="24"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CDE_White_FR">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ecd_50A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OCDE_White_FR</Template>
  <TotalTime>18076</TotalTime>
  <Words>1065</Words>
  <Application>Microsoft Office PowerPoint</Application>
  <PresentationFormat>On-screen Show (4:3)</PresentationFormat>
  <Paragraphs>163</Paragraphs>
  <Slides>18</Slides>
  <Notes>17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4" baseType="lpstr">
      <vt:lpstr>OCDE_White_FR</vt:lpstr>
      <vt:lpstr>Custom Design</vt:lpstr>
      <vt:lpstr>oecd_50A_Eng_BD</vt:lpstr>
      <vt:lpstr>1_oecd_50A_Eng_BD</vt:lpstr>
      <vt:lpstr>OECD_English_white</vt:lpstr>
      <vt:lpstr>Photo</vt:lpstr>
      <vt:lpstr>The recording of pension entitlements according to the 2008 SNA</vt:lpstr>
      <vt:lpstr>Contents</vt:lpstr>
      <vt:lpstr>Introduction</vt:lpstr>
      <vt:lpstr>Current guidelines</vt:lpstr>
      <vt:lpstr>Ambiguity in current guidelines</vt:lpstr>
      <vt:lpstr>Current guidelines</vt:lpstr>
      <vt:lpstr>Other challenges arising from the guidelines</vt:lpstr>
      <vt:lpstr>Possible criteria</vt:lpstr>
      <vt:lpstr>Focusing on distinction between social security and employment-related</vt:lpstr>
      <vt:lpstr>Focusing on distinction between social security and employment-related</vt:lpstr>
      <vt:lpstr>Focusing on the asset boundary</vt:lpstr>
      <vt:lpstr>Focusing on the asset boundary</vt:lpstr>
      <vt:lpstr>Defining ‘constructive liabilities’</vt:lpstr>
      <vt:lpstr>Which criterion would be best?</vt:lpstr>
      <vt:lpstr>Discussion at the pension workshop</vt:lpstr>
      <vt:lpstr>Discussion at the pension workshop</vt:lpstr>
      <vt:lpstr>Questions for discussion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OECD-Eurostat Expert Group Measuring disparities in a national accounts framework</dc:title>
  <dc:creator>GYOMAI Gyorgy, STD/SIMS</dc:creator>
  <cp:lastModifiedBy>Phyo Ba Kyu</cp:lastModifiedBy>
  <cp:revision>738</cp:revision>
  <cp:lastPrinted>2016-04-01T14:15:12Z</cp:lastPrinted>
  <dcterms:created xsi:type="dcterms:W3CDTF">2010-10-30T07:51:02Z</dcterms:created>
  <dcterms:modified xsi:type="dcterms:W3CDTF">2016-04-11T15:08:42Z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racking">
    <vt:lpwstr>true</vt:lpwstr>
  </property>
  <property fmtid="{D5CDD505-2E9C-101B-9397-08002B2CF9AE}" pid="3" name="DV.DocumentId">
    <vt:lpwstr>9Cp4NnSt1kx3tsxf5U0jaN</vt:lpwstr>
  </property>
  <property fmtid="{D5CDD505-2E9C-101B-9397-08002B2CF9AE}" pid="4" name="DV.VersionId">
    <vt:lpwstr>vWg4eEXIhzoDlb6mEWc7R8</vt:lpwstr>
  </property>
  <property fmtid="{D5CDD505-2E9C-101B-9397-08002B2CF9AE}" pid="5" name="DV.MergeIncapabilityFlags">
    <vt:i4>0</vt:i4>
  </property>
</Properties>
</file>