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8"/>
  </p:notesMasterIdLst>
  <p:handoutMasterIdLst>
    <p:handoutMasterId r:id="rId19"/>
  </p:handoutMasterIdLst>
  <p:sldIdLst>
    <p:sldId id="256" r:id="rId2"/>
    <p:sldId id="258" r:id="rId3"/>
    <p:sldId id="259" r:id="rId4"/>
    <p:sldId id="260" r:id="rId5"/>
    <p:sldId id="262" r:id="rId6"/>
    <p:sldId id="270" r:id="rId7"/>
    <p:sldId id="275" r:id="rId8"/>
    <p:sldId id="271" r:id="rId9"/>
    <p:sldId id="261" r:id="rId10"/>
    <p:sldId id="278" r:id="rId11"/>
    <p:sldId id="277" r:id="rId12"/>
    <p:sldId id="269" r:id="rId13"/>
    <p:sldId id="272" r:id="rId14"/>
    <p:sldId id="273" r:id="rId15"/>
    <p:sldId id="274" r:id="rId16"/>
    <p:sldId id="276" r:id="rId17"/>
  </p:sldIdLst>
  <p:sldSz cx="9144000" cy="6858000" type="screen4x3"/>
  <p:notesSz cx="6858000" cy="9144000"/>
  <p:defaultTextStyle>
    <a:defPPr>
      <a:defRPr lang="en-US"/>
    </a:defPPr>
    <a:lvl1pPr algn="l" rtl="0" eaLnBrk="0" fontAlgn="base" hangingPunct="0">
      <a:spcBef>
        <a:spcPct val="0"/>
      </a:spcBef>
      <a:spcAft>
        <a:spcPct val="0"/>
      </a:spcAft>
      <a:defRPr sz="3600" kern="1200">
        <a:solidFill>
          <a:schemeClr val="tx1"/>
        </a:solidFill>
        <a:latin typeface="Arial" charset="0"/>
        <a:ea typeface="+mn-ea"/>
        <a:cs typeface="+mn-cs"/>
      </a:defRPr>
    </a:lvl1pPr>
    <a:lvl2pPr marL="457200" algn="l" rtl="0" eaLnBrk="0" fontAlgn="base" hangingPunct="0">
      <a:spcBef>
        <a:spcPct val="0"/>
      </a:spcBef>
      <a:spcAft>
        <a:spcPct val="0"/>
      </a:spcAft>
      <a:defRPr sz="3600" kern="1200">
        <a:solidFill>
          <a:schemeClr val="tx1"/>
        </a:solidFill>
        <a:latin typeface="Arial" charset="0"/>
        <a:ea typeface="+mn-ea"/>
        <a:cs typeface="+mn-cs"/>
      </a:defRPr>
    </a:lvl2pPr>
    <a:lvl3pPr marL="914400" algn="l" rtl="0" eaLnBrk="0" fontAlgn="base" hangingPunct="0">
      <a:spcBef>
        <a:spcPct val="0"/>
      </a:spcBef>
      <a:spcAft>
        <a:spcPct val="0"/>
      </a:spcAft>
      <a:defRPr sz="3600" kern="1200">
        <a:solidFill>
          <a:schemeClr val="tx1"/>
        </a:solidFill>
        <a:latin typeface="Arial" charset="0"/>
        <a:ea typeface="+mn-ea"/>
        <a:cs typeface="+mn-cs"/>
      </a:defRPr>
    </a:lvl3pPr>
    <a:lvl4pPr marL="1371600" algn="l" rtl="0" eaLnBrk="0" fontAlgn="base" hangingPunct="0">
      <a:spcBef>
        <a:spcPct val="0"/>
      </a:spcBef>
      <a:spcAft>
        <a:spcPct val="0"/>
      </a:spcAft>
      <a:defRPr sz="3600" kern="1200">
        <a:solidFill>
          <a:schemeClr val="tx1"/>
        </a:solidFill>
        <a:latin typeface="Arial" charset="0"/>
        <a:ea typeface="+mn-ea"/>
        <a:cs typeface="+mn-cs"/>
      </a:defRPr>
    </a:lvl4pPr>
    <a:lvl5pPr marL="1828800" algn="l" rtl="0" eaLnBrk="0" fontAlgn="base" hangingPunct="0">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E3210"/>
    <a:srgbClr val="0099CC"/>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GB"/>
          </a:p>
        </p:txBody>
      </p:sp>
      <p:sp>
        <p:nvSpPr>
          <p:cNvPr id="133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GB"/>
          </a:p>
        </p:txBody>
      </p:sp>
      <p:sp>
        <p:nvSpPr>
          <p:cNvPr id="133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GB"/>
          </a:p>
        </p:txBody>
      </p:sp>
      <p:sp>
        <p:nvSpPr>
          <p:cNvPr id="133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25BD0DE-7201-4313-93E1-D9E6AB086591}" type="slidenum">
              <a:rPr lang="en-GB"/>
              <a:pPr>
                <a:defRPr/>
              </a:pPr>
              <a:t>‹#›</a:t>
            </a:fld>
            <a:endParaRPr lang="en-GB"/>
          </a:p>
        </p:txBody>
      </p:sp>
    </p:spTree>
    <p:extLst>
      <p:ext uri="{BB962C8B-B14F-4D97-AF65-F5344CB8AC3E}">
        <p14:creationId xmlns:p14="http://schemas.microsoft.com/office/powerpoint/2010/main" val="2739575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706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06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706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2B2D48A-E966-4AC9-9371-B9E7EBC4FEAA}" type="slidenum">
              <a:rPr lang="en-US"/>
              <a:pPr>
                <a:defRPr/>
              </a:pPr>
              <a:t>‹#›</a:t>
            </a:fld>
            <a:endParaRPr lang="en-US"/>
          </a:p>
        </p:txBody>
      </p:sp>
    </p:spTree>
    <p:extLst>
      <p:ext uri="{BB962C8B-B14F-4D97-AF65-F5344CB8AC3E}">
        <p14:creationId xmlns:p14="http://schemas.microsoft.com/office/powerpoint/2010/main" val="850578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BF5CB19A-D716-4494-B540-805319A9A6BB}" type="slidenum">
              <a:rPr lang="en-US" altLang="en-US" sz="1200" smtClean="0"/>
              <a:pPr/>
              <a:t>2</a:t>
            </a:fld>
            <a:endParaRPr lang="en-US" altLang="en-US" sz="120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0F3C7060-0D50-494A-8887-720897703BDA}" type="slidenum">
              <a:rPr lang="en-US" altLang="en-US" sz="1200" smtClean="0"/>
              <a:pPr/>
              <a:t>11</a:t>
            </a:fld>
            <a:endParaRPr lang="en-US" altLang="en-US" sz="120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D9C8A93D-0A2E-44A1-A490-6857058B6D44}" type="slidenum">
              <a:rPr lang="en-US" altLang="en-US" sz="1200" smtClean="0"/>
              <a:pPr/>
              <a:t>12</a:t>
            </a:fld>
            <a:endParaRPr lang="en-US" altLang="en-US"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9B4C4029-6164-437D-A242-87A19BDBBC43}" type="slidenum">
              <a:rPr lang="en-US" altLang="en-US" sz="1200" smtClean="0"/>
              <a:pPr/>
              <a:t>13</a:t>
            </a:fld>
            <a:endParaRPr lang="en-US" alt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3DEF54BB-0AFA-46AF-8AFB-CE41AEB1FA3F}" type="slidenum">
              <a:rPr lang="en-US" altLang="en-US" sz="1200" smtClean="0"/>
              <a:pPr/>
              <a:t>14</a:t>
            </a:fld>
            <a:endParaRPr lang="en-US" altLang="en-US" sz="120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4A1B5F32-A830-4204-BB14-C51F5C1B2C4F}" type="slidenum">
              <a:rPr lang="en-US" altLang="en-US" sz="1200" smtClean="0"/>
              <a:pPr/>
              <a:t>15</a:t>
            </a:fld>
            <a:endParaRPr lang="en-US" alt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F0FB474B-5930-4AED-BD3A-5DABBA4E8753}" type="slidenum">
              <a:rPr lang="en-US" altLang="en-US" sz="1200" smtClean="0"/>
              <a:pPr/>
              <a:t>16</a:t>
            </a:fld>
            <a:endParaRPr lang="en-US" altLang="en-US" sz="12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7213E4F7-6C59-4DF0-97B3-A9E4FA1FA789}" type="slidenum">
              <a:rPr lang="en-US" altLang="en-US" sz="1200" smtClean="0"/>
              <a:pPr/>
              <a:t>3</a:t>
            </a:fld>
            <a:endParaRPr lang="en-US" altLang="en-US" sz="120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D8532240-412F-4CFB-89E9-8624AAFC3442}" type="slidenum">
              <a:rPr lang="en-US" altLang="en-US" sz="1200" smtClean="0"/>
              <a:pPr/>
              <a:t>4</a:t>
            </a:fld>
            <a:endParaRPr lang="en-US" altLang="en-US" sz="120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037FB36A-7DF8-4CA5-8336-9341247FD92E}" type="slidenum">
              <a:rPr lang="en-US" altLang="en-US" sz="1200" smtClean="0"/>
              <a:pPr/>
              <a:t>5</a:t>
            </a:fld>
            <a:endParaRPr lang="en-US" altLang="en-US" sz="120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AAA8C068-E5E0-40D2-9712-7197FC7BE83E}" type="slidenum">
              <a:rPr lang="en-US" altLang="en-US" sz="1200" smtClean="0"/>
              <a:pPr/>
              <a:t>6</a:t>
            </a:fld>
            <a:endParaRPr lang="en-US" altLang="en-US" sz="120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168EFEE9-3DAF-4269-B6B4-202308FE4B17}" type="slidenum">
              <a:rPr lang="en-US" altLang="en-US" sz="1200" smtClean="0"/>
              <a:pPr/>
              <a:t>7</a:t>
            </a:fld>
            <a:endParaRPr lang="en-US" altLang="en-US" sz="120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B9A87464-0006-46F5-88B5-21D719362196}" type="slidenum">
              <a:rPr lang="en-US" altLang="en-US" sz="1200" smtClean="0"/>
              <a:pPr/>
              <a:t>8</a:t>
            </a:fld>
            <a:endParaRPr lang="en-US" altLang="en-US" sz="12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F612A077-89EF-4D53-BD93-DC3B375FEE80}" type="slidenum">
              <a:rPr lang="en-US" altLang="en-US" sz="1200" smtClean="0"/>
              <a:pPr/>
              <a:t>9</a:t>
            </a:fld>
            <a:endParaRPr lang="en-US" altLang="en-US"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3CFAFD4A-C3A3-44EC-B24D-A1C39ECB2498}" type="slidenum">
              <a:rPr lang="en-US" altLang="en-US" sz="1200" smtClean="0"/>
              <a:pPr/>
              <a:t>10</a:t>
            </a:fld>
            <a:endParaRPr lang="en-US" altLang="en-US" sz="120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1"/>
          <p:cNvGrpSpPr>
            <a:grpSpLocks/>
          </p:cNvGrpSpPr>
          <p:nvPr/>
        </p:nvGrpSpPr>
        <p:grpSpPr bwMode="auto">
          <a:xfrm>
            <a:off x="0" y="0"/>
            <a:ext cx="5867400" cy="6858000"/>
            <a:chOff x="0" y="0"/>
            <a:chExt cx="3696" cy="4320"/>
          </a:xfrm>
        </p:grpSpPr>
        <p:sp>
          <p:nvSpPr>
            <p:cNvPr id="5" name="Rectangle 2"/>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GB" sz="2400">
                <a:latin typeface="Times New Roman" pitchFamily="18" charset="0"/>
              </a:endParaRPr>
            </a:p>
          </p:txBody>
        </p:sp>
        <p:sp>
          <p:nvSpPr>
            <p:cNvPr id="6" name="AutoShape 3"/>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GB" sz="2400">
                <a:latin typeface="Times New Roman" pitchFamily="18" charset="0"/>
              </a:endParaRPr>
            </a:p>
          </p:txBody>
        </p:sp>
      </p:grpSp>
      <p:grpSp>
        <p:nvGrpSpPr>
          <p:cNvPr id="7" name="Group 18"/>
          <p:cNvGrpSpPr>
            <a:grpSpLocks/>
          </p:cNvGrpSpPr>
          <p:nvPr/>
        </p:nvGrpSpPr>
        <p:grpSpPr bwMode="auto">
          <a:xfrm>
            <a:off x="3632200" y="4889500"/>
            <a:ext cx="4876800" cy="319088"/>
            <a:chOff x="2288" y="3080"/>
            <a:chExt cx="3072" cy="201"/>
          </a:xfrm>
        </p:grpSpPr>
        <p:sp>
          <p:nvSpPr>
            <p:cNvPr id="8" name="AutoShape 12"/>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13"/>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8197" name="Rectangle 5"/>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8211" name="AutoShape 19"/>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14"/>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5"/>
          <p:cNvSpPr>
            <a:spLocks noGrp="1" noChangeArrowheads="1"/>
          </p:cNvSpPr>
          <p:nvPr>
            <p:ph type="ftr" sz="quarter" idx="11"/>
          </p:nvPr>
        </p:nvSpPr>
        <p:spPr/>
        <p:txBody>
          <a:bodyPr/>
          <a:lstStyle>
            <a:lvl1pPr algn="r">
              <a:defRPr/>
            </a:lvl1pPr>
          </a:lstStyle>
          <a:p>
            <a:pPr>
              <a:defRPr/>
            </a:pPr>
            <a:endParaRPr lang="en-US"/>
          </a:p>
        </p:txBody>
      </p:sp>
      <p:sp>
        <p:nvSpPr>
          <p:cNvPr id="12" name="Rectangle 17"/>
          <p:cNvSpPr>
            <a:spLocks noGrp="1" noChangeArrowheads="1"/>
          </p:cNvSpPr>
          <p:nvPr>
            <p:ph type="sldNum" sz="quarter" idx="12"/>
          </p:nvPr>
        </p:nvSpPr>
        <p:spPr/>
        <p:txBody>
          <a:bodyPr anchorCtr="0"/>
          <a:lstStyle>
            <a:lvl1pPr>
              <a:defRPr/>
            </a:lvl1pPr>
          </a:lstStyle>
          <a:p>
            <a:pPr>
              <a:defRPr/>
            </a:pPr>
            <a:fld id="{85ADC705-0D0F-406D-86A7-72D723E2E677}" type="slidenum">
              <a:rPr lang="en-US"/>
              <a:pPr>
                <a:defRPr/>
              </a:pPr>
              <a:t>‹#›</a:t>
            </a:fld>
            <a:endParaRPr lang="en-US"/>
          </a:p>
        </p:txBody>
      </p:sp>
    </p:spTree>
    <p:extLst>
      <p:ext uri="{BB962C8B-B14F-4D97-AF65-F5344CB8AC3E}">
        <p14:creationId xmlns:p14="http://schemas.microsoft.com/office/powerpoint/2010/main" val="416559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FE1E5A8-9A19-4DD5-A644-BB098D0E4D6D}" type="slidenum">
              <a:rPr lang="en-US"/>
              <a:pPr>
                <a:defRPr/>
              </a:pPr>
              <a:t>‹#›</a:t>
            </a:fld>
            <a:endParaRPr lang="en-US"/>
          </a:p>
        </p:txBody>
      </p:sp>
    </p:spTree>
    <p:extLst>
      <p:ext uri="{BB962C8B-B14F-4D97-AF65-F5344CB8AC3E}">
        <p14:creationId xmlns:p14="http://schemas.microsoft.com/office/powerpoint/2010/main" val="192706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457200"/>
            <a:ext cx="1981200" cy="5629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457200"/>
            <a:ext cx="5791200" cy="5629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4B93E57F-B266-470B-AB78-8AEB9BC730AB}" type="slidenum">
              <a:rPr lang="en-US"/>
              <a:pPr>
                <a:defRPr/>
              </a:pPr>
              <a:t>‹#›</a:t>
            </a:fld>
            <a:endParaRPr lang="en-US"/>
          </a:p>
        </p:txBody>
      </p:sp>
    </p:spTree>
    <p:extLst>
      <p:ext uri="{BB962C8B-B14F-4D97-AF65-F5344CB8AC3E}">
        <p14:creationId xmlns:p14="http://schemas.microsoft.com/office/powerpoint/2010/main" val="1500586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808413" cy="4181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905000"/>
            <a:ext cx="3808412" cy="4181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EA791927-38EE-4321-8263-1E986D110118}" type="slidenum">
              <a:rPr lang="en-US"/>
              <a:pPr>
                <a:defRPr/>
              </a:pPr>
              <a:t>‹#›</a:t>
            </a:fld>
            <a:endParaRPr lang="en-US"/>
          </a:p>
        </p:txBody>
      </p:sp>
    </p:spTree>
    <p:extLst>
      <p:ext uri="{BB962C8B-B14F-4D97-AF65-F5344CB8AC3E}">
        <p14:creationId xmlns:p14="http://schemas.microsoft.com/office/powerpoint/2010/main" val="171269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0AAEDD63-EA48-47FA-9661-D16AC99AECF7}" type="slidenum">
              <a:rPr lang="en-US"/>
              <a:pPr>
                <a:defRPr/>
              </a:pPr>
              <a:t>‹#›</a:t>
            </a:fld>
            <a:endParaRPr lang="en-US"/>
          </a:p>
        </p:txBody>
      </p:sp>
    </p:spTree>
    <p:extLst>
      <p:ext uri="{BB962C8B-B14F-4D97-AF65-F5344CB8AC3E}">
        <p14:creationId xmlns:p14="http://schemas.microsoft.com/office/powerpoint/2010/main" val="4019892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18A9EE3-28F3-42C8-B0D5-3D1A020E42A8}" type="slidenum">
              <a:rPr lang="en-US"/>
              <a:pPr>
                <a:defRPr/>
              </a:pPr>
              <a:t>‹#›</a:t>
            </a:fld>
            <a:endParaRPr lang="en-US"/>
          </a:p>
        </p:txBody>
      </p:sp>
    </p:spTree>
    <p:extLst>
      <p:ext uri="{BB962C8B-B14F-4D97-AF65-F5344CB8AC3E}">
        <p14:creationId xmlns:p14="http://schemas.microsoft.com/office/powerpoint/2010/main" val="543423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808413" cy="4181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905000"/>
            <a:ext cx="3808412" cy="4181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32411EB6-52F4-4D9B-90A4-853FFE809164}" type="slidenum">
              <a:rPr lang="en-US"/>
              <a:pPr>
                <a:defRPr/>
              </a:pPr>
              <a:t>‹#›</a:t>
            </a:fld>
            <a:endParaRPr lang="en-US"/>
          </a:p>
        </p:txBody>
      </p:sp>
    </p:spTree>
    <p:extLst>
      <p:ext uri="{BB962C8B-B14F-4D97-AF65-F5344CB8AC3E}">
        <p14:creationId xmlns:p14="http://schemas.microsoft.com/office/powerpoint/2010/main" val="1483190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36819C9E-8543-4BF0-AB77-AA03255374A8}" type="slidenum">
              <a:rPr lang="en-US"/>
              <a:pPr>
                <a:defRPr/>
              </a:pPr>
              <a:t>‹#›</a:t>
            </a:fld>
            <a:endParaRPr lang="en-US"/>
          </a:p>
        </p:txBody>
      </p:sp>
    </p:spTree>
    <p:extLst>
      <p:ext uri="{BB962C8B-B14F-4D97-AF65-F5344CB8AC3E}">
        <p14:creationId xmlns:p14="http://schemas.microsoft.com/office/powerpoint/2010/main" val="1113503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14D5C80B-D4B7-4944-903D-310A4E079782}" type="slidenum">
              <a:rPr lang="en-US"/>
              <a:pPr>
                <a:defRPr/>
              </a:pPr>
              <a:t>‹#›</a:t>
            </a:fld>
            <a:endParaRPr lang="en-US"/>
          </a:p>
        </p:txBody>
      </p:sp>
    </p:spTree>
    <p:extLst>
      <p:ext uri="{BB962C8B-B14F-4D97-AF65-F5344CB8AC3E}">
        <p14:creationId xmlns:p14="http://schemas.microsoft.com/office/powerpoint/2010/main" val="2327121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8D46F875-FEEE-4D0C-9806-D639EA12D1E0}" type="slidenum">
              <a:rPr lang="en-US"/>
              <a:pPr>
                <a:defRPr/>
              </a:pPr>
              <a:t>‹#›</a:t>
            </a:fld>
            <a:endParaRPr lang="en-US"/>
          </a:p>
        </p:txBody>
      </p:sp>
    </p:spTree>
    <p:extLst>
      <p:ext uri="{BB962C8B-B14F-4D97-AF65-F5344CB8AC3E}">
        <p14:creationId xmlns:p14="http://schemas.microsoft.com/office/powerpoint/2010/main" val="118043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FE824243-E577-4277-B15E-EF7BC0B727E9}" type="slidenum">
              <a:rPr lang="en-US"/>
              <a:pPr>
                <a:defRPr/>
              </a:pPr>
              <a:t>‹#›</a:t>
            </a:fld>
            <a:endParaRPr lang="en-US"/>
          </a:p>
        </p:txBody>
      </p:sp>
    </p:spTree>
    <p:extLst>
      <p:ext uri="{BB962C8B-B14F-4D97-AF65-F5344CB8AC3E}">
        <p14:creationId xmlns:p14="http://schemas.microsoft.com/office/powerpoint/2010/main" val="2055447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52FD9B10-D4A5-4B38-84FE-82FB4E506672}" type="slidenum">
              <a:rPr lang="en-US"/>
              <a:pPr>
                <a:defRPr/>
              </a:pPr>
              <a:t>‹#›</a:t>
            </a:fld>
            <a:endParaRPr lang="en-US"/>
          </a:p>
        </p:txBody>
      </p:sp>
    </p:spTree>
    <p:extLst>
      <p:ext uri="{BB962C8B-B14F-4D97-AF65-F5344CB8AC3E}">
        <p14:creationId xmlns:p14="http://schemas.microsoft.com/office/powerpoint/2010/main" val="713797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6"/>
          <p:cNvGrpSpPr>
            <a:grpSpLocks/>
          </p:cNvGrpSpPr>
          <p:nvPr userDrawn="1"/>
        </p:nvGrpSpPr>
        <p:grpSpPr bwMode="auto">
          <a:xfrm>
            <a:off x="0" y="0"/>
            <a:ext cx="3200400" cy="6858000"/>
            <a:chOff x="0" y="0"/>
            <a:chExt cx="2016" cy="4320"/>
          </a:xfrm>
        </p:grpSpPr>
        <p:sp>
          <p:nvSpPr>
            <p:cNvPr id="2" name="Rectangle 3"/>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048" name="Freeform 24"/>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27" name="Group 21"/>
          <p:cNvGrpSpPr>
            <a:grpSpLocks/>
          </p:cNvGrpSpPr>
          <p:nvPr userDrawn="1"/>
        </p:nvGrpSpPr>
        <p:grpSpPr bwMode="auto">
          <a:xfrm>
            <a:off x="762000" y="1600200"/>
            <a:ext cx="7391400" cy="76200"/>
            <a:chOff x="144" y="1248"/>
            <a:chExt cx="4656" cy="201"/>
          </a:xfrm>
        </p:grpSpPr>
        <p:sp>
          <p:nvSpPr>
            <p:cNvPr id="1036" name="AutoShape 12"/>
            <p:cNvSpPr>
              <a:spLocks noChangeArrowheads="1"/>
            </p:cNvSpPr>
            <p:nvPr userDrawn="1"/>
          </p:nvSpPr>
          <p:spPr bwMode="auto">
            <a:xfrm>
              <a:off x="384" y="1248"/>
              <a:ext cx="4416" cy="201"/>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1044" name="AutoShape 20"/>
            <p:cNvSpPr>
              <a:spLocks noChangeArrowheads="1"/>
            </p:cNvSpPr>
            <p:nvPr userDrawn="1"/>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1028" name="AutoShape 7"/>
          <p:cNvSpPr>
            <a:spLocks noGrp="1" noChangeArrowheads="1"/>
          </p:cNvSpPr>
          <p:nvPr>
            <p:ph type="title"/>
          </p:nvPr>
        </p:nvSpPr>
        <p:spPr bwMode="auto">
          <a:xfrm>
            <a:off x="762000" y="4572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9" name="Rectangle 8"/>
          <p:cNvSpPr>
            <a:spLocks noGrp="1" noChangeArrowheads="1"/>
          </p:cNvSpPr>
          <p:nvPr>
            <p:ph type="body" idx="1"/>
          </p:nvPr>
        </p:nvSpPr>
        <p:spPr bwMode="auto">
          <a:xfrm>
            <a:off x="762000" y="1905000"/>
            <a:ext cx="7769225"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7" name="Rectangle 13"/>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endParaRPr lang="en-US"/>
          </a:p>
        </p:txBody>
      </p:sp>
      <p:sp>
        <p:nvSpPr>
          <p:cNvPr id="1038" name="Rectangle 14"/>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1039" name="Rectangle 15"/>
          <p:cNvSpPr>
            <a:spLocks noGrp="1" noChangeArrowheads="1"/>
          </p:cNvSpPr>
          <p:nvPr>
            <p:ph type="sldNum" sz="quarter" idx="4"/>
          </p:nvPr>
        </p:nvSpPr>
        <p:spPr bwMode="auto">
          <a:xfrm>
            <a:off x="8556625" y="6553200"/>
            <a:ext cx="587375" cy="3048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eaLnBrk="1" hangingPunct="1">
              <a:defRPr sz="1000" b="1">
                <a:solidFill>
                  <a:srgbClr val="000000"/>
                </a:solidFill>
              </a:defRPr>
            </a:lvl1pPr>
          </a:lstStyle>
          <a:p>
            <a:pPr>
              <a:defRPr/>
            </a:pPr>
            <a:fld id="{D850BD89-D25D-4646-8641-FA2D330E2E9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0" r:id="rId2"/>
    <p:sldLayoutId id="2147483689" r:id="rId3"/>
    <p:sldLayoutId id="2147483688" r:id="rId4"/>
    <p:sldLayoutId id="2147483687" r:id="rId5"/>
    <p:sldLayoutId id="2147483686" r:id="rId6"/>
    <p:sldLayoutId id="2147483685" r:id="rId7"/>
    <p:sldLayoutId id="2147483684" r:id="rId8"/>
    <p:sldLayoutId id="2147483683" r:id="rId9"/>
    <p:sldLayoutId id="2147483682" r:id="rId10"/>
    <p:sldLayoutId id="2147483681" r:id="rId11"/>
    <p:sldLayoutId id="2147483680" r:id="rId12"/>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3"/>
          <p:cNvSpPr>
            <a:spLocks noGrp="1" noChangeArrowheads="1"/>
          </p:cNvSpPr>
          <p:nvPr>
            <p:ph type="subTitle" idx="1"/>
          </p:nvPr>
        </p:nvSpPr>
        <p:spPr/>
        <p:txBody>
          <a:bodyPr>
            <a:normAutofit fontScale="62500" lnSpcReduction="20000"/>
          </a:bodyPr>
          <a:lstStyle/>
          <a:p>
            <a:pPr algn="ctr"/>
            <a:r>
              <a:rPr lang="en-US" altLang="en-US" dirty="0"/>
              <a:t>Herman Smith</a:t>
            </a:r>
          </a:p>
          <a:p>
            <a:pPr algn="ctr"/>
            <a:r>
              <a:rPr lang="en-US" altLang="en-US" dirty="0"/>
              <a:t>UNSD</a:t>
            </a:r>
          </a:p>
          <a:p>
            <a:pPr algn="ctr"/>
            <a:endParaRPr lang="en-US" altLang="en-US" dirty="0"/>
          </a:p>
          <a:p>
            <a:pPr algn="ctr"/>
            <a:r>
              <a:rPr lang="en-US" altLang="en-US" dirty="0"/>
              <a:t>10</a:t>
            </a:r>
            <a:r>
              <a:rPr lang="en-US" altLang="en-US" baseline="30000" dirty="0"/>
              <a:t>th</a:t>
            </a:r>
            <a:r>
              <a:rPr lang="en-US" altLang="en-US" dirty="0"/>
              <a:t> Meeting of the Advisory Expert Group on National Accounts</a:t>
            </a:r>
          </a:p>
          <a:p>
            <a:pPr algn="ctr"/>
            <a:r>
              <a:rPr lang="en-US" altLang="en-US" dirty="0"/>
              <a:t>13-15 April 2016, Paris</a:t>
            </a:r>
          </a:p>
        </p:txBody>
      </p:sp>
      <p:sp>
        <p:nvSpPr>
          <p:cNvPr id="3075" name="AutoShape 2"/>
          <p:cNvSpPr>
            <a:spLocks noGrp="1" noChangeArrowheads="1"/>
          </p:cNvSpPr>
          <p:nvPr>
            <p:ph type="ctrTitle" sz="quarter"/>
          </p:nvPr>
        </p:nvSpPr>
        <p:spPr/>
        <p:txBody>
          <a:bodyPr/>
          <a:lstStyle/>
          <a:p>
            <a:r>
              <a:rPr lang="en-US" altLang="en-US" dirty="0" smtClean="0"/>
              <a:t>ISWGNA and AEG:</a:t>
            </a:r>
            <a:br>
              <a:rPr lang="en-US" altLang="en-US" dirty="0" smtClean="0"/>
            </a:br>
            <a:r>
              <a:rPr lang="en-US" altLang="en-US" dirty="0" smtClean="0"/>
              <a:t>Mandate and governance</a:t>
            </a:r>
          </a:p>
        </p:txBody>
      </p:sp>
      <p:sp>
        <p:nvSpPr>
          <p:cNvPr id="3074" name="Rectangle 17"/>
          <p:cNvSpPr>
            <a:spLocks noGrp="1" noChangeArrowheads="1"/>
          </p:cNvSpPr>
          <p:nvPr>
            <p:ph type="sldNum" sz="quarter" idx="12"/>
          </p:nvPr>
        </p:nvSpPr>
        <p:spPr>
          <a:xfrm>
            <a:off x="8534401" y="6248400"/>
            <a:ext cx="609600" cy="609600"/>
          </a:xfrm>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3A4D23E4-FD1E-43BA-82F3-852C40EBAB7C}" type="slidenum">
              <a:rPr lang="en-US" altLang="en-US" smtClean="0"/>
              <a:pPr/>
              <a:t>1</a:t>
            </a:fld>
            <a:endParaRPr lang="en-US" altLang="en-US" dirty="0" smtClean="0"/>
          </a:p>
        </p:txBody>
      </p:sp>
      <p:sp>
        <p:nvSpPr>
          <p:cNvPr id="2" name="TextBox 1"/>
          <p:cNvSpPr txBox="1"/>
          <p:nvPr/>
        </p:nvSpPr>
        <p:spPr>
          <a:xfrm>
            <a:off x="8458200" y="6096000"/>
            <a:ext cx="685800" cy="762000"/>
          </a:xfrm>
          <a:prstGeom prst="rect">
            <a:avLst/>
          </a:prstGeom>
          <a:solidFill>
            <a:schemeClr val="bg1"/>
          </a:solidFill>
        </p:spPr>
        <p:txBody>
          <a:bodyPr wrap="square" rtlCol="0">
            <a:spAutoFit/>
          </a:bodyPr>
          <a:lstStyle/>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7253CA05-2B79-4E9A-81B4-520CF3D408BA}" type="slidenum">
              <a:rPr lang="en-US" altLang="en-US" sz="1000" smtClean="0">
                <a:solidFill>
                  <a:srgbClr val="000000"/>
                </a:solidFill>
              </a:rPr>
              <a:pPr/>
              <a:t>10</a:t>
            </a:fld>
            <a:endParaRPr lang="en-US" altLang="en-US" sz="1000" smtClean="0">
              <a:solidFill>
                <a:srgbClr val="000000"/>
              </a:solidFill>
            </a:endParaRPr>
          </a:p>
        </p:txBody>
      </p:sp>
      <p:sp>
        <p:nvSpPr>
          <p:cNvPr id="12291" name="AutoShape 2"/>
          <p:cNvSpPr>
            <a:spLocks noGrp="1" noChangeArrowheads="1"/>
          </p:cNvSpPr>
          <p:nvPr>
            <p:ph type="title"/>
          </p:nvPr>
        </p:nvSpPr>
        <p:spPr>
          <a:xfrm>
            <a:off x="1066800" y="762000"/>
            <a:ext cx="8077200" cy="838200"/>
          </a:xfrm>
          <a:noFill/>
        </p:spPr>
        <p:txBody>
          <a:bodyPr anchor="ctr"/>
          <a:lstStyle/>
          <a:p>
            <a:pPr algn="ctr" eaLnBrk="1" hangingPunct="1"/>
            <a:r>
              <a:rPr lang="en-US" altLang="en-US" sz="2700" smtClean="0">
                <a:solidFill>
                  <a:schemeClr val="hlink"/>
                </a:solidFill>
              </a:rPr>
              <a:t>Research on the SNA</a:t>
            </a:r>
          </a:p>
        </p:txBody>
      </p:sp>
      <p:sp>
        <p:nvSpPr>
          <p:cNvPr id="12292" name="Rectangle 3"/>
          <p:cNvSpPr>
            <a:spLocks noGrp="1" noChangeArrowheads="1"/>
          </p:cNvSpPr>
          <p:nvPr>
            <p:ph type="body" idx="1"/>
          </p:nvPr>
        </p:nvSpPr>
        <p:spPr>
          <a:xfrm>
            <a:off x="914400" y="1752600"/>
            <a:ext cx="8229600" cy="4648200"/>
          </a:xfrm>
        </p:spPr>
        <p:txBody>
          <a:bodyPr/>
          <a:lstStyle/>
          <a:p>
            <a:pPr marL="533400" indent="-533400" eaLnBrk="1" fontAlgn="b" hangingPunct="1">
              <a:spcBef>
                <a:spcPct val="10000"/>
              </a:spcBef>
              <a:spcAft>
                <a:spcPct val="10000"/>
              </a:spcAft>
              <a:buClrTx/>
              <a:buSzTx/>
              <a:buFont typeface="Lucida Sans Unicode" pitchFamily="34" charset="0"/>
              <a:buChar char="∙"/>
            </a:pPr>
            <a:r>
              <a:rPr lang="en-US" altLang="en-US" sz="2400" dirty="0" smtClean="0"/>
              <a:t>Proposals for task forces or expert groups to conduct research submitted to ISWGNA</a:t>
            </a:r>
          </a:p>
          <a:p>
            <a:pPr marL="533400" indent="-533400" eaLnBrk="1" fontAlgn="b" hangingPunct="1">
              <a:spcBef>
                <a:spcPct val="10000"/>
              </a:spcBef>
              <a:spcAft>
                <a:spcPct val="10000"/>
              </a:spcAft>
              <a:buClrTx/>
              <a:buSzTx/>
              <a:buFont typeface="Lucida Sans Unicode" pitchFamily="34" charset="0"/>
              <a:buChar char="∙"/>
            </a:pPr>
            <a:endParaRPr lang="en-US" altLang="en-US" sz="2400" dirty="0" smtClean="0"/>
          </a:p>
          <a:p>
            <a:pPr marL="533400" indent="-533400" eaLnBrk="1" fontAlgn="b" hangingPunct="1">
              <a:spcBef>
                <a:spcPct val="10000"/>
              </a:spcBef>
              <a:spcAft>
                <a:spcPct val="10000"/>
              </a:spcAft>
              <a:buClrTx/>
              <a:buSzTx/>
              <a:buFont typeface="Lucida Sans Unicode" pitchFamily="34" charset="0"/>
              <a:buChar char="∙"/>
            </a:pPr>
            <a:r>
              <a:rPr lang="en-US" altLang="en-US" sz="2400" dirty="0" smtClean="0"/>
              <a:t>ISWGNA assesses results per update procedures for the SNA established by the UNSC (1999)</a:t>
            </a:r>
          </a:p>
          <a:p>
            <a:pPr marL="533400" indent="-533400" eaLnBrk="1" fontAlgn="b" hangingPunct="1">
              <a:spcBef>
                <a:spcPct val="10000"/>
              </a:spcBef>
              <a:spcAft>
                <a:spcPct val="10000"/>
              </a:spcAft>
              <a:buClrTx/>
              <a:buSzTx/>
              <a:buFont typeface="Lucida Sans Unicode" pitchFamily="34" charset="0"/>
              <a:buChar char="∙"/>
            </a:pPr>
            <a:endParaRPr lang="en-US" altLang="en-US" sz="2400" dirty="0"/>
          </a:p>
          <a:p>
            <a:pPr marL="533400" indent="-533400" eaLnBrk="1" fontAlgn="b" hangingPunct="1">
              <a:spcBef>
                <a:spcPct val="10000"/>
              </a:spcBef>
              <a:spcAft>
                <a:spcPct val="10000"/>
              </a:spcAft>
              <a:buClrTx/>
              <a:buSzTx/>
              <a:buFont typeface="Lucida Sans Unicode" pitchFamily="34" charset="0"/>
              <a:buChar char="∙"/>
            </a:pPr>
            <a:r>
              <a:rPr lang="en-US" altLang="en-US" sz="2400" dirty="0" smtClean="0"/>
              <a:t>If changes are necessary ISWGNA presents changes to UNSC for adoption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B1391DBA-2E33-4033-815D-A1F6E53E266B}" type="slidenum">
              <a:rPr lang="en-US" altLang="en-US" sz="1000" smtClean="0">
                <a:solidFill>
                  <a:srgbClr val="000000"/>
                </a:solidFill>
              </a:rPr>
              <a:pPr/>
              <a:t>11</a:t>
            </a:fld>
            <a:endParaRPr lang="en-US" altLang="en-US" sz="1000" smtClean="0">
              <a:solidFill>
                <a:srgbClr val="000000"/>
              </a:solidFill>
            </a:endParaRPr>
          </a:p>
        </p:txBody>
      </p:sp>
      <p:sp>
        <p:nvSpPr>
          <p:cNvPr id="13315" name="AutoShape 2"/>
          <p:cNvSpPr>
            <a:spLocks noGrp="1" noChangeArrowheads="1"/>
          </p:cNvSpPr>
          <p:nvPr>
            <p:ph type="title"/>
          </p:nvPr>
        </p:nvSpPr>
        <p:spPr>
          <a:xfrm>
            <a:off x="762000" y="838200"/>
            <a:ext cx="7696200" cy="838200"/>
          </a:xfrm>
          <a:noFill/>
        </p:spPr>
        <p:txBody>
          <a:bodyPr anchor="ctr"/>
          <a:lstStyle/>
          <a:p>
            <a:pPr algn="ctr" eaLnBrk="1" hangingPunct="1"/>
            <a:r>
              <a:rPr lang="en-US" altLang="en-US" smtClean="0">
                <a:solidFill>
                  <a:schemeClr val="tx1"/>
                </a:solidFill>
              </a:rPr>
              <a:t>Updating procedure for the SNA</a:t>
            </a:r>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r="116"/>
          <a:stretch>
            <a:fillRect/>
          </a:stretch>
        </p:blipFill>
        <p:spPr bwMode="auto">
          <a:xfrm>
            <a:off x="1219200" y="1828800"/>
            <a:ext cx="6667500" cy="482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E4951BB3-3C1F-43D1-B649-C83FFCFCB616}" type="slidenum">
              <a:rPr lang="en-US" altLang="en-US" sz="1000" smtClean="0">
                <a:solidFill>
                  <a:srgbClr val="000000"/>
                </a:solidFill>
              </a:rPr>
              <a:pPr/>
              <a:t>12</a:t>
            </a:fld>
            <a:endParaRPr lang="en-US" altLang="en-US" sz="1000" smtClean="0">
              <a:solidFill>
                <a:srgbClr val="000000"/>
              </a:solidFill>
            </a:endParaRPr>
          </a:p>
        </p:txBody>
      </p:sp>
      <p:sp>
        <p:nvSpPr>
          <p:cNvPr id="14339" name="Rectangle 2"/>
          <p:cNvSpPr>
            <a:spLocks noGrp="1" noChangeArrowheads="1"/>
          </p:cNvSpPr>
          <p:nvPr>
            <p:ph type="body" idx="1"/>
          </p:nvPr>
        </p:nvSpPr>
        <p:spPr>
          <a:xfrm>
            <a:off x="762000" y="2930525"/>
            <a:ext cx="7769225" cy="1366838"/>
          </a:xfrm>
        </p:spPr>
        <p:txBody>
          <a:bodyPr/>
          <a:lstStyle/>
          <a:p>
            <a:pPr algn="ctr" eaLnBrk="1" hangingPunct="1">
              <a:buFont typeface="Wingdings" pitchFamily="2" charset="2"/>
              <a:buNone/>
            </a:pPr>
            <a:r>
              <a:rPr lang="en-US" altLang="en-US" sz="5900" b="1" smtClean="0"/>
              <a:t>Thank you</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87D436C8-5202-489C-9BC9-4B8A25CB01BD}" type="slidenum">
              <a:rPr lang="en-US" altLang="en-US" sz="1000" smtClean="0">
                <a:solidFill>
                  <a:srgbClr val="000000"/>
                </a:solidFill>
              </a:rPr>
              <a:pPr/>
              <a:t>13</a:t>
            </a:fld>
            <a:endParaRPr lang="en-US" altLang="en-US" sz="1000" smtClean="0">
              <a:solidFill>
                <a:srgbClr val="000000"/>
              </a:solidFill>
            </a:endParaRPr>
          </a:p>
        </p:txBody>
      </p:sp>
      <p:sp>
        <p:nvSpPr>
          <p:cNvPr id="15363" name="AutoShape 2"/>
          <p:cNvSpPr>
            <a:spLocks noGrp="1" noChangeArrowheads="1"/>
          </p:cNvSpPr>
          <p:nvPr>
            <p:ph type="title"/>
          </p:nvPr>
        </p:nvSpPr>
        <p:spPr>
          <a:xfrm>
            <a:off x="1066800" y="762000"/>
            <a:ext cx="8077200" cy="838200"/>
          </a:xfrm>
          <a:noFill/>
        </p:spPr>
        <p:txBody>
          <a:bodyPr anchor="ctr"/>
          <a:lstStyle/>
          <a:p>
            <a:pPr algn="ctr" eaLnBrk="1" hangingPunct="1"/>
            <a:r>
              <a:rPr lang="en-US" altLang="en-US" sz="2700" smtClean="0">
                <a:solidFill>
                  <a:schemeClr val="hlink"/>
                </a:solidFill>
              </a:rPr>
              <a:t>ISWGNA functions</a:t>
            </a:r>
          </a:p>
        </p:txBody>
      </p:sp>
      <p:sp>
        <p:nvSpPr>
          <p:cNvPr id="15364" name="Rectangle 3"/>
          <p:cNvSpPr>
            <a:spLocks noGrp="1" noChangeArrowheads="1"/>
          </p:cNvSpPr>
          <p:nvPr>
            <p:ph type="body" idx="1"/>
          </p:nvPr>
        </p:nvSpPr>
        <p:spPr>
          <a:xfrm>
            <a:off x="914400" y="1752600"/>
            <a:ext cx="8229600" cy="4648200"/>
          </a:xfrm>
        </p:spPr>
        <p:txBody>
          <a:bodyPr>
            <a:normAutofit fontScale="92500" lnSpcReduction="20000"/>
          </a:bodyPr>
          <a:lstStyle/>
          <a:p>
            <a:pPr marL="533400" indent="-533400" eaLnBrk="1" fontAlgn="b" hangingPunct="1">
              <a:lnSpc>
                <a:spcPct val="110000"/>
              </a:lnSpc>
              <a:spcBef>
                <a:spcPct val="10000"/>
              </a:spcBef>
              <a:spcAft>
                <a:spcPts val="600"/>
              </a:spcAft>
              <a:buClrTx/>
              <a:buSzTx/>
              <a:buFont typeface="+mj-lt"/>
              <a:buAutoNum type="alphaLcParenR"/>
            </a:pPr>
            <a:r>
              <a:rPr lang="en-US" altLang="en-US" sz="1800" dirty="0" smtClean="0"/>
              <a:t>Promote adoption of best practices in implementation of the SNA;</a:t>
            </a:r>
          </a:p>
          <a:p>
            <a:pPr marL="533400" indent="-533400" eaLnBrk="1" fontAlgn="b" hangingPunct="1">
              <a:lnSpc>
                <a:spcPct val="110000"/>
              </a:lnSpc>
              <a:spcBef>
                <a:spcPct val="10000"/>
              </a:spcBef>
              <a:spcAft>
                <a:spcPts val="600"/>
              </a:spcAft>
              <a:buClrTx/>
              <a:buSzTx/>
              <a:buFont typeface="+mj-lt"/>
              <a:buAutoNum type="alphaLcParenR"/>
            </a:pPr>
            <a:r>
              <a:rPr lang="en-US" altLang="en-US" sz="1800" dirty="0" smtClean="0"/>
              <a:t>Foster coordination, monitoring and reporting on implementation of the SNA to ensure that all relevant entities have clear roles and that their actions are complementary and effective;</a:t>
            </a:r>
          </a:p>
          <a:p>
            <a:pPr marL="533400" indent="-533400" eaLnBrk="1" fontAlgn="b" hangingPunct="1">
              <a:lnSpc>
                <a:spcPct val="110000"/>
              </a:lnSpc>
              <a:spcBef>
                <a:spcPct val="10000"/>
              </a:spcBef>
              <a:spcAft>
                <a:spcPts val="600"/>
              </a:spcAft>
              <a:buClrTx/>
              <a:buSzTx/>
              <a:buFont typeface="+mj-lt"/>
              <a:buAutoNum type="alphaLcParenR"/>
            </a:pPr>
            <a:r>
              <a:rPr lang="en-US" altLang="en-US" sz="1800" dirty="0" smtClean="0"/>
              <a:t>Provide training and technical cooperation in implementation of the SNA and supporting statistics;</a:t>
            </a:r>
          </a:p>
          <a:p>
            <a:pPr marL="533400" indent="-533400" eaLnBrk="1" fontAlgn="b" hangingPunct="1">
              <a:lnSpc>
                <a:spcPct val="110000"/>
              </a:lnSpc>
              <a:spcBef>
                <a:spcPct val="10000"/>
              </a:spcBef>
              <a:spcAft>
                <a:spcPts val="600"/>
              </a:spcAft>
              <a:buClrTx/>
              <a:buSzTx/>
              <a:buFont typeface="+mj-lt"/>
              <a:buAutoNum type="alphaLcParenR"/>
            </a:pPr>
            <a:r>
              <a:rPr lang="en-US" altLang="en-US" sz="1800" dirty="0" smtClean="0"/>
              <a:t>Prepare manuals and handbooks for guidance and training in implementation of the SNA and supporting statistics;</a:t>
            </a:r>
          </a:p>
          <a:p>
            <a:pPr marL="533400" indent="-533400" eaLnBrk="1" fontAlgn="b" hangingPunct="1">
              <a:lnSpc>
                <a:spcPct val="110000"/>
              </a:lnSpc>
              <a:spcBef>
                <a:spcPct val="10000"/>
              </a:spcBef>
              <a:spcAft>
                <a:spcPts val="600"/>
              </a:spcAft>
              <a:buClrTx/>
              <a:buSzTx/>
              <a:buFont typeface="+mj-lt"/>
              <a:buAutoNum type="alphaLcParenR"/>
            </a:pPr>
            <a:r>
              <a:rPr lang="en-US" altLang="en-US" sz="1800" dirty="0" smtClean="0"/>
              <a:t>Foster methodological development of the SNA and supporting statistics;</a:t>
            </a:r>
          </a:p>
          <a:p>
            <a:pPr marL="533400" indent="-533400" eaLnBrk="1" fontAlgn="b" hangingPunct="1">
              <a:lnSpc>
                <a:spcPct val="110000"/>
              </a:lnSpc>
              <a:spcBef>
                <a:spcPct val="10000"/>
              </a:spcBef>
              <a:spcAft>
                <a:spcPts val="600"/>
              </a:spcAft>
              <a:buClrTx/>
              <a:buSzTx/>
              <a:buFont typeface="+mj-lt"/>
              <a:buAutoNum type="alphaLcParenR"/>
            </a:pPr>
            <a:r>
              <a:rPr lang="en-US" altLang="en-US" sz="1800" dirty="0" smtClean="0"/>
              <a:t>Encourage national support for the acquisition and maintenance of viable economic statistics and national accounts </a:t>
            </a:r>
            <a:r>
              <a:rPr lang="en-US" altLang="en-US" sz="1800" dirty="0" err="1" smtClean="0"/>
              <a:t>programmes</a:t>
            </a:r>
            <a:r>
              <a:rPr lang="en-US" altLang="en-US" sz="1800" dirty="0" smtClean="0"/>
              <a:t> and communicate the policy relevance of the SNA;</a:t>
            </a:r>
          </a:p>
          <a:p>
            <a:pPr marL="533400" indent="-533400" eaLnBrk="1" fontAlgn="b" hangingPunct="1">
              <a:lnSpc>
                <a:spcPct val="110000"/>
              </a:lnSpc>
              <a:spcBef>
                <a:spcPct val="10000"/>
              </a:spcBef>
              <a:spcAft>
                <a:spcPts val="600"/>
              </a:spcAft>
              <a:buClrTx/>
              <a:buSzTx/>
              <a:buFont typeface="+mj-lt"/>
              <a:buAutoNum type="alphaLcParenR"/>
            </a:pPr>
            <a:r>
              <a:rPr lang="en-US" altLang="en-US" sz="1800" dirty="0" smtClean="0"/>
              <a:t>Formulate statistical response on policy issues based on the SNA;</a:t>
            </a:r>
          </a:p>
          <a:p>
            <a:pPr marL="533400" indent="-533400" eaLnBrk="1" fontAlgn="b" hangingPunct="1">
              <a:lnSpc>
                <a:spcPct val="110000"/>
              </a:lnSpc>
              <a:spcBef>
                <a:spcPct val="10000"/>
              </a:spcBef>
              <a:spcAft>
                <a:spcPts val="600"/>
              </a:spcAft>
              <a:buClrTx/>
              <a:buSzTx/>
              <a:buFont typeface="+mj-lt"/>
              <a:buAutoNum type="alphaLcParenR"/>
            </a:pPr>
            <a:r>
              <a:rPr lang="en-US" altLang="en-US" sz="1800" dirty="0" smtClean="0"/>
              <a:t>Develop international data collection activities in line with the normative standards and accompany international recommendations in an efficient and cost-effective way.</a:t>
            </a:r>
            <a:endParaRPr lang="en-GB" altLang="en-US" sz="1600"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EC682DC5-75B8-4947-AB6A-31A4D6B902CE}" type="slidenum">
              <a:rPr lang="en-US" altLang="en-US" sz="1000" smtClean="0">
                <a:solidFill>
                  <a:srgbClr val="000000"/>
                </a:solidFill>
              </a:rPr>
              <a:pPr/>
              <a:t>14</a:t>
            </a:fld>
            <a:endParaRPr lang="en-US" altLang="en-US" sz="1000" smtClean="0">
              <a:solidFill>
                <a:srgbClr val="000000"/>
              </a:solidFill>
            </a:endParaRPr>
          </a:p>
        </p:txBody>
      </p:sp>
      <p:sp>
        <p:nvSpPr>
          <p:cNvPr id="16387" name="AutoShape 2"/>
          <p:cNvSpPr>
            <a:spLocks noGrp="1" noChangeArrowheads="1"/>
          </p:cNvSpPr>
          <p:nvPr>
            <p:ph type="title"/>
          </p:nvPr>
        </p:nvSpPr>
        <p:spPr>
          <a:xfrm>
            <a:off x="1066800" y="762000"/>
            <a:ext cx="8077200" cy="838200"/>
          </a:xfrm>
          <a:noFill/>
        </p:spPr>
        <p:txBody>
          <a:bodyPr anchor="ctr"/>
          <a:lstStyle/>
          <a:p>
            <a:pPr algn="ctr" eaLnBrk="1" hangingPunct="1"/>
            <a:r>
              <a:rPr lang="en-US" altLang="en-US" sz="2700" smtClean="0">
                <a:solidFill>
                  <a:schemeClr val="hlink"/>
                </a:solidFill>
              </a:rPr>
              <a:t>ISWGNA: Management Group functions</a:t>
            </a:r>
          </a:p>
        </p:txBody>
      </p:sp>
      <p:sp>
        <p:nvSpPr>
          <p:cNvPr id="16388" name="Rectangle 3"/>
          <p:cNvSpPr>
            <a:spLocks noGrp="1" noChangeArrowheads="1"/>
          </p:cNvSpPr>
          <p:nvPr>
            <p:ph type="body" idx="1"/>
          </p:nvPr>
        </p:nvSpPr>
        <p:spPr>
          <a:xfrm>
            <a:off x="914400" y="1752600"/>
            <a:ext cx="8229600" cy="4648200"/>
          </a:xfrm>
        </p:spPr>
        <p:txBody>
          <a:bodyPr/>
          <a:lstStyle/>
          <a:p>
            <a:pPr marL="533400" indent="-533400" eaLnBrk="1" fontAlgn="b" hangingPunct="1">
              <a:spcBef>
                <a:spcPct val="10000"/>
              </a:spcBef>
              <a:spcAft>
                <a:spcPts val="600"/>
              </a:spcAft>
              <a:buClrTx/>
              <a:buSzTx/>
              <a:buFont typeface="+mj-lt"/>
              <a:buAutoNum type="alphaLcParenR"/>
            </a:pPr>
            <a:r>
              <a:rPr lang="en-US" altLang="en-US" sz="1800" dirty="0" smtClean="0"/>
              <a:t>Set the strategic direction of the work </a:t>
            </a:r>
            <a:r>
              <a:rPr lang="en-US" altLang="en-US" sz="1800" dirty="0" err="1" smtClean="0"/>
              <a:t>programme</a:t>
            </a:r>
            <a:r>
              <a:rPr lang="en-US" altLang="en-US" sz="1800" dirty="0" smtClean="0"/>
              <a:t> of the ISWGNA (within the parameters set by the Statistical Commission), ensure appropriate input and outputs, and agree on desired outcomes</a:t>
            </a:r>
          </a:p>
          <a:p>
            <a:pPr marL="533400" indent="-533400" eaLnBrk="1" fontAlgn="b" hangingPunct="1">
              <a:spcBef>
                <a:spcPct val="10000"/>
              </a:spcBef>
              <a:spcAft>
                <a:spcPts val="600"/>
              </a:spcAft>
              <a:buClrTx/>
              <a:buSzTx/>
              <a:buFont typeface="+mj-lt"/>
              <a:buAutoNum type="alphaLcParenR"/>
            </a:pPr>
            <a:r>
              <a:rPr lang="en-US" altLang="en-US" sz="1800" dirty="0" smtClean="0"/>
              <a:t>Prepare the work </a:t>
            </a:r>
            <a:r>
              <a:rPr lang="en-US" altLang="en-US" sz="1800" dirty="0" err="1" smtClean="0"/>
              <a:t>programme</a:t>
            </a:r>
            <a:r>
              <a:rPr lang="en-US" altLang="en-US" sz="1800" dirty="0" smtClean="0"/>
              <a:t> of the ISWGNA and </a:t>
            </a:r>
            <a:r>
              <a:rPr lang="en-US" altLang="en-US" sz="1800" dirty="0" err="1" smtClean="0"/>
              <a:t>endeavour</a:t>
            </a:r>
            <a:r>
              <a:rPr lang="en-US" altLang="en-US" sz="1800" dirty="0" smtClean="0"/>
              <a:t> to support the thrust of those arrangements</a:t>
            </a:r>
          </a:p>
          <a:p>
            <a:pPr marL="533400" indent="-533400" eaLnBrk="1" fontAlgn="b" hangingPunct="1">
              <a:spcBef>
                <a:spcPct val="10000"/>
              </a:spcBef>
              <a:spcAft>
                <a:spcPts val="600"/>
              </a:spcAft>
              <a:buClrTx/>
              <a:buSzTx/>
              <a:buFont typeface="+mj-lt"/>
              <a:buAutoNum type="alphaLcParenR"/>
            </a:pPr>
            <a:r>
              <a:rPr lang="en-US" altLang="en-US" sz="1800" dirty="0" smtClean="0"/>
              <a:t>Monitor and implement the work </a:t>
            </a:r>
            <a:r>
              <a:rPr lang="en-US" altLang="en-US" sz="1800" dirty="0" err="1" smtClean="0"/>
              <a:t>programme</a:t>
            </a:r>
            <a:r>
              <a:rPr lang="en-US" altLang="en-US" sz="1800" dirty="0" smtClean="0"/>
              <a:t> of the ISWGNA</a:t>
            </a:r>
          </a:p>
          <a:p>
            <a:pPr marL="533400" indent="-533400" eaLnBrk="1" fontAlgn="b" hangingPunct="1">
              <a:spcBef>
                <a:spcPct val="10000"/>
              </a:spcBef>
              <a:spcAft>
                <a:spcPts val="600"/>
              </a:spcAft>
              <a:buClrTx/>
              <a:buSzTx/>
              <a:buFont typeface="+mj-lt"/>
              <a:buAutoNum type="alphaLcParenR"/>
            </a:pPr>
            <a:r>
              <a:rPr lang="en-US" altLang="en-US" sz="1800" dirty="0" smtClean="0"/>
              <a:t>Raise funds and monitor budgets to support the work </a:t>
            </a:r>
            <a:r>
              <a:rPr lang="en-US" altLang="en-US" sz="1800" dirty="0" err="1" smtClean="0"/>
              <a:t>programme</a:t>
            </a:r>
            <a:r>
              <a:rPr lang="en-US" altLang="en-US" sz="1800" dirty="0" smtClean="0"/>
              <a:t> of the ISWGNA</a:t>
            </a:r>
          </a:p>
          <a:p>
            <a:pPr marL="533400" indent="-533400" eaLnBrk="1" fontAlgn="b" hangingPunct="1">
              <a:spcBef>
                <a:spcPct val="10000"/>
              </a:spcBef>
              <a:spcAft>
                <a:spcPts val="600"/>
              </a:spcAft>
              <a:buClrTx/>
              <a:buSzTx/>
              <a:buFont typeface="+mj-lt"/>
              <a:buAutoNum type="alphaLcParenR"/>
            </a:pPr>
            <a:r>
              <a:rPr lang="en-US" altLang="en-US" sz="1800" dirty="0" smtClean="0"/>
              <a:t>Identify issues and risks for national accounts and supporting statistics for appropriate coordinated statistical response</a:t>
            </a:r>
          </a:p>
          <a:p>
            <a:pPr marL="533400" indent="-533400" eaLnBrk="1" fontAlgn="b" hangingPunct="1">
              <a:spcBef>
                <a:spcPct val="10000"/>
              </a:spcBef>
              <a:spcAft>
                <a:spcPts val="600"/>
              </a:spcAft>
              <a:buClrTx/>
              <a:buSzTx/>
              <a:buFont typeface="+mj-lt"/>
              <a:buAutoNum type="alphaLcParenR"/>
            </a:pPr>
            <a:r>
              <a:rPr lang="en-US" altLang="en-US" sz="1800" dirty="0" smtClean="0"/>
              <a:t>Report to the Statistical Commission and communicate with expert groups, as appropriate</a:t>
            </a:r>
          </a:p>
          <a:p>
            <a:pPr marL="533400" indent="-533400" eaLnBrk="1" fontAlgn="b" hangingPunct="1">
              <a:spcBef>
                <a:spcPct val="10000"/>
              </a:spcBef>
              <a:spcAft>
                <a:spcPts val="600"/>
              </a:spcAft>
              <a:buClrTx/>
              <a:buSzTx/>
              <a:buFont typeface="+mj-lt"/>
              <a:buAutoNum type="alphaLcParenR"/>
            </a:pPr>
            <a:r>
              <a:rPr lang="en-US" altLang="en-US" sz="1800" dirty="0" smtClean="0"/>
              <a:t>Liaise with national, regional and international stakeholders and users, to understand and manage their expectations and gain their support.</a:t>
            </a:r>
            <a:endParaRPr lang="en-GB" altLang="en-US" sz="1600"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76F2A5E5-B195-4FE0-A098-7FD7A62832C2}" type="slidenum">
              <a:rPr lang="en-US" altLang="en-US" sz="1000" smtClean="0">
                <a:solidFill>
                  <a:srgbClr val="000000"/>
                </a:solidFill>
              </a:rPr>
              <a:pPr/>
              <a:t>15</a:t>
            </a:fld>
            <a:endParaRPr lang="en-US" altLang="en-US" sz="1000" smtClean="0">
              <a:solidFill>
                <a:srgbClr val="000000"/>
              </a:solidFill>
            </a:endParaRPr>
          </a:p>
        </p:txBody>
      </p:sp>
      <p:sp>
        <p:nvSpPr>
          <p:cNvPr id="17411" name="AutoShape 2"/>
          <p:cNvSpPr>
            <a:spLocks noGrp="1" noChangeArrowheads="1"/>
          </p:cNvSpPr>
          <p:nvPr>
            <p:ph type="title"/>
          </p:nvPr>
        </p:nvSpPr>
        <p:spPr>
          <a:xfrm>
            <a:off x="1066800" y="762000"/>
            <a:ext cx="8077200" cy="838200"/>
          </a:xfrm>
          <a:noFill/>
        </p:spPr>
        <p:txBody>
          <a:bodyPr anchor="ctr"/>
          <a:lstStyle/>
          <a:p>
            <a:pPr algn="ctr" eaLnBrk="1" hangingPunct="1"/>
            <a:r>
              <a:rPr lang="en-US" altLang="en-US" sz="2700" smtClean="0">
                <a:solidFill>
                  <a:schemeClr val="hlink"/>
                </a:solidFill>
              </a:rPr>
              <a:t>ISWGNA: National Accountants functions</a:t>
            </a:r>
          </a:p>
        </p:txBody>
      </p:sp>
      <p:sp>
        <p:nvSpPr>
          <p:cNvPr id="17412" name="Rectangle 3"/>
          <p:cNvSpPr>
            <a:spLocks noGrp="1" noChangeArrowheads="1"/>
          </p:cNvSpPr>
          <p:nvPr>
            <p:ph type="body" idx="1"/>
          </p:nvPr>
        </p:nvSpPr>
        <p:spPr>
          <a:xfrm>
            <a:off x="914400" y="1752600"/>
            <a:ext cx="8229600" cy="4648200"/>
          </a:xfrm>
        </p:spPr>
        <p:txBody>
          <a:bodyPr>
            <a:normAutofit fontScale="92500" lnSpcReduction="20000"/>
          </a:bodyPr>
          <a:lstStyle/>
          <a:p>
            <a:pPr marL="533400" indent="-533400" eaLnBrk="1" fontAlgn="b" hangingPunct="1">
              <a:spcBef>
                <a:spcPct val="10000"/>
              </a:spcBef>
              <a:spcAft>
                <a:spcPts val="600"/>
              </a:spcAft>
              <a:buClrTx/>
              <a:buSzTx/>
              <a:buFont typeface="+mj-lt"/>
              <a:buAutoNum type="alphaLcParenR"/>
            </a:pPr>
            <a:r>
              <a:rPr lang="en-US" altLang="en-US" sz="1800" dirty="0"/>
              <a:t>Promote adoption of best practices in implementation of the SNA, foster coordination, monitoring and reporting on the implementation of the SNA to ensure that all relevant entities have clear roles and that their actions are complementary and effective</a:t>
            </a:r>
          </a:p>
          <a:p>
            <a:pPr marL="533400" indent="-533400" eaLnBrk="1" fontAlgn="b" hangingPunct="1">
              <a:spcBef>
                <a:spcPct val="10000"/>
              </a:spcBef>
              <a:spcAft>
                <a:spcPts val="600"/>
              </a:spcAft>
              <a:buClrTx/>
              <a:buSzTx/>
              <a:buFont typeface="+mj-lt"/>
              <a:buAutoNum type="alphaLcParenR"/>
            </a:pPr>
            <a:r>
              <a:rPr lang="en-US" altLang="en-US" sz="1800" dirty="0" smtClean="0"/>
              <a:t>Provide training and technical cooperation in implementation of the SNA and supporting statistics</a:t>
            </a:r>
          </a:p>
          <a:p>
            <a:pPr marL="533400" indent="-533400" eaLnBrk="1" fontAlgn="b" hangingPunct="1">
              <a:spcBef>
                <a:spcPct val="10000"/>
              </a:spcBef>
              <a:spcAft>
                <a:spcPts val="600"/>
              </a:spcAft>
              <a:buClrTx/>
              <a:buSzTx/>
              <a:buFont typeface="+mj-lt"/>
              <a:buAutoNum type="alphaLcParenR"/>
            </a:pPr>
            <a:r>
              <a:rPr lang="en-US" altLang="en-US" sz="1800" dirty="0" smtClean="0"/>
              <a:t>Prepare manuals and handbooks for guidance and training in the implementation of the SNA and supporting statistics</a:t>
            </a:r>
          </a:p>
          <a:p>
            <a:pPr marL="533400" indent="-533400" eaLnBrk="1" fontAlgn="b" hangingPunct="1">
              <a:spcBef>
                <a:spcPct val="10000"/>
              </a:spcBef>
              <a:spcAft>
                <a:spcPts val="600"/>
              </a:spcAft>
              <a:buClrTx/>
              <a:buSzTx/>
              <a:buFont typeface="+mj-lt"/>
              <a:buAutoNum type="alphaLcParenR"/>
            </a:pPr>
            <a:r>
              <a:rPr lang="en-US" altLang="en-US" sz="1800" dirty="0" smtClean="0"/>
              <a:t>Promote methodological development of the SNA through research and assess the appropriateness of proposals for clarification, interpretation and changes to the SNA</a:t>
            </a:r>
          </a:p>
          <a:p>
            <a:pPr marL="533400" indent="-533400" eaLnBrk="1" fontAlgn="b" hangingPunct="1">
              <a:spcBef>
                <a:spcPct val="10000"/>
              </a:spcBef>
              <a:spcAft>
                <a:spcPts val="600"/>
              </a:spcAft>
              <a:buClrTx/>
              <a:buSzTx/>
              <a:buFont typeface="+mj-lt"/>
              <a:buAutoNum type="alphaLcParenR"/>
            </a:pPr>
            <a:r>
              <a:rPr lang="en-US" altLang="en-US" sz="1800" dirty="0" smtClean="0"/>
              <a:t>Encourage national support for acquisition and maintenance of viable economic statistics and national accounts </a:t>
            </a:r>
            <a:r>
              <a:rPr lang="en-US" altLang="en-US" sz="1800" dirty="0" err="1" smtClean="0"/>
              <a:t>programmes</a:t>
            </a:r>
            <a:endParaRPr lang="en-US" altLang="en-US" sz="1800" dirty="0"/>
          </a:p>
          <a:p>
            <a:pPr marL="533400" indent="-533400" eaLnBrk="1" fontAlgn="b" hangingPunct="1">
              <a:spcBef>
                <a:spcPct val="10000"/>
              </a:spcBef>
              <a:spcAft>
                <a:spcPts val="600"/>
              </a:spcAft>
              <a:buClrTx/>
              <a:buSzTx/>
              <a:buFont typeface="+mj-lt"/>
              <a:buAutoNum type="alphaLcParenR"/>
            </a:pPr>
            <a:r>
              <a:rPr lang="en-US" altLang="en-US" sz="1800" dirty="0" smtClean="0"/>
              <a:t>Formulate a statistical response on policy issues based on the SNA</a:t>
            </a:r>
          </a:p>
          <a:p>
            <a:pPr marL="533400" indent="-533400" eaLnBrk="1" fontAlgn="b" hangingPunct="1">
              <a:spcBef>
                <a:spcPct val="10000"/>
              </a:spcBef>
              <a:spcAft>
                <a:spcPts val="600"/>
              </a:spcAft>
              <a:buClrTx/>
              <a:buSzTx/>
              <a:buFont typeface="+mj-lt"/>
              <a:buAutoNum type="alphaLcParenR"/>
            </a:pPr>
            <a:r>
              <a:rPr lang="en-US" altLang="en-US" sz="1800" dirty="0" smtClean="0"/>
              <a:t>Develop international data collection activities in line with the normative standards and accompany international recommendations in an efficient and cost-effective way.</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A19B77A0-C776-4C91-BF4E-CFA9F971DC5E}" type="slidenum">
              <a:rPr lang="en-US" altLang="en-US" sz="1000" smtClean="0">
                <a:solidFill>
                  <a:srgbClr val="000000"/>
                </a:solidFill>
              </a:rPr>
              <a:pPr/>
              <a:t>16</a:t>
            </a:fld>
            <a:endParaRPr lang="en-US" altLang="en-US" sz="1000" smtClean="0">
              <a:solidFill>
                <a:srgbClr val="000000"/>
              </a:solidFill>
            </a:endParaRPr>
          </a:p>
        </p:txBody>
      </p:sp>
      <p:sp>
        <p:nvSpPr>
          <p:cNvPr id="18435" name="AutoShape 2"/>
          <p:cNvSpPr>
            <a:spLocks noGrp="1" noChangeArrowheads="1"/>
          </p:cNvSpPr>
          <p:nvPr>
            <p:ph type="title"/>
          </p:nvPr>
        </p:nvSpPr>
        <p:spPr>
          <a:xfrm>
            <a:off x="1066800" y="762000"/>
            <a:ext cx="8077200" cy="838200"/>
          </a:xfrm>
          <a:noFill/>
        </p:spPr>
        <p:txBody>
          <a:bodyPr anchor="ctr"/>
          <a:lstStyle/>
          <a:p>
            <a:pPr algn="ctr" eaLnBrk="1" hangingPunct="1"/>
            <a:r>
              <a:rPr lang="en-US" altLang="en-US" sz="2700" smtClean="0">
                <a:solidFill>
                  <a:schemeClr val="hlink"/>
                </a:solidFill>
              </a:rPr>
              <a:t>Secretariat: Main Tasks</a:t>
            </a:r>
          </a:p>
        </p:txBody>
      </p:sp>
      <p:sp>
        <p:nvSpPr>
          <p:cNvPr id="18436" name="Rectangle 3"/>
          <p:cNvSpPr>
            <a:spLocks noGrp="1" noChangeArrowheads="1"/>
          </p:cNvSpPr>
          <p:nvPr>
            <p:ph type="body" idx="1"/>
          </p:nvPr>
        </p:nvSpPr>
        <p:spPr>
          <a:xfrm>
            <a:off x="914400" y="1752600"/>
            <a:ext cx="8001000" cy="4648200"/>
          </a:xfrm>
        </p:spPr>
        <p:txBody>
          <a:bodyPr/>
          <a:lstStyle/>
          <a:p>
            <a:pPr marL="533400" indent="-533400" eaLnBrk="1" fontAlgn="b" hangingPunct="1">
              <a:spcBef>
                <a:spcPct val="10000"/>
              </a:spcBef>
              <a:spcAft>
                <a:spcPts val="600"/>
              </a:spcAft>
              <a:buClrTx/>
              <a:buSzTx/>
              <a:buFont typeface="+mj-lt"/>
              <a:buAutoNum type="alphaLcParenR"/>
            </a:pPr>
            <a:r>
              <a:rPr lang="en-US" altLang="en-US" sz="2400" dirty="0" smtClean="0"/>
              <a:t>Maintain the ISWGNA website;</a:t>
            </a:r>
          </a:p>
          <a:p>
            <a:pPr marL="533400" indent="-533400" eaLnBrk="1" fontAlgn="b" hangingPunct="1">
              <a:spcBef>
                <a:spcPct val="10000"/>
              </a:spcBef>
              <a:spcAft>
                <a:spcPts val="600"/>
              </a:spcAft>
              <a:buClrTx/>
              <a:buSzTx/>
              <a:buFont typeface="+mj-lt"/>
              <a:buAutoNum type="alphaLcParenR"/>
            </a:pPr>
            <a:r>
              <a:rPr lang="en-US" altLang="en-US" sz="2400" dirty="0" smtClean="0"/>
              <a:t>Prepare reports for the Statistical Commission;</a:t>
            </a:r>
          </a:p>
          <a:p>
            <a:pPr marL="533400" indent="-533400" eaLnBrk="1" fontAlgn="b" hangingPunct="1">
              <a:spcBef>
                <a:spcPct val="10000"/>
              </a:spcBef>
              <a:spcAft>
                <a:spcPts val="600"/>
              </a:spcAft>
              <a:buClrTx/>
              <a:buSzTx/>
              <a:buFont typeface="+mj-lt"/>
              <a:buAutoNum type="alphaLcParenR"/>
            </a:pPr>
            <a:r>
              <a:rPr lang="en-US" altLang="en-US" sz="2400" dirty="0" smtClean="0"/>
              <a:t>Communicate with the Statistical Commission, countries, regional and international agencies and bodies</a:t>
            </a:r>
          </a:p>
          <a:p>
            <a:pPr marL="533400" indent="-533400" eaLnBrk="1" fontAlgn="b" hangingPunct="1">
              <a:spcBef>
                <a:spcPct val="10000"/>
              </a:spcBef>
              <a:spcAft>
                <a:spcPts val="600"/>
              </a:spcAft>
              <a:buClrTx/>
              <a:buSzTx/>
              <a:buFont typeface="+mj-lt"/>
              <a:buAutoNum type="alphaLcParenR"/>
            </a:pPr>
            <a:r>
              <a:rPr lang="en-US" altLang="en-US" sz="2400" dirty="0" smtClean="0"/>
              <a:t>Provide logistical and other support to the ISWGNA and the AEG.</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9997B41B-164A-4898-AB21-DA616B07E8E0}" type="slidenum">
              <a:rPr lang="en-US" altLang="en-US" sz="1000" smtClean="0">
                <a:solidFill>
                  <a:srgbClr val="000000"/>
                </a:solidFill>
              </a:rPr>
              <a:pPr/>
              <a:t>2</a:t>
            </a:fld>
            <a:endParaRPr lang="en-US" altLang="en-US" sz="1000" smtClean="0">
              <a:solidFill>
                <a:srgbClr val="000000"/>
              </a:solidFill>
            </a:endParaRPr>
          </a:p>
        </p:txBody>
      </p:sp>
      <p:sp>
        <p:nvSpPr>
          <p:cNvPr id="4099" name="AutoShape 2"/>
          <p:cNvSpPr>
            <a:spLocks noGrp="1" noChangeArrowheads="1"/>
          </p:cNvSpPr>
          <p:nvPr>
            <p:ph type="title"/>
          </p:nvPr>
        </p:nvSpPr>
        <p:spPr>
          <a:xfrm>
            <a:off x="762000" y="990600"/>
            <a:ext cx="7391400" cy="304800"/>
          </a:xfrm>
          <a:noFill/>
        </p:spPr>
        <p:txBody>
          <a:bodyPr anchor="ctr"/>
          <a:lstStyle/>
          <a:p>
            <a:pPr algn="ctr" eaLnBrk="1" hangingPunct="1"/>
            <a:r>
              <a:rPr lang="en-US" altLang="en-US" smtClean="0">
                <a:solidFill>
                  <a:schemeClr val="hlink"/>
                </a:solidFill>
                <a:ea typeface="ＭＳ Ｐゴシック" pitchFamily="34" charset="-128"/>
              </a:rPr>
              <a:t>Outline of Presentation</a:t>
            </a:r>
          </a:p>
        </p:txBody>
      </p:sp>
      <p:sp>
        <p:nvSpPr>
          <p:cNvPr id="4100" name="Rectangle 3"/>
          <p:cNvSpPr>
            <a:spLocks noGrp="1" noChangeArrowheads="1"/>
          </p:cNvSpPr>
          <p:nvPr>
            <p:ph type="body" idx="1"/>
          </p:nvPr>
        </p:nvSpPr>
        <p:spPr>
          <a:xfrm>
            <a:off x="1120775" y="1905000"/>
            <a:ext cx="7410450" cy="3733800"/>
          </a:xfrm>
        </p:spPr>
        <p:txBody>
          <a:bodyPr/>
          <a:lstStyle/>
          <a:p>
            <a:pPr eaLnBrk="1" hangingPunct="1">
              <a:lnSpc>
                <a:spcPct val="80000"/>
              </a:lnSpc>
              <a:buSzPct val="80000"/>
              <a:buFont typeface="Wingdings" pitchFamily="2" charset="2"/>
              <a:buChar char="§"/>
            </a:pPr>
            <a:r>
              <a:rPr lang="en-GB" altLang="en-US" sz="2000" smtClean="0"/>
              <a:t>Introduction</a:t>
            </a:r>
          </a:p>
          <a:p>
            <a:pPr eaLnBrk="1" hangingPunct="1">
              <a:lnSpc>
                <a:spcPct val="80000"/>
              </a:lnSpc>
              <a:buSzPct val="80000"/>
              <a:buFont typeface="Wingdings" pitchFamily="2" charset="2"/>
              <a:buChar char="§"/>
            </a:pPr>
            <a:endParaRPr lang="en-GB" altLang="en-US" sz="2000" smtClean="0"/>
          </a:p>
          <a:p>
            <a:pPr eaLnBrk="1" hangingPunct="1">
              <a:lnSpc>
                <a:spcPct val="80000"/>
              </a:lnSpc>
              <a:buSzPct val="80000"/>
              <a:buFont typeface="Wingdings" pitchFamily="2" charset="2"/>
              <a:buChar char="§"/>
            </a:pPr>
            <a:r>
              <a:rPr lang="en-GB" altLang="en-US" sz="2000" smtClean="0"/>
              <a:t>Mandate</a:t>
            </a:r>
          </a:p>
          <a:p>
            <a:pPr eaLnBrk="1" hangingPunct="1">
              <a:lnSpc>
                <a:spcPct val="80000"/>
              </a:lnSpc>
              <a:buSzPct val="80000"/>
              <a:buFont typeface="Wingdings" pitchFamily="2" charset="2"/>
              <a:buChar char="§"/>
            </a:pPr>
            <a:endParaRPr lang="en-GB" altLang="en-US" sz="2000" smtClean="0"/>
          </a:p>
          <a:p>
            <a:pPr eaLnBrk="1" hangingPunct="1">
              <a:lnSpc>
                <a:spcPct val="80000"/>
              </a:lnSpc>
              <a:buSzPct val="80000"/>
              <a:buFont typeface="Wingdings" pitchFamily="2" charset="2"/>
              <a:buChar char="§"/>
            </a:pPr>
            <a:r>
              <a:rPr lang="en-US" altLang="en-US" sz="2000" smtClean="0"/>
              <a:t>Governance arrangements for ISWGNA and AEG</a:t>
            </a:r>
          </a:p>
          <a:p>
            <a:pPr lvl="1" eaLnBrk="1" hangingPunct="1">
              <a:lnSpc>
                <a:spcPct val="80000"/>
              </a:lnSpc>
              <a:buSzPct val="80000"/>
              <a:buFont typeface="Wingdings" pitchFamily="2" charset="2"/>
              <a:buChar char="§"/>
            </a:pPr>
            <a:r>
              <a:rPr lang="en-GB" altLang="zh-CN" sz="1800" smtClean="0">
                <a:ea typeface="宋体" pitchFamily="2" charset="-122"/>
              </a:rPr>
              <a:t>United Nations Statistical Commission</a:t>
            </a:r>
          </a:p>
          <a:p>
            <a:pPr lvl="1" eaLnBrk="1" hangingPunct="1">
              <a:lnSpc>
                <a:spcPct val="80000"/>
              </a:lnSpc>
              <a:buSzPct val="80000"/>
              <a:buFont typeface="Wingdings" pitchFamily="2" charset="2"/>
              <a:buChar char="§"/>
            </a:pPr>
            <a:r>
              <a:rPr lang="en-GB" altLang="zh-CN" sz="1800" smtClean="0">
                <a:ea typeface="宋体" pitchFamily="2" charset="-122"/>
              </a:rPr>
              <a:t>ISWGNA</a:t>
            </a:r>
          </a:p>
          <a:p>
            <a:pPr lvl="1" eaLnBrk="1" hangingPunct="1">
              <a:lnSpc>
                <a:spcPct val="80000"/>
              </a:lnSpc>
              <a:buSzPct val="80000"/>
              <a:buFont typeface="Wingdings" pitchFamily="2" charset="2"/>
              <a:buChar char="§"/>
            </a:pPr>
            <a:r>
              <a:rPr lang="en-GB" altLang="zh-CN" sz="1800" smtClean="0">
                <a:ea typeface="宋体" pitchFamily="2" charset="-122"/>
              </a:rPr>
              <a:t>ISWGNA: Management Group</a:t>
            </a:r>
          </a:p>
          <a:p>
            <a:pPr lvl="1" eaLnBrk="1" hangingPunct="1">
              <a:lnSpc>
                <a:spcPct val="80000"/>
              </a:lnSpc>
              <a:buSzPct val="80000"/>
              <a:buFont typeface="Wingdings" pitchFamily="2" charset="2"/>
              <a:buChar char="§"/>
            </a:pPr>
            <a:r>
              <a:rPr lang="en-GB" altLang="zh-CN" sz="1800" smtClean="0">
                <a:ea typeface="宋体" pitchFamily="2" charset="-122"/>
              </a:rPr>
              <a:t>ISWGNA: National Accountants</a:t>
            </a:r>
          </a:p>
          <a:p>
            <a:pPr lvl="1" eaLnBrk="1" hangingPunct="1">
              <a:lnSpc>
                <a:spcPct val="80000"/>
              </a:lnSpc>
              <a:buSzPct val="80000"/>
              <a:buFont typeface="Wingdings" pitchFamily="2" charset="2"/>
              <a:buChar char="§"/>
            </a:pPr>
            <a:r>
              <a:rPr lang="en-GB" altLang="zh-CN" sz="1800" smtClean="0">
                <a:ea typeface="宋体" pitchFamily="2" charset="-122"/>
              </a:rPr>
              <a:t>Advisory Expert Group (AEG)</a:t>
            </a:r>
          </a:p>
          <a:p>
            <a:pPr lvl="1" eaLnBrk="1" hangingPunct="1">
              <a:lnSpc>
                <a:spcPct val="80000"/>
              </a:lnSpc>
              <a:buSzPct val="80000"/>
              <a:buFont typeface="Wingdings" pitchFamily="2" charset="2"/>
              <a:buChar char="§"/>
            </a:pPr>
            <a:r>
              <a:rPr lang="en-US" altLang="zh-CN" sz="1800" smtClean="0">
                <a:ea typeface="宋体" pitchFamily="2" charset="-122"/>
              </a:rPr>
              <a:t>Projects, Technical Expert Groups and City Groups</a:t>
            </a:r>
          </a:p>
          <a:p>
            <a:pPr lvl="1" eaLnBrk="1" hangingPunct="1">
              <a:lnSpc>
                <a:spcPct val="80000"/>
              </a:lnSpc>
              <a:buSzPct val="80000"/>
              <a:buFont typeface="Wingdings" pitchFamily="2" charset="2"/>
              <a:buChar char="§"/>
            </a:pPr>
            <a:r>
              <a:rPr lang="en-GB" altLang="zh-CN" sz="1800" smtClean="0">
                <a:ea typeface="宋体" pitchFamily="2" charset="-122"/>
              </a:rPr>
              <a:t>Secretariat</a:t>
            </a:r>
          </a:p>
          <a:p>
            <a:pPr eaLnBrk="1" hangingPunct="1">
              <a:lnSpc>
                <a:spcPct val="80000"/>
              </a:lnSpc>
              <a:buSzPct val="80000"/>
              <a:buFont typeface="Wingdings" pitchFamily="2" charset="2"/>
              <a:buChar char="§"/>
            </a:pPr>
            <a:endParaRPr lang="en-US" altLang="zh-CN" sz="2000" smtClean="0">
              <a:ea typeface="宋体" pitchFamily="2" charset="-122"/>
            </a:endParaRPr>
          </a:p>
          <a:p>
            <a:pPr eaLnBrk="1" hangingPunct="1">
              <a:lnSpc>
                <a:spcPct val="80000"/>
              </a:lnSpc>
              <a:buSzPct val="80000"/>
              <a:buFont typeface="Wingdings" pitchFamily="2" charset="2"/>
              <a:buChar char="§"/>
            </a:pPr>
            <a:r>
              <a:rPr lang="en-US" altLang="zh-CN" sz="2000" smtClean="0">
                <a:ea typeface="宋体" pitchFamily="2" charset="-122"/>
              </a:rPr>
              <a:t>Updating the System of National Accounts</a:t>
            </a:r>
            <a:endParaRPr lang="en-GB" altLang="zh-CN" sz="2000" smtClean="0">
              <a:ea typeface="宋体" pitchFamily="2" charset="-122"/>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AutoShape 2"/>
          <p:cNvSpPr>
            <a:spLocks noGrp="1" noChangeArrowheads="1"/>
          </p:cNvSpPr>
          <p:nvPr>
            <p:ph type="title"/>
          </p:nvPr>
        </p:nvSpPr>
        <p:spPr/>
        <p:txBody>
          <a:bodyPr/>
          <a:lstStyle/>
          <a:p>
            <a:pPr algn="ctr"/>
            <a:r>
              <a:rPr lang="en-US" altLang="en-US" dirty="0">
                <a:solidFill>
                  <a:schemeClr val="hlink"/>
                </a:solidFill>
              </a:rPr>
              <a:t>ISWGNA</a:t>
            </a:r>
          </a:p>
        </p:txBody>
      </p:sp>
      <p:sp>
        <p:nvSpPr>
          <p:cNvPr id="5122" name="Slide Number Placeholder 5"/>
          <p:cNvSpPr>
            <a:spLocks noGrp="1"/>
          </p:cNvSpPr>
          <p:nvPr>
            <p:ph type="sldNum" sz="quarter" idx="12"/>
          </p:nvPr>
        </p:nvSpPr>
        <p:spPr>
          <a:xfrm>
            <a:off x="8556625" y="6553200"/>
            <a:ext cx="587375" cy="304800"/>
          </a:xfrm>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930D07CB-B7E7-404E-BF09-C9E786E00E5A}" type="slidenum">
              <a:rPr lang="en-US" altLang="en-US" sz="1000" smtClean="0"/>
              <a:pPr/>
              <a:t>3</a:t>
            </a:fld>
            <a:endParaRPr lang="en-US" altLang="en-US" sz="1000" dirty="0" smtClean="0"/>
          </a:p>
        </p:txBody>
      </p:sp>
      <p:sp>
        <p:nvSpPr>
          <p:cNvPr id="5124" name="Rectangle 3"/>
          <p:cNvSpPr>
            <a:spLocks noGrp="1" noChangeArrowheads="1"/>
          </p:cNvSpPr>
          <p:nvPr>
            <p:ph type="body" idx="1"/>
          </p:nvPr>
        </p:nvSpPr>
        <p:spPr/>
        <p:txBody>
          <a:bodyPr>
            <a:normAutofit fontScale="70000" lnSpcReduction="20000"/>
          </a:bodyPr>
          <a:lstStyle/>
          <a:p>
            <a:pPr>
              <a:spcAft>
                <a:spcPts val="600"/>
              </a:spcAft>
            </a:pPr>
            <a:r>
              <a:rPr lang="en-US" altLang="en-US" dirty="0" smtClean="0"/>
              <a:t>Set up by the United Nations Statistical Commission (UNSC) to enhance cooperation among international organizations working in the same field. </a:t>
            </a:r>
          </a:p>
          <a:p>
            <a:pPr>
              <a:spcAft>
                <a:spcPts val="600"/>
              </a:spcAft>
            </a:pPr>
            <a:r>
              <a:rPr lang="en-US" altLang="en-US" dirty="0" smtClean="0"/>
              <a:t>Five members since the early 1980s: </a:t>
            </a:r>
          </a:p>
          <a:p>
            <a:pPr lvl="2">
              <a:spcAft>
                <a:spcPts val="600"/>
              </a:spcAft>
            </a:pPr>
            <a:r>
              <a:rPr lang="en-US" altLang="en-US" dirty="0" smtClean="0"/>
              <a:t>Eurostat</a:t>
            </a:r>
          </a:p>
          <a:p>
            <a:pPr lvl="2">
              <a:spcAft>
                <a:spcPts val="600"/>
              </a:spcAft>
            </a:pPr>
            <a:r>
              <a:rPr lang="en-US" altLang="en-US" dirty="0" smtClean="0"/>
              <a:t>International Monetary Fund (IMF)</a:t>
            </a:r>
          </a:p>
          <a:p>
            <a:pPr lvl="2">
              <a:spcAft>
                <a:spcPts val="600"/>
              </a:spcAft>
            </a:pPr>
            <a:r>
              <a:rPr lang="en-US" altLang="en-US" dirty="0" smtClean="0"/>
              <a:t>Organization for Economic Cooperation and Development (OECD)</a:t>
            </a:r>
          </a:p>
          <a:p>
            <a:pPr lvl="2">
              <a:spcAft>
                <a:spcPts val="600"/>
              </a:spcAft>
            </a:pPr>
            <a:r>
              <a:rPr lang="en-US" altLang="en-US" dirty="0" smtClean="0"/>
              <a:t>United Nations</a:t>
            </a:r>
          </a:p>
          <a:p>
            <a:pPr lvl="2">
              <a:spcAft>
                <a:spcPts val="600"/>
              </a:spcAft>
            </a:pPr>
            <a:r>
              <a:rPr lang="en-US" altLang="en-US" dirty="0" smtClean="0"/>
              <a:t>World Bank</a:t>
            </a:r>
          </a:p>
          <a:p>
            <a:pPr>
              <a:spcAft>
                <a:spcPts val="600"/>
              </a:spcAft>
            </a:pPr>
            <a:r>
              <a:rPr lang="en-US" altLang="en-US" dirty="0" smtClean="0"/>
              <a:t>Chair of the group rotates among the five organizations</a:t>
            </a:r>
          </a:p>
          <a:p>
            <a:pPr>
              <a:spcAft>
                <a:spcPts val="600"/>
              </a:spcAft>
            </a:pPr>
            <a:r>
              <a:rPr lang="en-US" altLang="en-US" dirty="0" smtClean="0"/>
              <a:t>Secretariat is at the UNSD </a:t>
            </a:r>
          </a:p>
          <a:p>
            <a:pPr>
              <a:spcAft>
                <a:spcPts val="600"/>
              </a:spcAft>
            </a:pPr>
            <a:r>
              <a:rPr lang="en-US" altLang="en-US" dirty="0" smtClean="0"/>
              <a:t>ISWGNA functions at two levels: “Management Group” and “National Accountants”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212E7958-F748-4D20-AFDF-C1F96A53383D}" type="slidenum">
              <a:rPr lang="en-US" altLang="en-US" sz="1000" smtClean="0">
                <a:solidFill>
                  <a:srgbClr val="000000"/>
                </a:solidFill>
              </a:rPr>
              <a:pPr/>
              <a:t>4</a:t>
            </a:fld>
            <a:endParaRPr lang="en-US" altLang="en-US" sz="1000" dirty="0" smtClean="0">
              <a:solidFill>
                <a:srgbClr val="000000"/>
              </a:solidFill>
            </a:endParaRPr>
          </a:p>
        </p:txBody>
      </p:sp>
      <p:sp>
        <p:nvSpPr>
          <p:cNvPr id="6147" name="AutoShape 2"/>
          <p:cNvSpPr>
            <a:spLocks noGrp="1" noChangeArrowheads="1"/>
          </p:cNvSpPr>
          <p:nvPr>
            <p:ph type="title"/>
          </p:nvPr>
        </p:nvSpPr>
        <p:spPr>
          <a:xfrm>
            <a:off x="762000" y="685800"/>
            <a:ext cx="7924800" cy="1143000"/>
          </a:xfrm>
          <a:noFill/>
        </p:spPr>
        <p:txBody>
          <a:bodyPr anchor="ctr"/>
          <a:lstStyle/>
          <a:p>
            <a:pPr algn="ctr" eaLnBrk="1" hangingPunct="1"/>
            <a:r>
              <a:rPr lang="en-US" altLang="en-US" dirty="0" smtClean="0">
                <a:solidFill>
                  <a:schemeClr val="hlink"/>
                </a:solidFill>
              </a:rPr>
              <a:t>Mandate</a:t>
            </a:r>
          </a:p>
        </p:txBody>
      </p:sp>
      <p:sp>
        <p:nvSpPr>
          <p:cNvPr id="6148" name="Rectangle 3"/>
          <p:cNvSpPr>
            <a:spLocks noGrp="1" noChangeArrowheads="1"/>
          </p:cNvSpPr>
          <p:nvPr>
            <p:ph type="body" sz="half" idx="1"/>
          </p:nvPr>
        </p:nvSpPr>
        <p:spPr>
          <a:xfrm>
            <a:off x="762000" y="1828800"/>
            <a:ext cx="7924800" cy="4953000"/>
          </a:xfrm>
        </p:spPr>
        <p:txBody>
          <a:bodyPr/>
          <a:lstStyle/>
          <a:p>
            <a:pPr marL="514350" indent="-457200" eaLnBrk="1" hangingPunct="1">
              <a:spcBef>
                <a:spcPts val="600"/>
              </a:spcBef>
              <a:spcAft>
                <a:spcPts val="1200"/>
              </a:spcAft>
              <a:buSzPct val="100000"/>
              <a:buFont typeface="+mj-lt"/>
              <a:buAutoNum type="alphaLcParenR"/>
            </a:pPr>
            <a:r>
              <a:rPr lang="en-US" altLang="en-US" sz="1800" dirty="0" smtClean="0"/>
              <a:t>Provide strategic vision, direction and coordination for the methodological development and implementation of the SNA in national, regional and international statistical systems;</a:t>
            </a:r>
          </a:p>
          <a:p>
            <a:pPr marL="514350" indent="-457200" eaLnBrk="1" hangingPunct="1">
              <a:spcBef>
                <a:spcPts val="600"/>
              </a:spcBef>
              <a:spcAft>
                <a:spcPts val="1200"/>
              </a:spcAft>
              <a:buSzPct val="100000"/>
              <a:buFont typeface="+mj-lt"/>
              <a:buAutoNum type="alphaLcParenR"/>
            </a:pPr>
            <a:r>
              <a:rPr lang="en-US" altLang="en-US" sz="1800" dirty="0" smtClean="0"/>
              <a:t>Revise and update the SNA and develop supporting normative international statistical standards and other methodological documents on national accounts and supporting statistics;</a:t>
            </a:r>
          </a:p>
          <a:p>
            <a:pPr marL="514350" indent="-457200" eaLnBrk="1" hangingPunct="1">
              <a:spcBef>
                <a:spcPts val="600"/>
              </a:spcBef>
              <a:spcAft>
                <a:spcPts val="1200"/>
              </a:spcAft>
              <a:buSzPct val="100000"/>
              <a:buFont typeface="+mj-lt"/>
              <a:buAutoNum type="alphaLcParenR"/>
            </a:pPr>
            <a:r>
              <a:rPr lang="en-US" altLang="en-US" sz="1800" dirty="0" smtClean="0"/>
              <a:t>Promote the development of databases at international, regional and national level on national accounts statistics;</a:t>
            </a:r>
          </a:p>
          <a:p>
            <a:pPr marL="514350" indent="-457200" eaLnBrk="1" hangingPunct="1">
              <a:spcBef>
                <a:spcPts val="600"/>
              </a:spcBef>
              <a:spcAft>
                <a:spcPts val="1200"/>
              </a:spcAft>
              <a:buSzPct val="100000"/>
              <a:buFont typeface="+mj-lt"/>
              <a:buAutoNum type="alphaLcParenR"/>
            </a:pPr>
            <a:r>
              <a:rPr lang="en-US" altLang="en-US" sz="1800" dirty="0" smtClean="0"/>
              <a:t>Promote the implementation of the SNA and supporting statistics;</a:t>
            </a:r>
          </a:p>
          <a:p>
            <a:pPr marL="514350" indent="-457200" eaLnBrk="1" hangingPunct="1">
              <a:spcBef>
                <a:spcPts val="600"/>
              </a:spcBef>
              <a:spcAft>
                <a:spcPts val="1200"/>
              </a:spcAft>
              <a:buSzPct val="100000"/>
              <a:buFont typeface="+mj-lt"/>
              <a:buAutoNum type="alphaLcParenR"/>
            </a:pPr>
            <a:r>
              <a:rPr lang="en-US" altLang="en-US" sz="1800" dirty="0" smtClean="0"/>
              <a:t>Promote the use of national accounts and supporting statistics in policy formulation.</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2"/>
          <p:cNvSpPr>
            <a:spLocks noGrp="1" noChangeArrowheads="1"/>
          </p:cNvSpPr>
          <p:nvPr>
            <p:ph type="title"/>
          </p:nvPr>
        </p:nvSpPr>
        <p:spPr/>
        <p:txBody>
          <a:bodyPr/>
          <a:lstStyle/>
          <a:p>
            <a:pPr algn="ctr"/>
            <a:r>
              <a:rPr lang="en-US" altLang="en-US" sz="3200" dirty="0">
                <a:solidFill>
                  <a:schemeClr val="hlink"/>
                </a:solidFill>
              </a:rPr>
              <a:t>Governance Arrangements</a:t>
            </a:r>
          </a:p>
        </p:txBody>
      </p:sp>
      <p:sp>
        <p:nvSpPr>
          <p:cNvPr id="78851" name="Rectangle 3"/>
          <p:cNvSpPr>
            <a:spLocks noGrp="1" noChangeArrowheads="1"/>
          </p:cNvSpPr>
          <p:nvPr>
            <p:ph type="body" idx="1"/>
          </p:nvPr>
        </p:nvSpPr>
        <p:spPr/>
        <p:txBody>
          <a:bodyPr>
            <a:normAutofit fontScale="62500" lnSpcReduction="20000"/>
          </a:bodyPr>
          <a:lstStyle/>
          <a:p>
            <a:pPr>
              <a:lnSpc>
                <a:spcPct val="120000"/>
              </a:lnSpc>
              <a:spcBef>
                <a:spcPts val="600"/>
              </a:spcBef>
              <a:spcAft>
                <a:spcPts val="600"/>
              </a:spcAft>
              <a:buSzPct val="60000"/>
            </a:pPr>
            <a:r>
              <a:rPr lang="en-GB" dirty="0" smtClean="0"/>
              <a:t>UNSC – provides the mandate of the ISWGNA, endorses its works programme and monitors its work progress</a:t>
            </a:r>
          </a:p>
          <a:p>
            <a:pPr>
              <a:lnSpc>
                <a:spcPct val="120000"/>
              </a:lnSpc>
              <a:spcBef>
                <a:spcPts val="600"/>
              </a:spcBef>
              <a:spcAft>
                <a:spcPts val="600"/>
              </a:spcAft>
              <a:buSzPct val="60000"/>
            </a:pPr>
            <a:r>
              <a:rPr lang="en-GB" dirty="0" smtClean="0"/>
              <a:t>ISWGNA - </a:t>
            </a:r>
            <a:r>
              <a:rPr lang="en-US" dirty="0" smtClean="0"/>
              <a:t>carries out the mandate and reports progress on its </a:t>
            </a:r>
            <a:r>
              <a:rPr lang="en-US" dirty="0" err="1" smtClean="0"/>
              <a:t>programme</a:t>
            </a:r>
            <a:r>
              <a:rPr lang="en-US" dirty="0" smtClean="0"/>
              <a:t> of work to the UNSC</a:t>
            </a:r>
          </a:p>
          <a:p>
            <a:pPr lvl="1">
              <a:lnSpc>
                <a:spcPct val="120000"/>
              </a:lnSpc>
              <a:spcBef>
                <a:spcPts val="600"/>
              </a:spcBef>
              <a:spcAft>
                <a:spcPts val="600"/>
              </a:spcAft>
            </a:pPr>
            <a:r>
              <a:rPr lang="en-US" dirty="0" smtClean="0"/>
              <a:t>Engages technical expert groups, city groups or other expert groups to carry out the work </a:t>
            </a:r>
            <a:r>
              <a:rPr lang="en-US" dirty="0" err="1" smtClean="0"/>
              <a:t>programme</a:t>
            </a:r>
            <a:r>
              <a:rPr lang="en-US" dirty="0" smtClean="0"/>
              <a:t>. </a:t>
            </a:r>
          </a:p>
          <a:p>
            <a:pPr lvl="1">
              <a:lnSpc>
                <a:spcPct val="120000"/>
              </a:lnSpc>
              <a:spcBef>
                <a:spcPts val="600"/>
              </a:spcBef>
              <a:spcAft>
                <a:spcPts val="600"/>
              </a:spcAft>
            </a:pPr>
            <a:r>
              <a:rPr lang="en-US" dirty="0" smtClean="0"/>
              <a:t>Separate project management frameworks may be developed for large projects (</a:t>
            </a:r>
            <a:r>
              <a:rPr lang="en-US" dirty="0" err="1" smtClean="0"/>
              <a:t>eg</a:t>
            </a:r>
            <a:r>
              <a:rPr lang="en-US" dirty="0" smtClean="0"/>
              <a:t>. revision of SNA)</a:t>
            </a:r>
          </a:p>
          <a:p>
            <a:pPr>
              <a:lnSpc>
                <a:spcPct val="120000"/>
              </a:lnSpc>
              <a:spcBef>
                <a:spcPts val="600"/>
              </a:spcBef>
              <a:spcAft>
                <a:spcPts val="600"/>
              </a:spcAft>
              <a:buSzPct val="60000"/>
            </a:pPr>
            <a:r>
              <a:rPr lang="en-US" dirty="0" smtClean="0"/>
              <a:t>ISWGNA</a:t>
            </a:r>
            <a:r>
              <a:rPr lang="en-US" dirty="0"/>
              <a:t>: Management Group - ensures appropriate outputs and inputs for the work of the ISWGNA</a:t>
            </a:r>
          </a:p>
          <a:p>
            <a:pPr lvl="1">
              <a:lnSpc>
                <a:spcPct val="120000"/>
              </a:lnSpc>
              <a:spcBef>
                <a:spcPts val="600"/>
              </a:spcBef>
              <a:spcAft>
                <a:spcPts val="600"/>
              </a:spcAft>
            </a:pPr>
            <a:r>
              <a:rPr lang="en-US" dirty="0" smtClean="0"/>
              <a:t>Managers also act within their own organizations to further the agreed goals and objectives of the ISWGNA.</a:t>
            </a:r>
            <a:endParaRPr lang="en-GB" dirty="0" smtClean="0"/>
          </a:p>
        </p:txBody>
      </p:sp>
      <p:sp>
        <p:nvSpPr>
          <p:cNvPr id="7170" name="Slide Number Placeholder 5"/>
          <p:cNvSpPr>
            <a:spLocks noGrp="1"/>
          </p:cNvSpPr>
          <p:nvPr>
            <p:ph type="sldNum" sz="quarter" idx="12"/>
          </p:nvPr>
        </p:nvSpPr>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7A97DBD6-7F9C-4353-BC4E-3C141FCB67B2}" type="slidenum">
              <a:rPr lang="en-US" altLang="en-US" sz="1000" smtClean="0"/>
              <a:pPr/>
              <a:t>5</a:t>
            </a:fld>
            <a:endParaRPr lang="en-US" altLang="en-US" sz="10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AutoShape 2"/>
          <p:cNvSpPr>
            <a:spLocks noGrp="1" noChangeArrowheads="1"/>
          </p:cNvSpPr>
          <p:nvPr>
            <p:ph type="title"/>
          </p:nvPr>
        </p:nvSpPr>
        <p:spPr/>
        <p:txBody>
          <a:bodyPr/>
          <a:lstStyle/>
          <a:p>
            <a:pPr algn="ctr"/>
            <a:r>
              <a:rPr lang="en-US" altLang="en-US" sz="3200" dirty="0">
                <a:solidFill>
                  <a:schemeClr val="hlink"/>
                </a:solidFill>
              </a:rPr>
              <a:t>Governance Arrangements</a:t>
            </a:r>
          </a:p>
        </p:txBody>
      </p:sp>
      <p:sp>
        <p:nvSpPr>
          <p:cNvPr id="78851" name="Rectangle 3"/>
          <p:cNvSpPr>
            <a:spLocks noGrp="1" noChangeArrowheads="1"/>
          </p:cNvSpPr>
          <p:nvPr>
            <p:ph type="body" idx="1"/>
          </p:nvPr>
        </p:nvSpPr>
        <p:spPr/>
        <p:txBody>
          <a:bodyPr>
            <a:normAutofit fontScale="55000" lnSpcReduction="20000"/>
          </a:bodyPr>
          <a:lstStyle/>
          <a:p>
            <a:pPr>
              <a:lnSpc>
                <a:spcPct val="120000"/>
              </a:lnSpc>
              <a:spcBef>
                <a:spcPts val="600"/>
              </a:spcBef>
              <a:spcAft>
                <a:spcPts val="600"/>
              </a:spcAft>
            </a:pPr>
            <a:r>
              <a:rPr lang="en-US" b="1" dirty="0" smtClean="0"/>
              <a:t>ISWGNA: National Accountants </a:t>
            </a:r>
            <a:r>
              <a:rPr lang="en-US" dirty="0" smtClean="0"/>
              <a:t>– sponsors and facilitates the technical work of the work </a:t>
            </a:r>
            <a:r>
              <a:rPr lang="en-US" dirty="0" err="1" smtClean="0"/>
              <a:t>programme</a:t>
            </a:r>
            <a:r>
              <a:rPr lang="en-US" dirty="0" smtClean="0"/>
              <a:t> of the ISWGNA</a:t>
            </a:r>
          </a:p>
          <a:p>
            <a:pPr>
              <a:lnSpc>
                <a:spcPct val="120000"/>
              </a:lnSpc>
              <a:spcBef>
                <a:spcPts val="600"/>
              </a:spcBef>
              <a:spcAft>
                <a:spcPts val="600"/>
              </a:spcAft>
            </a:pPr>
            <a:endParaRPr lang="en-US" dirty="0" smtClean="0"/>
          </a:p>
          <a:p>
            <a:pPr>
              <a:lnSpc>
                <a:spcPct val="120000"/>
              </a:lnSpc>
              <a:spcBef>
                <a:spcPts val="600"/>
              </a:spcBef>
              <a:spcAft>
                <a:spcPts val="600"/>
              </a:spcAft>
            </a:pPr>
            <a:r>
              <a:rPr lang="en-US" b="1" dirty="0" smtClean="0"/>
              <a:t>AEG</a:t>
            </a:r>
            <a:r>
              <a:rPr lang="en-US" dirty="0"/>
              <a:t> – </a:t>
            </a:r>
            <a:r>
              <a:rPr lang="en-US" dirty="0" smtClean="0"/>
              <a:t>assists the ISWGNA in carrying out its work </a:t>
            </a:r>
            <a:r>
              <a:rPr lang="en-US" dirty="0" err="1" smtClean="0"/>
              <a:t>programme</a:t>
            </a:r>
            <a:r>
              <a:rPr lang="en-US" dirty="0" smtClean="0"/>
              <a:t>, resolves issues on the research agenda of the SNA and reviews documents and tools for the SNA implementation </a:t>
            </a:r>
            <a:r>
              <a:rPr lang="en-US" dirty="0" err="1" smtClean="0"/>
              <a:t>programme</a:t>
            </a:r>
            <a:endParaRPr lang="en-US" dirty="0" smtClean="0"/>
          </a:p>
          <a:p>
            <a:pPr lvl="1">
              <a:spcAft>
                <a:spcPts val="600"/>
              </a:spcAft>
            </a:pPr>
            <a:r>
              <a:rPr lang="en-US" dirty="0" smtClean="0"/>
              <a:t>18 members from national, regional and international statistical organizations (plus representatives from the 5 international organizations) with all regions of world represented</a:t>
            </a:r>
          </a:p>
          <a:p>
            <a:pPr lvl="1">
              <a:spcAft>
                <a:spcPts val="600"/>
              </a:spcAft>
            </a:pPr>
            <a:r>
              <a:rPr lang="en-US" dirty="0" smtClean="0"/>
              <a:t>Members invited with views toward particular areas of expertise</a:t>
            </a:r>
          </a:p>
          <a:p>
            <a:pPr lvl="1">
              <a:spcAft>
                <a:spcPts val="600"/>
              </a:spcAft>
            </a:pPr>
            <a:r>
              <a:rPr lang="en-US" dirty="0" smtClean="0"/>
              <a:t>Members act on personal basis rather than as representatives of their organization</a:t>
            </a:r>
          </a:p>
          <a:p>
            <a:pPr lvl="1">
              <a:spcAft>
                <a:spcPts val="600"/>
              </a:spcAft>
            </a:pPr>
            <a:r>
              <a:rPr lang="en-US" dirty="0" smtClean="0"/>
              <a:t>AEG and ISWGNA members are entitled to vote on issues where consensus cannot be found</a:t>
            </a:r>
          </a:p>
          <a:p>
            <a:pPr lvl="1">
              <a:spcAft>
                <a:spcPts val="600"/>
              </a:spcAft>
            </a:pPr>
            <a:r>
              <a:rPr lang="en-US" dirty="0" smtClean="0"/>
              <a:t>Chair of ISWGNA also serves as chair of AEG</a:t>
            </a:r>
          </a:p>
        </p:txBody>
      </p:sp>
      <p:sp>
        <p:nvSpPr>
          <p:cNvPr id="8194" name="Slide Number Placeholder 5"/>
          <p:cNvSpPr>
            <a:spLocks noGrp="1"/>
          </p:cNvSpPr>
          <p:nvPr>
            <p:ph type="sldNum" sz="quarter" idx="12"/>
          </p:nvPr>
        </p:nvSpPr>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517A2082-A5B7-4F13-B974-2D539480D590}" type="slidenum">
              <a:rPr lang="en-US" altLang="en-US" sz="1000" smtClean="0"/>
              <a:pPr/>
              <a:t>6</a:t>
            </a:fld>
            <a:endParaRPr lang="en-US" altLang="en-US" sz="10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6229614E-5793-4C21-B6C2-E67584DECD47}" type="slidenum">
              <a:rPr lang="en-US" altLang="en-US" sz="1000" smtClean="0">
                <a:solidFill>
                  <a:srgbClr val="000000"/>
                </a:solidFill>
              </a:rPr>
              <a:pPr/>
              <a:t>7</a:t>
            </a:fld>
            <a:endParaRPr lang="en-US" altLang="en-US" sz="1000" smtClean="0">
              <a:solidFill>
                <a:srgbClr val="000000"/>
              </a:solidFill>
            </a:endParaRPr>
          </a:p>
        </p:txBody>
      </p:sp>
      <p:sp>
        <p:nvSpPr>
          <p:cNvPr id="9219" name="AutoShape 2"/>
          <p:cNvSpPr>
            <a:spLocks noGrp="1" noChangeArrowheads="1"/>
          </p:cNvSpPr>
          <p:nvPr>
            <p:ph type="title"/>
          </p:nvPr>
        </p:nvSpPr>
        <p:spPr>
          <a:xfrm>
            <a:off x="1066800" y="762000"/>
            <a:ext cx="8077200" cy="838200"/>
          </a:xfrm>
          <a:noFill/>
        </p:spPr>
        <p:txBody>
          <a:bodyPr anchor="ctr"/>
          <a:lstStyle/>
          <a:p>
            <a:pPr algn="ctr" eaLnBrk="1" hangingPunct="1"/>
            <a:r>
              <a:rPr lang="en-US" altLang="en-US" sz="2700" dirty="0" smtClean="0">
                <a:solidFill>
                  <a:schemeClr val="hlink"/>
                </a:solidFill>
              </a:rPr>
              <a:t>AEG: Terms of Reference</a:t>
            </a:r>
          </a:p>
        </p:txBody>
      </p:sp>
      <p:sp>
        <p:nvSpPr>
          <p:cNvPr id="9220" name="Rectangle 3"/>
          <p:cNvSpPr>
            <a:spLocks noGrp="1" noChangeArrowheads="1"/>
          </p:cNvSpPr>
          <p:nvPr>
            <p:ph type="body" idx="1"/>
          </p:nvPr>
        </p:nvSpPr>
        <p:spPr>
          <a:xfrm>
            <a:off x="914400" y="1752600"/>
            <a:ext cx="8229600" cy="4648200"/>
          </a:xfrm>
        </p:spPr>
        <p:txBody>
          <a:bodyPr>
            <a:normAutofit/>
          </a:bodyPr>
          <a:lstStyle/>
          <a:p>
            <a:pPr marL="533400" indent="-533400" eaLnBrk="1" fontAlgn="b" hangingPunct="1">
              <a:spcBef>
                <a:spcPts val="600"/>
              </a:spcBef>
              <a:spcAft>
                <a:spcPts val="600"/>
              </a:spcAft>
              <a:buClrTx/>
              <a:buSzTx/>
              <a:buFont typeface="+mj-lt"/>
              <a:buAutoNum type="alphaLcParenR"/>
            </a:pPr>
            <a:r>
              <a:rPr lang="en-US" altLang="en-US" sz="2000" dirty="0" smtClean="0"/>
              <a:t>Evaluate and contribute to manuals and handbooks for guidance and training in the implementation of the SNA and supporting statistics</a:t>
            </a:r>
          </a:p>
          <a:p>
            <a:pPr marL="533400" indent="-533400" eaLnBrk="1" fontAlgn="b" hangingPunct="1">
              <a:spcBef>
                <a:spcPts val="600"/>
              </a:spcBef>
              <a:spcAft>
                <a:spcPts val="600"/>
              </a:spcAft>
              <a:buClrTx/>
              <a:buSzTx/>
              <a:buFont typeface="+mj-lt"/>
              <a:buAutoNum type="alphaLcParenR"/>
            </a:pPr>
            <a:r>
              <a:rPr lang="en-US" altLang="en-US" sz="2000" dirty="0" smtClean="0"/>
              <a:t>Review and contribute to the methodological development of the SNA through research and assessing the appropriateness of proposals for clarification, interpretation and changes to the SNA</a:t>
            </a:r>
          </a:p>
          <a:p>
            <a:pPr marL="533400" indent="-533400" eaLnBrk="1" fontAlgn="b" hangingPunct="1">
              <a:spcBef>
                <a:spcPts val="600"/>
              </a:spcBef>
              <a:spcAft>
                <a:spcPts val="600"/>
              </a:spcAft>
              <a:buClrTx/>
              <a:buSzTx/>
              <a:buFont typeface="+mj-lt"/>
              <a:buAutoNum type="alphaLcParenR"/>
            </a:pPr>
            <a:r>
              <a:rPr lang="en-US" altLang="en-US" sz="2000" dirty="0" smtClean="0"/>
              <a:t>Review and contribute to the formulation of communication and dissemination strategies and of statistical responses on emerging policy issues based on the SNA</a:t>
            </a:r>
          </a:p>
          <a:p>
            <a:pPr marL="533400" indent="-533400" eaLnBrk="1" fontAlgn="b" hangingPunct="1">
              <a:spcBef>
                <a:spcPts val="600"/>
              </a:spcBef>
              <a:spcAft>
                <a:spcPts val="600"/>
              </a:spcAft>
              <a:buClrTx/>
              <a:buSzTx/>
              <a:buFont typeface="+mj-lt"/>
              <a:buAutoNum type="alphaLcParenR"/>
            </a:pPr>
            <a:r>
              <a:rPr lang="en-US" altLang="en-US" sz="2000" dirty="0" smtClean="0"/>
              <a:t>Consider proposed international data collection activities in line with the normative standards and accompanying international recommendations in an efficient and cost-effective way</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A9CFE2DF-AE71-4788-B63C-6AD2F3776CC1}" type="slidenum">
              <a:rPr lang="en-US" altLang="en-US" sz="1000" smtClean="0">
                <a:solidFill>
                  <a:srgbClr val="000000"/>
                </a:solidFill>
              </a:rPr>
              <a:pPr/>
              <a:t>8</a:t>
            </a:fld>
            <a:endParaRPr lang="en-US" altLang="en-US" sz="1000" smtClean="0">
              <a:solidFill>
                <a:srgbClr val="000000"/>
              </a:solidFill>
            </a:endParaRPr>
          </a:p>
        </p:txBody>
      </p:sp>
      <p:sp>
        <p:nvSpPr>
          <p:cNvPr id="10243" name="AutoShape 2"/>
          <p:cNvSpPr>
            <a:spLocks noGrp="1" noChangeArrowheads="1"/>
          </p:cNvSpPr>
          <p:nvPr>
            <p:ph type="title"/>
          </p:nvPr>
        </p:nvSpPr>
        <p:spPr>
          <a:xfrm>
            <a:off x="1066800" y="762000"/>
            <a:ext cx="8077200" cy="838200"/>
          </a:xfrm>
          <a:noFill/>
        </p:spPr>
        <p:txBody>
          <a:bodyPr anchor="ctr"/>
          <a:lstStyle/>
          <a:p>
            <a:pPr algn="ctr" eaLnBrk="1" hangingPunct="1"/>
            <a:r>
              <a:rPr lang="en-US" altLang="en-US" sz="2700" dirty="0" smtClean="0">
                <a:solidFill>
                  <a:schemeClr val="hlink"/>
                </a:solidFill>
              </a:rPr>
              <a:t>Governance Arrangements</a:t>
            </a:r>
          </a:p>
        </p:txBody>
      </p:sp>
      <p:sp>
        <p:nvSpPr>
          <p:cNvPr id="78851" name="Rectangle 3"/>
          <p:cNvSpPr>
            <a:spLocks noGrp="1" noChangeArrowheads="1"/>
          </p:cNvSpPr>
          <p:nvPr>
            <p:ph type="body" idx="1"/>
          </p:nvPr>
        </p:nvSpPr>
        <p:spPr>
          <a:xfrm>
            <a:off x="914400" y="1752600"/>
            <a:ext cx="8229600" cy="4648200"/>
          </a:xfrm>
        </p:spPr>
        <p:txBody>
          <a:bodyPr/>
          <a:lstStyle/>
          <a:p>
            <a:pPr eaLnBrk="1" fontAlgn="b" hangingPunct="1">
              <a:spcBef>
                <a:spcPct val="10000"/>
              </a:spcBef>
              <a:spcAft>
                <a:spcPct val="10000"/>
              </a:spcAft>
              <a:buClrTx/>
              <a:buSzTx/>
              <a:buFont typeface="Arial" panose="020B0604020202020204" pitchFamily="34" charset="0"/>
              <a:buChar char="•"/>
              <a:defRPr/>
            </a:pPr>
            <a:r>
              <a:rPr lang="en-US" sz="2000" b="1" i="1" u="sng" dirty="0" smtClean="0"/>
              <a:t>Projects, Technical Expert Groups, City Groups </a:t>
            </a:r>
            <a:r>
              <a:rPr lang="en-US" sz="2000" dirty="0" smtClean="0"/>
              <a:t>– may be convened to advance research on particular normative and methodological matters</a:t>
            </a:r>
          </a:p>
          <a:p>
            <a:pPr lvl="1" eaLnBrk="1" fontAlgn="b" hangingPunct="1">
              <a:spcBef>
                <a:spcPct val="10000"/>
              </a:spcBef>
              <a:spcAft>
                <a:spcPct val="10000"/>
              </a:spcAft>
              <a:buClrTx/>
              <a:buSzTx/>
              <a:buFont typeface="Arial" panose="020B0604020202020204" pitchFamily="34" charset="0"/>
              <a:buChar char="•"/>
              <a:defRPr/>
            </a:pPr>
            <a:r>
              <a:rPr lang="en-US" sz="1800" dirty="0">
                <a:ea typeface="+mn-ea"/>
                <a:cs typeface="+mn-cs"/>
              </a:rPr>
              <a:t>Limited life spans and with focus on particular issues</a:t>
            </a:r>
          </a:p>
          <a:p>
            <a:pPr lvl="1" eaLnBrk="1" fontAlgn="b" hangingPunct="1">
              <a:spcBef>
                <a:spcPct val="10000"/>
              </a:spcBef>
              <a:spcAft>
                <a:spcPct val="10000"/>
              </a:spcAft>
              <a:buClrTx/>
              <a:buSzTx/>
              <a:buFont typeface="Arial" panose="020B0604020202020204" pitchFamily="34" charset="0"/>
              <a:buChar char="•"/>
              <a:defRPr/>
            </a:pPr>
            <a:r>
              <a:rPr lang="en-US" sz="1800" dirty="0" smtClean="0">
                <a:ea typeface="+mn-ea"/>
                <a:cs typeface="+mn-cs"/>
              </a:rPr>
              <a:t>Fall within scope of national accounts, but have their own mandates and governance structures</a:t>
            </a:r>
          </a:p>
          <a:p>
            <a:pPr lvl="1" eaLnBrk="1" fontAlgn="b" hangingPunct="1">
              <a:spcBef>
                <a:spcPct val="10000"/>
              </a:spcBef>
              <a:spcAft>
                <a:spcPct val="10000"/>
              </a:spcAft>
              <a:buClrTx/>
              <a:buSzTx/>
              <a:buFont typeface="Arial" panose="020B0604020202020204" pitchFamily="34" charset="0"/>
              <a:buChar char="•"/>
              <a:defRPr/>
            </a:pPr>
            <a:r>
              <a:rPr lang="en-US" sz="1800" dirty="0">
                <a:ea typeface="+mn-ea"/>
                <a:cs typeface="+mn-cs"/>
              </a:rPr>
              <a:t>ISWGNA will coordinate with these the groups to take account of their work in the work </a:t>
            </a:r>
            <a:r>
              <a:rPr lang="en-US" sz="1800" dirty="0" err="1">
                <a:ea typeface="+mn-ea"/>
                <a:cs typeface="+mn-cs"/>
              </a:rPr>
              <a:t>programme</a:t>
            </a:r>
            <a:r>
              <a:rPr lang="en-US" sz="1800" dirty="0">
                <a:ea typeface="+mn-ea"/>
                <a:cs typeface="+mn-cs"/>
              </a:rPr>
              <a:t> of the ISWGNA</a:t>
            </a:r>
          </a:p>
          <a:p>
            <a:pPr lvl="1" eaLnBrk="1" fontAlgn="b" hangingPunct="1">
              <a:spcBef>
                <a:spcPct val="10000"/>
              </a:spcBef>
              <a:spcAft>
                <a:spcPct val="10000"/>
              </a:spcAft>
              <a:buClrTx/>
              <a:buSzTx/>
              <a:buFont typeface="Arial" panose="020B0604020202020204" pitchFamily="34" charset="0"/>
              <a:buChar char="•"/>
              <a:defRPr/>
            </a:pPr>
            <a:r>
              <a:rPr lang="en-US" sz="1800" dirty="0">
                <a:ea typeface="+mn-ea"/>
                <a:cs typeface="+mn-cs"/>
              </a:rPr>
              <a:t>For large projects (</a:t>
            </a:r>
            <a:r>
              <a:rPr lang="en-US" sz="1800" dirty="0" err="1">
                <a:ea typeface="+mn-ea"/>
                <a:cs typeface="+mn-cs"/>
              </a:rPr>
              <a:t>eg</a:t>
            </a:r>
            <a:r>
              <a:rPr lang="en-US" sz="1800" dirty="0">
                <a:ea typeface="+mn-ea"/>
                <a:cs typeface="+mn-cs"/>
              </a:rPr>
              <a:t>. the revision of the SNA) it may be necessary to develop separate project management </a:t>
            </a:r>
            <a:r>
              <a:rPr lang="en-US" sz="1800" dirty="0" smtClean="0">
                <a:ea typeface="+mn-ea"/>
                <a:cs typeface="+mn-cs"/>
              </a:rPr>
              <a:t>frameworks</a:t>
            </a:r>
          </a:p>
          <a:p>
            <a:pPr lvl="1" eaLnBrk="1" fontAlgn="b" hangingPunct="1">
              <a:spcBef>
                <a:spcPct val="10000"/>
              </a:spcBef>
              <a:spcAft>
                <a:spcPct val="10000"/>
              </a:spcAft>
              <a:buClrTx/>
              <a:buSzTx/>
              <a:buFont typeface="Arial" panose="020B0604020202020204" pitchFamily="34" charset="0"/>
              <a:buChar char="•"/>
              <a:defRPr/>
            </a:pPr>
            <a:endParaRPr lang="en-US" sz="1800" dirty="0">
              <a:ea typeface="+mn-ea"/>
              <a:cs typeface="+mn-cs"/>
            </a:endParaRPr>
          </a:p>
          <a:p>
            <a:pPr marL="533400" indent="-533400" eaLnBrk="1" fontAlgn="b" hangingPunct="1">
              <a:spcBef>
                <a:spcPct val="10000"/>
              </a:spcBef>
              <a:spcAft>
                <a:spcPct val="10000"/>
              </a:spcAft>
              <a:buClr>
                <a:srgbClr val="462BE9"/>
              </a:buClr>
              <a:buSzTx/>
              <a:buFont typeface="Lucida Sans Unicode" pitchFamily="34" charset="0"/>
              <a:buChar char="∙"/>
              <a:defRPr/>
            </a:pPr>
            <a:r>
              <a:rPr lang="en-US" sz="2000" b="1" i="1" u="sng" dirty="0" smtClean="0"/>
              <a:t>Secretariat</a:t>
            </a:r>
            <a:r>
              <a:rPr lang="en-US" sz="2000" dirty="0" smtClean="0"/>
              <a:t> - UNSD serves as the main source of logistical and administrative support to the work </a:t>
            </a:r>
            <a:r>
              <a:rPr lang="en-US" sz="2000" dirty="0" err="1" smtClean="0"/>
              <a:t>programme</a:t>
            </a:r>
            <a:r>
              <a:rPr lang="en-US" sz="2000" dirty="0" smtClean="0"/>
              <a:t> of the ISWGNA.</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0"/>
              </a:spcBef>
              <a:spcAft>
                <a:spcPct val="0"/>
              </a:spcAft>
              <a:defRPr sz="3600">
                <a:solidFill>
                  <a:schemeClr val="tx1"/>
                </a:solidFill>
                <a:latin typeface="Arial" charset="0"/>
              </a:defRPr>
            </a:lvl6pPr>
            <a:lvl7pPr marL="2971800" indent="-228600" eaLnBrk="0" fontAlgn="base" hangingPunct="0">
              <a:spcBef>
                <a:spcPct val="0"/>
              </a:spcBef>
              <a:spcAft>
                <a:spcPct val="0"/>
              </a:spcAft>
              <a:defRPr sz="3600">
                <a:solidFill>
                  <a:schemeClr val="tx1"/>
                </a:solidFill>
                <a:latin typeface="Arial" charset="0"/>
              </a:defRPr>
            </a:lvl7pPr>
            <a:lvl8pPr marL="3429000" indent="-228600" eaLnBrk="0" fontAlgn="base" hangingPunct="0">
              <a:spcBef>
                <a:spcPct val="0"/>
              </a:spcBef>
              <a:spcAft>
                <a:spcPct val="0"/>
              </a:spcAft>
              <a:defRPr sz="3600">
                <a:solidFill>
                  <a:schemeClr val="tx1"/>
                </a:solidFill>
                <a:latin typeface="Arial" charset="0"/>
              </a:defRPr>
            </a:lvl8pPr>
            <a:lvl9pPr marL="3886200" indent="-228600" eaLnBrk="0" fontAlgn="base" hangingPunct="0">
              <a:spcBef>
                <a:spcPct val="0"/>
              </a:spcBef>
              <a:spcAft>
                <a:spcPct val="0"/>
              </a:spcAft>
              <a:defRPr sz="3600">
                <a:solidFill>
                  <a:schemeClr val="tx1"/>
                </a:solidFill>
                <a:latin typeface="Arial" charset="0"/>
              </a:defRPr>
            </a:lvl9pPr>
          </a:lstStyle>
          <a:p>
            <a:fld id="{993418CD-798E-4CDA-818F-84C12DB7A68C}" type="slidenum">
              <a:rPr lang="en-US" altLang="en-US" sz="1000" smtClean="0">
                <a:solidFill>
                  <a:srgbClr val="000000"/>
                </a:solidFill>
              </a:rPr>
              <a:pPr/>
              <a:t>9</a:t>
            </a:fld>
            <a:endParaRPr lang="en-US" altLang="en-US" sz="1000" smtClean="0">
              <a:solidFill>
                <a:srgbClr val="000000"/>
              </a:solidFill>
            </a:endParaRPr>
          </a:p>
        </p:txBody>
      </p:sp>
      <p:sp>
        <p:nvSpPr>
          <p:cNvPr id="11267" name="AutoShape 2"/>
          <p:cNvSpPr>
            <a:spLocks noGrp="1" noChangeArrowheads="1"/>
          </p:cNvSpPr>
          <p:nvPr>
            <p:ph type="title"/>
          </p:nvPr>
        </p:nvSpPr>
        <p:spPr>
          <a:xfrm>
            <a:off x="762000" y="838200"/>
            <a:ext cx="7696200" cy="838200"/>
          </a:xfrm>
          <a:noFill/>
        </p:spPr>
        <p:txBody>
          <a:bodyPr anchor="ctr"/>
          <a:lstStyle/>
          <a:p>
            <a:pPr algn="ctr" eaLnBrk="1" hangingPunct="1"/>
            <a:r>
              <a:rPr lang="en-US" altLang="en-US" smtClean="0">
                <a:solidFill>
                  <a:schemeClr val="hlink"/>
                </a:solidFill>
              </a:rPr>
              <a:t>Governance Structure</a:t>
            </a:r>
          </a:p>
        </p:txBody>
      </p:sp>
      <p:sp>
        <p:nvSpPr>
          <p:cNvPr id="11268" name="Rectangle 3"/>
          <p:cNvSpPr>
            <a:spLocks noGrp="1" noChangeArrowheads="1"/>
          </p:cNvSpPr>
          <p:nvPr>
            <p:ph type="body" idx="1"/>
          </p:nvPr>
        </p:nvSpPr>
        <p:spPr>
          <a:xfrm>
            <a:off x="7162800" y="1905000"/>
            <a:ext cx="1828800" cy="4724400"/>
          </a:xfrm>
        </p:spPr>
        <p:txBody>
          <a:bodyPr wrap="none"/>
          <a:lstStyle/>
          <a:p>
            <a:pPr marL="533400" indent="-533400" eaLnBrk="1" hangingPunct="1">
              <a:spcBef>
                <a:spcPct val="10000"/>
              </a:spcBef>
              <a:spcAft>
                <a:spcPct val="10000"/>
              </a:spcAft>
              <a:buFont typeface="Wingdings" pitchFamily="2" charset="2"/>
              <a:buNone/>
            </a:pPr>
            <a:r>
              <a:rPr lang="en-US" altLang="en-US" sz="1200" b="1" dirty="0" smtClean="0"/>
              <a:t>		Report 	</a:t>
            </a:r>
          </a:p>
          <a:p>
            <a:pPr marL="533400" indent="-533400" eaLnBrk="1" hangingPunct="1">
              <a:spcBef>
                <a:spcPct val="10000"/>
              </a:spcBef>
              <a:spcAft>
                <a:spcPct val="10000"/>
              </a:spcAft>
              <a:buFont typeface="Wingdings" pitchFamily="2" charset="2"/>
              <a:buNone/>
            </a:pPr>
            <a:r>
              <a:rPr lang="en-US" altLang="en-US" sz="1200" b="1" dirty="0" smtClean="0"/>
              <a:t>		to</a:t>
            </a:r>
          </a:p>
          <a:p>
            <a:pPr marL="533400" indent="-533400" eaLnBrk="1" hangingPunct="1">
              <a:spcBef>
                <a:spcPct val="10000"/>
              </a:spcBef>
              <a:spcAft>
                <a:spcPct val="10000"/>
              </a:spcAft>
              <a:buFont typeface="Wingdings" pitchFamily="2" charset="2"/>
              <a:buNone/>
            </a:pPr>
            <a:r>
              <a:rPr lang="en-US" altLang="en-US" sz="1200" b="1" dirty="0" smtClean="0"/>
              <a:t>		Liaise</a:t>
            </a:r>
          </a:p>
          <a:p>
            <a:pPr marL="533400" indent="-533400" eaLnBrk="1" hangingPunct="1">
              <a:spcBef>
                <a:spcPct val="10000"/>
              </a:spcBef>
              <a:spcAft>
                <a:spcPct val="10000"/>
              </a:spcAft>
              <a:buFont typeface="Wingdings" pitchFamily="2" charset="2"/>
              <a:buNone/>
            </a:pPr>
            <a:r>
              <a:rPr lang="en-US" altLang="en-US" sz="1200" b="1" dirty="0" smtClean="0"/>
              <a:t>	 	with</a:t>
            </a:r>
          </a:p>
          <a:p>
            <a:pPr marL="533400" indent="-533400" eaLnBrk="1" hangingPunct="1">
              <a:spcBef>
                <a:spcPct val="10000"/>
              </a:spcBef>
              <a:spcAft>
                <a:spcPct val="10000"/>
              </a:spcAft>
              <a:buFont typeface="Wingdings" pitchFamily="2" charset="2"/>
              <a:buNone/>
            </a:pPr>
            <a:endParaRPr lang="en-US" altLang="en-US" sz="1200" b="1" dirty="0" smtClean="0"/>
          </a:p>
          <a:p>
            <a:pPr marL="533400" indent="-533400" eaLnBrk="1" hangingPunct="1">
              <a:spcBef>
                <a:spcPct val="10000"/>
              </a:spcBef>
              <a:spcAft>
                <a:spcPct val="10000"/>
              </a:spcAft>
              <a:buFont typeface="Wingdings" pitchFamily="2" charset="2"/>
              <a:buNone/>
            </a:pPr>
            <a:r>
              <a:rPr lang="en-US" altLang="en-US" sz="1200" b="1" baseline="30000" dirty="0" smtClean="0"/>
              <a:t>a</a:t>
            </a:r>
            <a:r>
              <a:rPr lang="en-US" altLang="en-US" sz="1200" b="1" dirty="0" smtClean="0"/>
              <a:t> </a:t>
            </a:r>
            <a:r>
              <a:rPr lang="en-US" altLang="en-US" sz="1200" dirty="0" smtClean="0"/>
              <a:t>Includes, for  example, </a:t>
            </a:r>
          </a:p>
          <a:p>
            <a:pPr marL="533400" indent="-533400" eaLnBrk="1" hangingPunct="1">
              <a:spcBef>
                <a:spcPct val="10000"/>
              </a:spcBef>
              <a:spcAft>
                <a:spcPct val="10000"/>
              </a:spcAft>
              <a:buFont typeface="Wingdings" pitchFamily="2" charset="2"/>
              <a:buNone/>
            </a:pPr>
            <a:r>
              <a:rPr lang="en-US" altLang="en-US" sz="1200" dirty="0" smtClean="0"/>
              <a:t>academia and line </a:t>
            </a:r>
          </a:p>
          <a:p>
            <a:pPr marL="533400" indent="-533400" eaLnBrk="1" hangingPunct="1">
              <a:spcBef>
                <a:spcPct val="10000"/>
              </a:spcBef>
              <a:spcAft>
                <a:spcPct val="10000"/>
              </a:spcAft>
              <a:buFont typeface="Wingdings" pitchFamily="2" charset="2"/>
              <a:buNone/>
            </a:pPr>
            <a:r>
              <a:rPr lang="en-US" altLang="en-US" sz="1200" dirty="0" smtClean="0"/>
              <a:t>ministries.</a:t>
            </a:r>
            <a:endParaRPr lang="en-US" altLang="en-US" sz="1200" b="1" baseline="30000" dirty="0" smtClean="0"/>
          </a:p>
          <a:p>
            <a:pPr marL="533400" indent="-533400" eaLnBrk="1" hangingPunct="1">
              <a:lnSpc>
                <a:spcPct val="150000"/>
              </a:lnSpc>
              <a:spcBef>
                <a:spcPct val="10000"/>
              </a:spcBef>
              <a:spcAft>
                <a:spcPct val="10000"/>
              </a:spcAft>
              <a:buFont typeface="Wingdings" pitchFamily="2" charset="2"/>
              <a:buNone/>
            </a:pPr>
            <a:r>
              <a:rPr lang="en-US" altLang="en-US" sz="1200" b="1" baseline="30000" dirty="0" smtClean="0"/>
              <a:t>b</a:t>
            </a:r>
            <a:r>
              <a:rPr lang="en-US" altLang="en-US" sz="1200" b="1" dirty="0" smtClean="0"/>
              <a:t> I</a:t>
            </a:r>
            <a:r>
              <a:rPr lang="en-US" altLang="en-US" sz="1200" dirty="0" smtClean="0"/>
              <a:t>ncludes specific </a:t>
            </a:r>
          </a:p>
          <a:p>
            <a:pPr marL="533400" indent="-533400" eaLnBrk="1" hangingPunct="1">
              <a:spcBef>
                <a:spcPct val="10000"/>
              </a:spcBef>
              <a:spcAft>
                <a:spcPct val="10000"/>
              </a:spcAft>
              <a:buFont typeface="Wingdings" pitchFamily="2" charset="2"/>
              <a:buNone/>
            </a:pPr>
            <a:r>
              <a:rPr lang="en-US" altLang="en-US" sz="1200" dirty="0" smtClean="0"/>
              <a:t>projects needing separate </a:t>
            </a:r>
          </a:p>
          <a:p>
            <a:pPr marL="533400" indent="-533400" eaLnBrk="1" hangingPunct="1">
              <a:spcBef>
                <a:spcPct val="10000"/>
              </a:spcBef>
              <a:spcAft>
                <a:spcPct val="10000"/>
              </a:spcAft>
              <a:buFont typeface="Wingdings" pitchFamily="2" charset="2"/>
              <a:buNone/>
            </a:pPr>
            <a:r>
              <a:rPr lang="en-US" altLang="en-US" sz="1200" dirty="0" smtClean="0"/>
              <a:t>project management </a:t>
            </a:r>
          </a:p>
          <a:p>
            <a:pPr marL="533400" indent="-533400" eaLnBrk="1" hangingPunct="1">
              <a:spcBef>
                <a:spcPct val="10000"/>
              </a:spcBef>
              <a:spcAft>
                <a:spcPct val="10000"/>
              </a:spcAft>
              <a:buFont typeface="Wingdings" pitchFamily="2" charset="2"/>
              <a:buNone/>
            </a:pPr>
            <a:r>
              <a:rPr lang="en-US" altLang="en-US" sz="1200" dirty="0" smtClean="0"/>
              <a:t>frameworks, (i.e. update </a:t>
            </a:r>
          </a:p>
          <a:p>
            <a:pPr marL="533400" indent="-533400" eaLnBrk="1" hangingPunct="1">
              <a:spcBef>
                <a:spcPct val="10000"/>
              </a:spcBef>
              <a:spcAft>
                <a:spcPct val="10000"/>
              </a:spcAft>
              <a:buFont typeface="Wingdings" pitchFamily="2" charset="2"/>
              <a:buNone/>
            </a:pPr>
            <a:r>
              <a:rPr lang="en-US" altLang="en-US" sz="1200" dirty="0" smtClean="0"/>
              <a:t>of the 1993 SNA)</a:t>
            </a:r>
          </a:p>
          <a:p>
            <a:pPr marL="533400" indent="-533400" eaLnBrk="1" hangingPunct="1">
              <a:lnSpc>
                <a:spcPct val="150000"/>
              </a:lnSpc>
              <a:spcBef>
                <a:spcPct val="10000"/>
              </a:spcBef>
              <a:spcAft>
                <a:spcPct val="10000"/>
              </a:spcAft>
              <a:buFont typeface="Wingdings" pitchFamily="2" charset="2"/>
              <a:buNone/>
            </a:pPr>
            <a:r>
              <a:rPr lang="en-US" altLang="en-US" sz="1200" b="1" baseline="30000" dirty="0" smtClean="0"/>
              <a:t>c</a:t>
            </a:r>
            <a:r>
              <a:rPr lang="en-US" altLang="en-US" sz="1200" b="1" dirty="0" smtClean="0"/>
              <a:t> I</a:t>
            </a:r>
            <a:r>
              <a:rPr lang="en-US" altLang="en-US" sz="1200" dirty="0" smtClean="0"/>
              <a:t>ncludes expert groups to </a:t>
            </a:r>
          </a:p>
          <a:p>
            <a:pPr marL="533400" indent="-533400" eaLnBrk="1" hangingPunct="1">
              <a:spcBef>
                <a:spcPct val="10000"/>
              </a:spcBef>
              <a:spcAft>
                <a:spcPct val="10000"/>
              </a:spcAft>
              <a:buFont typeface="Wingdings" pitchFamily="2" charset="2"/>
              <a:buNone/>
            </a:pPr>
            <a:r>
              <a:rPr lang="en-US" altLang="en-US" sz="1200" dirty="0" smtClean="0"/>
              <a:t>advance specific research </a:t>
            </a:r>
          </a:p>
          <a:p>
            <a:pPr marL="533400" indent="-533400" eaLnBrk="1" hangingPunct="1">
              <a:spcBef>
                <a:spcPct val="10000"/>
              </a:spcBef>
              <a:spcAft>
                <a:spcPct val="10000"/>
              </a:spcAft>
              <a:buFont typeface="Wingdings" pitchFamily="2" charset="2"/>
              <a:buNone/>
            </a:pPr>
            <a:r>
              <a:rPr lang="en-US" altLang="en-US" sz="1200" dirty="0" smtClean="0"/>
              <a:t>on issues on the SNA</a:t>
            </a:r>
          </a:p>
          <a:p>
            <a:pPr marL="533400" indent="-533400" eaLnBrk="1" hangingPunct="1">
              <a:spcBef>
                <a:spcPct val="10000"/>
              </a:spcBef>
              <a:spcAft>
                <a:spcPct val="10000"/>
              </a:spcAft>
              <a:buFont typeface="Wingdings" pitchFamily="2" charset="2"/>
              <a:buNone/>
            </a:pPr>
            <a:r>
              <a:rPr lang="en-US" altLang="en-US" sz="1200" dirty="0" smtClean="0"/>
              <a:t>research agenda</a:t>
            </a:r>
          </a:p>
          <a:p>
            <a:pPr marL="533400" indent="-533400" eaLnBrk="1" hangingPunct="1">
              <a:lnSpc>
                <a:spcPct val="150000"/>
              </a:lnSpc>
              <a:spcBef>
                <a:spcPct val="10000"/>
              </a:spcBef>
              <a:spcAft>
                <a:spcPct val="10000"/>
              </a:spcAft>
              <a:buFont typeface="Wingdings" pitchFamily="2" charset="2"/>
              <a:buNone/>
            </a:pPr>
            <a:r>
              <a:rPr lang="en-US" altLang="en-US" sz="1200" b="1" baseline="30000" dirty="0" smtClean="0"/>
              <a:t>d</a:t>
            </a:r>
            <a:r>
              <a:rPr lang="en-US" altLang="en-US" sz="1200" b="1" dirty="0" smtClean="0"/>
              <a:t> </a:t>
            </a:r>
            <a:r>
              <a:rPr lang="en-US" altLang="en-US" sz="1200" dirty="0" smtClean="0"/>
              <a:t>ISWGNA liaises and </a:t>
            </a:r>
          </a:p>
          <a:p>
            <a:pPr marL="533400" indent="-533400" eaLnBrk="1" hangingPunct="1">
              <a:spcBef>
                <a:spcPct val="10000"/>
              </a:spcBef>
              <a:spcAft>
                <a:spcPct val="10000"/>
              </a:spcAft>
              <a:buFont typeface="Wingdings" pitchFamily="2" charset="2"/>
              <a:buNone/>
            </a:pPr>
            <a:r>
              <a:rPr lang="en-US" altLang="en-US" sz="1200" dirty="0" smtClean="0"/>
              <a:t>consults with these groups </a:t>
            </a:r>
          </a:p>
          <a:p>
            <a:pPr marL="533400" indent="-533400" eaLnBrk="1" hangingPunct="1">
              <a:spcBef>
                <a:spcPct val="10000"/>
              </a:spcBef>
              <a:spcAft>
                <a:spcPct val="10000"/>
              </a:spcAft>
              <a:buFont typeface="Wingdings" pitchFamily="2" charset="2"/>
              <a:buNone/>
            </a:pPr>
            <a:r>
              <a:rPr lang="en-US" altLang="en-US" sz="1200" dirty="0" smtClean="0"/>
              <a:t>to coordinate outputs.</a:t>
            </a:r>
            <a:endParaRPr lang="en-US" altLang="en-US" sz="1200" b="1" dirty="0" smtClean="0"/>
          </a:p>
        </p:txBody>
      </p:sp>
      <p:pic>
        <p:nvPicPr>
          <p:cNvPr id="1126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839913"/>
            <a:ext cx="6389688" cy="478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2076450"/>
            <a:ext cx="638175"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86625" y="2514600"/>
            <a:ext cx="6381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0203780">
  <a:themeElements>
    <a:clrScheme name="10203780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1020378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lnDef>
  </a:objectDefaults>
  <a:extraClrSchemeLst>
    <a:extraClrScheme>
      <a:clrScheme name="10203780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10203780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10203780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10203780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10203780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10203780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10203780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10203780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10203780</Template>
  <TotalTime>855</TotalTime>
  <Words>1208</Words>
  <Application>Microsoft Office PowerPoint</Application>
  <PresentationFormat>On-screen Show (4:3)</PresentationFormat>
  <Paragraphs>157</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10203780</vt:lpstr>
      <vt:lpstr>ISWGNA and AEG: Mandate and governance</vt:lpstr>
      <vt:lpstr>Outline of Presentation</vt:lpstr>
      <vt:lpstr>ISWGNA</vt:lpstr>
      <vt:lpstr>Mandate</vt:lpstr>
      <vt:lpstr>Governance Arrangements</vt:lpstr>
      <vt:lpstr>Governance Arrangements</vt:lpstr>
      <vt:lpstr>AEG: Terms of Reference</vt:lpstr>
      <vt:lpstr>Governance Arrangements</vt:lpstr>
      <vt:lpstr>Governance Structure</vt:lpstr>
      <vt:lpstr>Research on the SNA</vt:lpstr>
      <vt:lpstr>Updating procedure for the SNA</vt:lpstr>
      <vt:lpstr>PowerPoint Presentation</vt:lpstr>
      <vt:lpstr>ISWGNA functions</vt:lpstr>
      <vt:lpstr>ISWGNA: Management Group functions</vt:lpstr>
      <vt:lpstr>ISWGNA: National Accountants functions</vt:lpstr>
      <vt:lpstr>Secretariat: Main Tasks</vt:lpstr>
    </vt:vector>
  </TitlesOfParts>
  <Company>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Terms of Reference of  ISWGNA Task Force on FISIM</dc:title>
  <dc:creator>UNSD</dc:creator>
  <cp:lastModifiedBy>UNSD</cp:lastModifiedBy>
  <cp:revision>70</cp:revision>
  <cp:lastPrinted>1601-01-01T00:00:00Z</cp:lastPrinted>
  <dcterms:created xsi:type="dcterms:W3CDTF">2011-03-03T00:40:49Z</dcterms:created>
  <dcterms:modified xsi:type="dcterms:W3CDTF">2016-04-08T14:30:50Z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TC102037801033</vt:lpwstr>
  </property>
</Properties>
</file>