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tiff" ContentType="image/tif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handoutMasterIdLst>
    <p:handoutMasterId r:id="rId23"/>
  </p:handoutMasterIdLst>
  <p:sldIdLst>
    <p:sldId id="259" r:id="rId2"/>
    <p:sldId id="278"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harutyunyan" initials="a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BAB9A2"/>
    <a:srgbClr val="BAB3A2"/>
    <a:srgbClr val="B1D7BA"/>
    <a:srgbClr val="00CC99"/>
    <a:srgbClr val="9FCDA2"/>
    <a:srgbClr val="88C28C"/>
    <a:srgbClr val="339966"/>
    <a:srgbClr val="00CC66"/>
    <a:srgbClr val="B1D7B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9" autoAdjust="0"/>
    <p:restoredTop sz="94857" autoAdjust="0"/>
  </p:normalViewPr>
  <p:slideViewPr>
    <p:cSldViewPr>
      <p:cViewPr varScale="1">
        <p:scale>
          <a:sx n="104" d="100"/>
          <a:sy n="104" d="100"/>
        </p:scale>
        <p:origin x="-1134" y="-84"/>
      </p:cViewPr>
      <p:guideLst>
        <p:guide orient="horz" pos="2160"/>
        <p:guide pos="2880"/>
      </p:guideLst>
    </p:cSldViewPr>
  </p:slideViewPr>
  <p:outlineViewPr>
    <p:cViewPr>
      <p:scale>
        <a:sx n="33" d="100"/>
        <a:sy n="33" d="100"/>
      </p:scale>
      <p:origin x="48" y="185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131" y="-86"/>
      </p:cViewPr>
      <p:guideLst>
        <p:guide orient="horz" pos="2933"/>
        <p:guide pos="221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9863" y="0"/>
            <a:ext cx="3044825" cy="465138"/>
          </a:xfrm>
          <a:prstGeom prst="rect">
            <a:avLst/>
          </a:prstGeom>
        </p:spPr>
        <p:txBody>
          <a:bodyPr vert="horz" lIns="91440" tIns="45720" rIns="91440" bIns="45720" rtlCol="0"/>
          <a:lstStyle>
            <a:lvl1pPr algn="r">
              <a:defRPr sz="1200"/>
            </a:lvl1pPr>
          </a:lstStyle>
          <a:p>
            <a:fld id="{4B4C25F1-ACCC-4813-96BC-CCA46C50A0BE}" type="datetimeFigureOut">
              <a:rPr lang="en-US" smtClean="0"/>
              <a:pPr/>
              <a:t>4/8/2016</a:t>
            </a:fld>
            <a:endParaRPr lang="en-US"/>
          </a:p>
        </p:txBody>
      </p:sp>
      <p:sp>
        <p:nvSpPr>
          <p:cNvPr id="4" name="Footer Placeholder 3"/>
          <p:cNvSpPr>
            <a:spLocks noGrp="1"/>
          </p:cNvSpPr>
          <p:nvPr>
            <p:ph type="ftr" sz="quarter" idx="2"/>
          </p:nvPr>
        </p:nvSpPr>
        <p:spPr>
          <a:xfrm>
            <a:off x="0" y="8845550"/>
            <a:ext cx="304482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9863" y="8845550"/>
            <a:ext cx="3044825" cy="465138"/>
          </a:xfrm>
          <a:prstGeom prst="rect">
            <a:avLst/>
          </a:prstGeom>
        </p:spPr>
        <p:txBody>
          <a:bodyPr vert="horz" lIns="91440" tIns="45720" rIns="91440" bIns="45720" rtlCol="0" anchor="b"/>
          <a:lstStyle>
            <a:lvl1pPr algn="r">
              <a:defRPr sz="1200"/>
            </a:lvl1pPr>
          </a:lstStyle>
          <a:p>
            <a:fld id="{3E5E6412-C602-4F2F-A821-7A453F2F7B7D}" type="slidenum">
              <a:rPr lang="en-US" smtClean="0"/>
              <a:pPr/>
              <a:t>‹#›</a:t>
            </a:fld>
            <a:endParaRPr lang="en-US"/>
          </a:p>
        </p:txBody>
      </p:sp>
    </p:spTree>
    <p:extLst>
      <p:ext uri="{BB962C8B-B14F-4D97-AF65-F5344CB8AC3E}">
        <p14:creationId xmlns="" xmlns:p14="http://schemas.microsoft.com/office/powerpoint/2010/main" val="688692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a:defRPr sz="1200"/>
            </a:lvl1pPr>
          </a:lstStyle>
          <a:p>
            <a:fld id="{0B6FE31F-108A-4BC9-A67D-A6174873204B}" type="datetimeFigureOut">
              <a:rPr lang="en-US" smtClean="0"/>
              <a:pPr/>
              <a:t>4/8/2016</a:t>
            </a:fld>
            <a:endParaRPr lang="en-US"/>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endParaRPr lang="en-US"/>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a:defRPr sz="1200"/>
            </a:lvl1pPr>
          </a:lstStyle>
          <a:p>
            <a:fld id="{9AF10C07-DDCE-418F-8717-68748C140B5D}" type="slidenum">
              <a:rPr lang="en-US" smtClean="0"/>
              <a:pPr/>
              <a:t>‹#›</a:t>
            </a:fld>
            <a:endParaRPr lang="en-US"/>
          </a:p>
        </p:txBody>
      </p:sp>
    </p:spTree>
    <p:extLst>
      <p:ext uri="{BB962C8B-B14F-4D97-AF65-F5344CB8AC3E}">
        <p14:creationId xmlns="" xmlns:p14="http://schemas.microsoft.com/office/powerpoint/2010/main" val="10325546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EF542D-8D4D-4B4E-9B51-C5D6AE8C2297}" type="slidenum">
              <a:rPr lang="en-US" smtClean="0"/>
              <a:pPr/>
              <a:t>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EF542D-8D4D-4B4E-9B51-C5D6AE8C2297}"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EF542D-8D4D-4B4E-9B51-C5D6AE8C2297}"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SDDS</a:t>
            </a:r>
            <a:r>
              <a:rPr lang="en-US" baseline="0" dirty="0" smtClean="0"/>
              <a:t> Plus features nine additional data categories (shaded in gray). Countries must observe at least five of the nine data categories during the transition period and have plans to meet the remaining categories by</a:t>
            </a:r>
          </a:p>
          <a:p>
            <a:r>
              <a:rPr lang="en-US" baseline="0" dirty="0" smtClean="0"/>
              <a:t>end-2019. </a:t>
            </a:r>
          </a:p>
          <a:p>
            <a:endParaRPr lang="en-US" dirty="0"/>
          </a:p>
        </p:txBody>
      </p:sp>
      <p:sp>
        <p:nvSpPr>
          <p:cNvPr id="4" name="Slide Number Placeholder 3"/>
          <p:cNvSpPr>
            <a:spLocks noGrp="1"/>
          </p:cNvSpPr>
          <p:nvPr>
            <p:ph type="sldNum" sz="quarter" idx="10"/>
          </p:nvPr>
        </p:nvSpPr>
        <p:spPr/>
        <p:txBody>
          <a:bodyPr/>
          <a:lstStyle/>
          <a:p>
            <a:fld id="{9AF10C07-DDCE-418F-8717-68748C140B5D}" type="slidenum">
              <a:rPr lang="en-US" smtClean="0"/>
              <a:pPr/>
              <a:t>7</a:t>
            </a:fld>
            <a:endParaRPr lang="en-US"/>
          </a:p>
        </p:txBody>
      </p:sp>
      <p:sp>
        <p:nvSpPr>
          <p:cNvPr id="5" name="Date Placeholder 4"/>
          <p:cNvSpPr>
            <a:spLocks noGrp="1"/>
          </p:cNvSpPr>
          <p:nvPr>
            <p:ph type="dt" idx="1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Systemically important</a:t>
            </a:r>
            <a:r>
              <a:rPr lang="en-US" baseline="0" dirty="0" smtClean="0"/>
              <a:t> countries are defined as those</a:t>
            </a:r>
            <a:r>
              <a:rPr lang="en-US" dirty="0"/>
              <a:t> economies for which the IMF Executive Board has mandated financial stability assessments under the Financial Sector Assessment Program (FSAP) every five years.</a:t>
            </a:r>
          </a:p>
        </p:txBody>
      </p:sp>
      <p:sp>
        <p:nvSpPr>
          <p:cNvPr id="4" name="Slide Number Placeholder 3"/>
          <p:cNvSpPr>
            <a:spLocks noGrp="1"/>
          </p:cNvSpPr>
          <p:nvPr>
            <p:ph type="sldNum" sz="quarter" idx="10"/>
          </p:nvPr>
        </p:nvSpPr>
        <p:spPr/>
        <p:txBody>
          <a:bodyPr/>
          <a:lstStyle/>
          <a:p>
            <a:fld id="{9AF10C07-DDCE-418F-8717-68748C140B5D}" type="slidenum">
              <a:rPr lang="en-US" smtClean="0"/>
              <a:pPr/>
              <a:t>8</a:t>
            </a:fld>
            <a:endParaRPr lang="en-US"/>
          </a:p>
        </p:txBody>
      </p:sp>
      <p:sp>
        <p:nvSpPr>
          <p:cNvPr id="5" name="Date Placeholder 4"/>
          <p:cNvSpPr>
            <a:spLocks noGrp="1"/>
          </p:cNvSpPr>
          <p:nvPr>
            <p:ph type="dt" idx="1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F10C07-DDCE-418F-8717-68748C140B5D}" type="slidenum">
              <a:rPr lang="en-US" smtClean="0"/>
              <a:pPr/>
              <a:t>16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051" name="Picture 3" descr="C:\Users\TWickens\AppData\Local\Microsoft\Windows\Temporary Internet Files\Content.Outlook\SAIB4VOD\STA_Pattern_50.jpg"/>
          <p:cNvPicPr>
            <a:picLocks noChangeAspect="1" noChangeArrowheads="1"/>
          </p:cNvPicPr>
          <p:nvPr userDrawn="1"/>
        </p:nvPicPr>
        <p:blipFill>
          <a:blip r:embed="rId2" cstate="print"/>
          <a:srcRect/>
          <a:stretch>
            <a:fillRect/>
          </a:stretch>
        </p:blipFill>
        <p:spPr bwMode="auto">
          <a:xfrm>
            <a:off x="1" y="228600"/>
            <a:ext cx="5181600" cy="2514600"/>
          </a:xfrm>
          <a:prstGeom prst="rect">
            <a:avLst/>
          </a:prstGeom>
          <a:noFill/>
        </p:spPr>
      </p:pic>
      <p:sp>
        <p:nvSpPr>
          <p:cNvPr id="3" name="Text Placeholder 2"/>
          <p:cNvSpPr>
            <a:spLocks noGrp="1"/>
          </p:cNvSpPr>
          <p:nvPr>
            <p:ph type="body" idx="1" hasCustomPrompt="1"/>
          </p:nvPr>
        </p:nvSpPr>
        <p:spPr>
          <a:xfrm>
            <a:off x="762000" y="4724400"/>
            <a:ext cx="8153400" cy="1676400"/>
          </a:xfr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Autofit/>
          </a:bodyPr>
          <a:lstStyle>
            <a:lvl1pPr marL="0" indent="0" algn="l" defTabSz="914400" rtl="0" eaLnBrk="1" latinLnBrk="0" hangingPunct="1">
              <a:lnSpc>
                <a:spcPct val="150000"/>
              </a:lnSpc>
              <a:spcBef>
                <a:spcPts val="400"/>
              </a:spcBef>
              <a:buClr>
                <a:schemeClr val="accent1"/>
              </a:buClr>
              <a:buFont typeface="Wingdings 2" pitchFamily="18" charset="2"/>
              <a:buNone/>
              <a:defRPr sz="2000" kern="1200">
                <a:solidFill>
                  <a:schemeClr val="tx1"/>
                </a:solidFill>
                <a:latin typeface="Calibri" pitchFamily="34" charset="0"/>
                <a:ea typeface="+mn-ea"/>
                <a:cs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dirty="0" err="1" smtClean="0"/>
              <a:t>Click</a:t>
            </a:r>
            <a:r>
              <a:rPr lang="pt-PT" dirty="0" smtClean="0"/>
              <a:t> to </a:t>
            </a:r>
            <a:r>
              <a:rPr lang="pt-PT" dirty="0" err="1" smtClean="0"/>
              <a:t>edit</a:t>
            </a:r>
            <a:r>
              <a:rPr lang="pt-PT" dirty="0" smtClean="0"/>
              <a:t> Master </a:t>
            </a:r>
            <a:r>
              <a:rPr lang="pt-PT" dirty="0" err="1" smtClean="0"/>
              <a:t>subtext</a:t>
            </a:r>
            <a:r>
              <a:rPr lang="pt-PT" dirty="0" smtClean="0"/>
              <a:t> </a:t>
            </a:r>
            <a:r>
              <a:rPr lang="pt-PT" dirty="0" err="1" smtClean="0"/>
              <a:t>style</a:t>
            </a:r>
            <a:endParaRPr lang="pt-PT" dirty="0" smtClean="0"/>
          </a:p>
        </p:txBody>
      </p:sp>
      <p:sp>
        <p:nvSpPr>
          <p:cNvPr id="6" name="Slide Number Placeholder 5"/>
          <p:cNvSpPr>
            <a:spLocks noGrp="1"/>
          </p:cNvSpPr>
          <p:nvPr>
            <p:ph type="sldNum" sz="quarter" idx="12"/>
          </p:nvPr>
        </p:nvSpPr>
        <p:spPr/>
        <p:txBody>
          <a:bodyPr/>
          <a:lstStyle>
            <a:lvl1pPr>
              <a:defRPr>
                <a:latin typeface="Calibri" pitchFamily="34" charset="0"/>
                <a:cs typeface="Calibri" pitchFamily="34" charset="0"/>
              </a:defRPr>
            </a:lvl1pPr>
          </a:lstStyle>
          <a:p>
            <a:fld id="{CC528B02-F942-42BE-9906-38356830919C}" type="slidenum">
              <a:rPr lang="en-US" smtClean="0"/>
              <a:pPr/>
              <a:t>‹#›</a:t>
            </a:fld>
            <a:endParaRPr lang="en-US" dirty="0"/>
          </a:p>
        </p:txBody>
      </p:sp>
      <p:sp>
        <p:nvSpPr>
          <p:cNvPr id="7" name="Text Box 12"/>
          <p:cNvSpPr txBox="1">
            <a:spLocks noChangeArrowheads="1"/>
          </p:cNvSpPr>
          <p:nvPr userDrawn="1"/>
        </p:nvSpPr>
        <p:spPr bwMode="auto">
          <a:xfrm>
            <a:off x="762000" y="6400800"/>
            <a:ext cx="7772400" cy="246221"/>
          </a:xfrm>
          <a:prstGeom prst="rect">
            <a:avLst/>
          </a:prstGeom>
          <a:noFill/>
          <a:ln w="9525">
            <a:noFill/>
            <a:miter lim="800000"/>
            <a:headEnd/>
            <a:tailEnd/>
          </a:ln>
          <a:effectLst/>
        </p:spPr>
        <p:txBody>
          <a:bodyPr wrap="square">
            <a:spAutoFit/>
          </a:bodyPr>
          <a:lstStyle/>
          <a:p>
            <a:pPr algn="ctr">
              <a:spcBef>
                <a:spcPts val="500"/>
              </a:spcBef>
              <a:spcAft>
                <a:spcPts val="500"/>
              </a:spcAft>
            </a:pPr>
            <a:r>
              <a:rPr lang="de-CH" sz="1000" baseline="0" dirty="0" err="1" smtClean="0">
                <a:solidFill>
                  <a:schemeClr val="tx1">
                    <a:lumMod val="85000"/>
                    <a:lumOff val="15000"/>
                  </a:schemeClr>
                </a:solidFill>
                <a:latin typeface="Calibri" pitchFamily="34" charset="0"/>
                <a:cs typeface="Calibri" pitchFamily="34" charset="0"/>
              </a:rPr>
              <a:t>Reproductions</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of</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this</a:t>
            </a:r>
            <a:r>
              <a:rPr lang="de-CH" sz="1000" baseline="0" dirty="0" smtClean="0">
                <a:solidFill>
                  <a:schemeClr val="tx1">
                    <a:lumMod val="85000"/>
                    <a:lumOff val="15000"/>
                  </a:schemeClr>
                </a:solidFill>
                <a:latin typeface="Calibri" pitchFamily="34" charset="0"/>
                <a:cs typeface="Calibri" pitchFamily="34" charset="0"/>
              </a:rPr>
              <a:t> material, </a:t>
            </a:r>
            <a:r>
              <a:rPr lang="de-CH" sz="1000" baseline="0" dirty="0" err="1" smtClean="0">
                <a:solidFill>
                  <a:schemeClr val="tx1">
                    <a:lumMod val="85000"/>
                    <a:lumOff val="15000"/>
                  </a:schemeClr>
                </a:solidFill>
                <a:latin typeface="Calibri" pitchFamily="34" charset="0"/>
                <a:cs typeface="Calibri" pitchFamily="34" charset="0"/>
              </a:rPr>
              <a:t>or</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any</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parts</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of</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it</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should</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refer</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to</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the</a:t>
            </a:r>
            <a:r>
              <a:rPr lang="de-CH" sz="1000" baseline="0" dirty="0" smtClean="0">
                <a:solidFill>
                  <a:schemeClr val="tx1">
                    <a:lumMod val="85000"/>
                    <a:lumOff val="15000"/>
                  </a:schemeClr>
                </a:solidFill>
                <a:latin typeface="Calibri" pitchFamily="34" charset="0"/>
                <a:cs typeface="Calibri" pitchFamily="34" charset="0"/>
              </a:rPr>
              <a:t> IMF </a:t>
            </a:r>
            <a:r>
              <a:rPr lang="de-CH" sz="1000" baseline="0" dirty="0" err="1" smtClean="0">
                <a:solidFill>
                  <a:schemeClr val="tx1">
                    <a:lumMod val="85000"/>
                    <a:lumOff val="15000"/>
                  </a:schemeClr>
                </a:solidFill>
                <a:latin typeface="Calibri" pitchFamily="34" charset="0"/>
                <a:cs typeface="Calibri" pitchFamily="34" charset="0"/>
              </a:rPr>
              <a:t>Statistics</a:t>
            </a:r>
            <a:r>
              <a:rPr lang="de-CH" sz="1000" baseline="0" dirty="0" smtClean="0">
                <a:solidFill>
                  <a:schemeClr val="tx1">
                    <a:lumMod val="85000"/>
                    <a:lumOff val="15000"/>
                  </a:schemeClr>
                </a:solidFill>
                <a:latin typeface="Calibri" pitchFamily="34" charset="0"/>
                <a:cs typeface="Calibri" pitchFamily="34" charset="0"/>
              </a:rPr>
              <a:t> Department </a:t>
            </a:r>
            <a:r>
              <a:rPr lang="de-CH" sz="1000" baseline="0" dirty="0" err="1" smtClean="0">
                <a:solidFill>
                  <a:schemeClr val="tx1">
                    <a:lumMod val="85000"/>
                    <a:lumOff val="15000"/>
                  </a:schemeClr>
                </a:solidFill>
                <a:latin typeface="Calibri" pitchFamily="34" charset="0"/>
                <a:cs typeface="Calibri" pitchFamily="34" charset="0"/>
              </a:rPr>
              <a:t>as</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the</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source</a:t>
            </a:r>
            <a:r>
              <a:rPr lang="de-CH" sz="1000" baseline="0" dirty="0" smtClean="0">
                <a:solidFill>
                  <a:schemeClr val="tx1">
                    <a:lumMod val="85000"/>
                    <a:lumOff val="15000"/>
                  </a:schemeClr>
                </a:solidFill>
                <a:latin typeface="Calibri" pitchFamily="34" charset="0"/>
                <a:cs typeface="Calibri" pitchFamily="34" charset="0"/>
              </a:rPr>
              <a:t>.</a:t>
            </a:r>
            <a:endParaRPr lang="de-CH" sz="1000" baseline="0" dirty="0">
              <a:solidFill>
                <a:schemeClr val="tx1">
                  <a:lumMod val="85000"/>
                  <a:lumOff val="15000"/>
                </a:schemeClr>
              </a:solidFill>
              <a:latin typeface="Calibri" pitchFamily="34" charset="0"/>
              <a:cs typeface="Calibri" pitchFamily="34" charset="0"/>
            </a:endParaRPr>
          </a:p>
        </p:txBody>
      </p:sp>
      <p:sp>
        <p:nvSpPr>
          <p:cNvPr id="2" name="Title 1"/>
          <p:cNvSpPr>
            <a:spLocks noGrp="1"/>
          </p:cNvSpPr>
          <p:nvPr>
            <p:ph type="title"/>
          </p:nvPr>
        </p:nvSpPr>
        <p:spPr>
          <a:xfrm>
            <a:off x="0" y="3200400"/>
            <a:ext cx="8913813" cy="1524000"/>
          </a:xfrm>
          <a:solidFill>
            <a:srgbClr val="BAB9A2"/>
          </a:solidFill>
        </p:spPr>
        <p:txBody>
          <a:bodyPr/>
          <a:lstStyle/>
          <a:p>
            <a:r>
              <a:rPr lang="pt-PT" smtClean="0"/>
              <a:t>Click to edit Master title style</a:t>
            </a:r>
            <a:endParaRPr lang="en-US" dirty="0"/>
          </a:p>
        </p:txBody>
      </p:sp>
      <p:pic>
        <p:nvPicPr>
          <p:cNvPr id="9" name="Picture 8"/>
          <p:cNvPicPr/>
          <p:nvPr userDrawn="1"/>
        </p:nvPicPr>
        <p:blipFill>
          <a:blip r:embed="rId3" cstate="print">
            <a:lum/>
          </a:blip>
          <a:stretch>
            <a:fillRect/>
          </a:stretch>
        </p:blipFill>
        <p:spPr>
          <a:xfrm>
            <a:off x="8195400" y="609600"/>
            <a:ext cx="720000" cy="720000"/>
          </a:xfrm>
          <a:prstGeom prst="rect">
            <a:avLst/>
          </a:prstGeom>
        </p:spPr>
      </p:pic>
      <p:sp>
        <p:nvSpPr>
          <p:cNvPr id="10" name="TextBox 9"/>
          <p:cNvSpPr txBox="1"/>
          <p:nvPr userDrawn="1"/>
        </p:nvSpPr>
        <p:spPr>
          <a:xfrm>
            <a:off x="6781800" y="228600"/>
            <a:ext cx="2209800" cy="400110"/>
          </a:xfrm>
          <a:prstGeom prst="rect">
            <a:avLst/>
          </a:prstGeom>
          <a:noFill/>
        </p:spPr>
        <p:txBody>
          <a:bodyPr wrap="square" rtlCol="0">
            <a:spAutoFit/>
          </a:bodyPr>
          <a:lstStyle/>
          <a:p>
            <a:pPr algn="r"/>
            <a:r>
              <a:rPr lang="en-US" sz="1000" dirty="0" smtClean="0">
                <a:solidFill>
                  <a:schemeClr val="tx1"/>
                </a:solidFill>
                <a:latin typeface="Calibri" pitchFamily="34" charset="0"/>
                <a:cs typeface="Calibri" pitchFamily="34" charset="0"/>
              </a:rPr>
              <a:t>Real</a:t>
            </a:r>
            <a:r>
              <a:rPr lang="en-US" sz="1000" baseline="0" dirty="0" smtClean="0">
                <a:solidFill>
                  <a:schemeClr val="tx1"/>
                </a:solidFill>
                <a:latin typeface="Calibri" pitchFamily="34" charset="0"/>
                <a:cs typeface="Calibri" pitchFamily="34" charset="0"/>
              </a:rPr>
              <a:t> Sector </a:t>
            </a:r>
            <a:r>
              <a:rPr lang="en-US" sz="1000" dirty="0" smtClean="0">
                <a:solidFill>
                  <a:schemeClr val="tx1"/>
                </a:solidFill>
                <a:latin typeface="Calibri" pitchFamily="34" charset="0"/>
                <a:cs typeface="Calibri" pitchFamily="34" charset="0"/>
              </a:rPr>
              <a:t>Division</a:t>
            </a:r>
            <a:br>
              <a:rPr lang="en-US" sz="1000" dirty="0" smtClean="0">
                <a:solidFill>
                  <a:schemeClr val="tx1"/>
                </a:solidFill>
                <a:latin typeface="Calibri" pitchFamily="34" charset="0"/>
                <a:cs typeface="Calibri" pitchFamily="34" charset="0"/>
              </a:rPr>
            </a:br>
            <a:r>
              <a:rPr lang="en-US" sz="1000" dirty="0" smtClean="0">
                <a:solidFill>
                  <a:schemeClr val="tx1"/>
                </a:solidFill>
                <a:latin typeface="Calibri" pitchFamily="34" charset="0"/>
                <a:cs typeface="Calibri" pitchFamily="34" charset="0"/>
              </a:rPr>
              <a:t>IMF Statistics Department</a:t>
            </a:r>
            <a:endParaRPr lang="en-US" sz="1000" dirty="0">
              <a:solidFill>
                <a:schemeClr val="tx1"/>
              </a:solidFill>
              <a:latin typeface="Calibri" pitchFamily="34" charset="0"/>
              <a:cs typeface="Calibri"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pt-PT" smtClean="0"/>
              <a:t>Click to edit Master title style</a:t>
            </a:r>
            <a:endParaRPr/>
          </a:p>
        </p:txBody>
      </p:sp>
      <p:sp>
        <p:nvSpPr>
          <p:cNvPr id="3" name="Subtitle 2"/>
          <p:cNvSpPr>
            <a:spLocks noGrp="1"/>
          </p:cNvSpPr>
          <p:nvPr>
            <p:ph type="subTitle" idx="1"/>
          </p:nvPr>
        </p:nvSpPr>
        <p:spPr>
          <a:xfrm>
            <a:off x="914400" y="5002305"/>
            <a:ext cx="8001000" cy="1855695"/>
          </a:xfrm>
          <a:no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pt-PT"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pt-PT"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pt-PT"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pt-PT"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6" name="Slide Number Placeholder 5"/>
          <p:cNvSpPr>
            <a:spLocks noGrp="1"/>
          </p:cNvSpPr>
          <p:nvPr>
            <p:ph type="sldNum" sz="quarter" idx="12"/>
          </p:nvPr>
        </p:nvSpPr>
        <p:spPr/>
        <p:txBody>
          <a:bodyPr/>
          <a:lstStyle/>
          <a:p>
            <a:fld id="{CC528B02-F942-42BE-9906-3835683091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13813" cy="1066800"/>
          </a:xfrm>
          <a:solidFill>
            <a:srgbClr val="BAB9A2"/>
          </a:solidFill>
        </p:spPr>
        <p:txBody>
          <a:bodyPr/>
          <a:lstStyle/>
          <a:p>
            <a:r>
              <a:rPr lang="pt-PT" smtClean="0"/>
              <a:t>Click to edit Master title style</a:t>
            </a:r>
            <a:endParaRPr dirty="0"/>
          </a:p>
        </p:txBody>
      </p:sp>
      <p:sp>
        <p:nvSpPr>
          <p:cNvPr id="3" name="Content Placeholder 2"/>
          <p:cNvSpPr>
            <a:spLocks noGrp="1"/>
          </p:cNvSpPr>
          <p:nvPr>
            <p:ph idx="1"/>
          </p:nvPr>
        </p:nvSpPr>
        <p:spPr>
          <a:xfrm>
            <a:off x="990600" y="1905000"/>
            <a:ext cx="7924800" cy="4724400"/>
          </a:xfrm>
        </p:spPr>
        <p:txBody>
          <a:bodyPr/>
          <a:lstStyle>
            <a:lvl1pPr>
              <a:spcBef>
                <a:spcPts val="1000"/>
              </a:spcBef>
              <a:buClr>
                <a:schemeClr val="tx1">
                  <a:lumMod val="75000"/>
                  <a:lumOff val="25000"/>
                </a:schemeClr>
              </a:buClr>
              <a:buSzPct val="120000"/>
              <a:buFont typeface="Wingdings" pitchFamily="2" charset="2"/>
              <a:buChar char="§"/>
              <a:defRPr/>
            </a:lvl1pPr>
            <a:lvl2pPr>
              <a:lnSpc>
                <a:spcPts val="2200"/>
              </a:lnSpc>
              <a:buClr>
                <a:schemeClr val="tx1">
                  <a:lumMod val="75000"/>
                  <a:lumOff val="25000"/>
                </a:schemeClr>
              </a:buClr>
              <a:buSzPct val="140000"/>
              <a:buFont typeface="Arial" pitchFamily="34" charset="0"/>
              <a:buChar char="•"/>
              <a:defRPr/>
            </a:lvl2pPr>
            <a:lvl3pPr>
              <a:lnSpc>
                <a:spcPts val="2000"/>
              </a:lnSpc>
              <a:buClr>
                <a:schemeClr val="tx1">
                  <a:lumMod val="75000"/>
                  <a:lumOff val="25000"/>
                </a:schemeClr>
              </a:buClr>
              <a:buSzPct val="67000"/>
              <a:buFont typeface="Wingdings" pitchFamily="2" charset="2"/>
              <a:buChar char="v"/>
              <a:defRPr/>
            </a:lvl3pPr>
            <a:lvl4pPr>
              <a:lnSpc>
                <a:spcPts val="1800"/>
              </a:lnSpc>
              <a:buClr>
                <a:schemeClr val="tx1">
                  <a:lumMod val="75000"/>
                  <a:lumOff val="25000"/>
                </a:schemeClr>
              </a:buClr>
              <a:defRPr/>
            </a:lvl4pPr>
            <a:lvl5pPr>
              <a:lnSpc>
                <a:spcPts val="1800"/>
              </a:lnSpc>
              <a:buClr>
                <a:schemeClr val="tx1">
                  <a:lumMod val="75000"/>
                  <a:lumOff val="25000"/>
                </a:schemeClr>
              </a:buClr>
              <a:defRPr/>
            </a:lvl5pPr>
          </a:lstStyle>
          <a:p>
            <a:pPr lvl="0"/>
            <a:r>
              <a:rPr lang="pt-PT" dirty="0" err="1" smtClean="0"/>
              <a:t>Click</a:t>
            </a:r>
            <a:r>
              <a:rPr lang="pt-PT" dirty="0" smtClean="0"/>
              <a:t> to </a:t>
            </a:r>
            <a:r>
              <a:rPr lang="pt-PT" dirty="0" err="1" smtClean="0"/>
              <a:t>edit</a:t>
            </a:r>
            <a:r>
              <a:rPr lang="pt-PT" dirty="0" smtClean="0"/>
              <a:t> Master </a:t>
            </a:r>
            <a:r>
              <a:rPr lang="pt-PT" dirty="0" err="1" smtClean="0"/>
              <a:t>text</a:t>
            </a:r>
            <a:r>
              <a:rPr lang="pt-PT" dirty="0" smtClean="0"/>
              <a:t> </a:t>
            </a:r>
            <a:r>
              <a:rPr lang="pt-PT" dirty="0" err="1" smtClean="0"/>
              <a:t>styles</a:t>
            </a:r>
            <a:endParaRPr lang="pt-PT" dirty="0" smtClean="0"/>
          </a:p>
          <a:p>
            <a:pPr lvl="1"/>
            <a:r>
              <a:rPr lang="pt-PT" dirty="0" err="1" smtClean="0"/>
              <a:t>Second</a:t>
            </a:r>
            <a:r>
              <a:rPr lang="pt-PT" dirty="0" smtClean="0"/>
              <a:t> </a:t>
            </a:r>
            <a:r>
              <a:rPr lang="pt-PT" dirty="0" err="1" smtClean="0"/>
              <a:t>level</a:t>
            </a:r>
            <a:endParaRPr lang="pt-PT" dirty="0" smtClean="0"/>
          </a:p>
          <a:p>
            <a:pPr lvl="2"/>
            <a:r>
              <a:rPr lang="pt-PT" dirty="0" err="1" smtClean="0"/>
              <a:t>Third</a:t>
            </a:r>
            <a:r>
              <a:rPr lang="pt-PT" dirty="0" smtClean="0"/>
              <a:t> </a:t>
            </a:r>
            <a:r>
              <a:rPr lang="pt-PT" dirty="0" err="1" smtClean="0"/>
              <a:t>level</a:t>
            </a:r>
            <a:endParaRPr lang="pt-PT" dirty="0" smtClean="0"/>
          </a:p>
          <a:p>
            <a:pPr lvl="3"/>
            <a:r>
              <a:rPr lang="pt-PT" dirty="0" err="1" smtClean="0"/>
              <a:t>Fourth</a:t>
            </a:r>
            <a:r>
              <a:rPr lang="pt-PT" dirty="0" smtClean="0"/>
              <a:t> </a:t>
            </a:r>
            <a:r>
              <a:rPr lang="pt-PT" dirty="0" err="1" smtClean="0"/>
              <a:t>level</a:t>
            </a:r>
            <a:endParaRPr lang="pt-PT" dirty="0" smtClean="0"/>
          </a:p>
          <a:p>
            <a:pPr lvl="4"/>
            <a:r>
              <a:rPr lang="pt-PT" dirty="0" err="1" smtClean="0"/>
              <a:t>Fifth</a:t>
            </a:r>
            <a:r>
              <a:rPr lang="pt-PT" dirty="0" smtClean="0"/>
              <a:t> </a:t>
            </a:r>
            <a:r>
              <a:rPr lang="pt-PT" dirty="0" err="1" smtClean="0"/>
              <a:t>level</a:t>
            </a:r>
            <a:endParaRPr dirty="0"/>
          </a:p>
        </p:txBody>
      </p:sp>
      <p:sp>
        <p:nvSpPr>
          <p:cNvPr id="6" name="Slide Number Placeholder 5"/>
          <p:cNvSpPr>
            <a:spLocks noGrp="1"/>
          </p:cNvSpPr>
          <p:nvPr>
            <p:ph type="sldNum" sz="quarter" idx="12"/>
          </p:nvPr>
        </p:nvSpPr>
        <p:spPr/>
        <p:txBody>
          <a:bodyPr/>
          <a:lstStyle>
            <a:lvl1pPr>
              <a:defRPr b="1"/>
            </a:lvl1pPr>
          </a:lstStyle>
          <a:p>
            <a:fld id="{CC528B02-F942-42BE-9906-38356830919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13813" cy="1066800"/>
          </a:xfrm>
        </p:spPr>
        <p:txBody>
          <a:bodyPr/>
          <a:lstStyle/>
          <a:p>
            <a:r>
              <a:rPr lang="pt-PT" dirty="0" err="1" smtClean="0"/>
              <a:t>Click</a:t>
            </a:r>
            <a:r>
              <a:rPr lang="pt-PT" dirty="0" smtClean="0"/>
              <a:t> to </a:t>
            </a:r>
            <a:r>
              <a:rPr lang="pt-PT" dirty="0" err="1" smtClean="0"/>
              <a:t>edit</a:t>
            </a:r>
            <a:r>
              <a:rPr lang="pt-PT" dirty="0" smtClean="0"/>
              <a:t> Master </a:t>
            </a:r>
            <a:r>
              <a:rPr lang="pt-PT" dirty="0" err="1" smtClean="0"/>
              <a:t>title</a:t>
            </a:r>
            <a:r>
              <a:rPr lang="pt-PT" dirty="0" smtClean="0"/>
              <a:t> </a:t>
            </a:r>
            <a:r>
              <a:rPr lang="pt-PT" dirty="0" err="1" smtClean="0"/>
              <a:t>style</a:t>
            </a:r>
            <a:endParaRPr dirty="0"/>
          </a:p>
        </p:txBody>
      </p:sp>
      <p:sp>
        <p:nvSpPr>
          <p:cNvPr id="3" name="Content Placeholder 2"/>
          <p:cNvSpPr>
            <a:spLocks noGrp="1"/>
          </p:cNvSpPr>
          <p:nvPr>
            <p:ph sz="half" idx="1"/>
          </p:nvPr>
        </p:nvSpPr>
        <p:spPr>
          <a:xfrm>
            <a:off x="1117600" y="1981200"/>
            <a:ext cx="3759200" cy="4572000"/>
          </a:xfrm>
        </p:spPr>
        <p:txBody>
          <a:bodyPr>
            <a:noAutofit/>
          </a:bodyPr>
          <a:lstStyle>
            <a:lvl1pPr>
              <a:spcBef>
                <a:spcPts val="600"/>
              </a:spcBef>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4" name="Content Placeholder 3"/>
          <p:cNvSpPr>
            <a:spLocks noGrp="1"/>
          </p:cNvSpPr>
          <p:nvPr>
            <p:ph sz="half" idx="2"/>
          </p:nvPr>
        </p:nvSpPr>
        <p:spPr>
          <a:xfrm>
            <a:off x="5147534" y="1981200"/>
            <a:ext cx="3759200" cy="4572000"/>
          </a:xfrm>
        </p:spPr>
        <p:txBody>
          <a:bodyPr>
            <a:noAutofit/>
          </a:bodyPr>
          <a:lstStyle>
            <a:lvl1pPr>
              <a:spcBef>
                <a:spcPts val="600"/>
              </a:spcBef>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pt-PT" dirty="0" err="1" smtClean="0"/>
              <a:t>Click</a:t>
            </a:r>
            <a:r>
              <a:rPr lang="pt-PT" dirty="0" smtClean="0"/>
              <a:t> to </a:t>
            </a:r>
            <a:r>
              <a:rPr lang="pt-PT" dirty="0" err="1" smtClean="0"/>
              <a:t>edit</a:t>
            </a:r>
            <a:r>
              <a:rPr lang="pt-PT" dirty="0" smtClean="0"/>
              <a:t> Master </a:t>
            </a:r>
            <a:r>
              <a:rPr lang="pt-PT" dirty="0" err="1" smtClean="0"/>
              <a:t>text</a:t>
            </a:r>
            <a:r>
              <a:rPr lang="pt-PT" dirty="0" smtClean="0"/>
              <a:t> </a:t>
            </a:r>
            <a:r>
              <a:rPr lang="pt-PT" dirty="0" err="1" smtClean="0"/>
              <a:t>styles</a:t>
            </a:r>
            <a:endParaRPr lang="pt-PT" dirty="0" smtClean="0"/>
          </a:p>
          <a:p>
            <a:pPr lvl="1"/>
            <a:r>
              <a:rPr lang="pt-PT" dirty="0" err="1" smtClean="0"/>
              <a:t>Second</a:t>
            </a:r>
            <a:r>
              <a:rPr lang="pt-PT" dirty="0" smtClean="0"/>
              <a:t> </a:t>
            </a:r>
            <a:r>
              <a:rPr lang="pt-PT" dirty="0" err="1" smtClean="0"/>
              <a:t>level</a:t>
            </a:r>
            <a:endParaRPr lang="pt-PT" dirty="0" smtClean="0"/>
          </a:p>
          <a:p>
            <a:pPr lvl="2"/>
            <a:r>
              <a:rPr lang="pt-PT" dirty="0" err="1" smtClean="0"/>
              <a:t>Third</a:t>
            </a:r>
            <a:r>
              <a:rPr lang="pt-PT" dirty="0" smtClean="0"/>
              <a:t> </a:t>
            </a:r>
            <a:r>
              <a:rPr lang="pt-PT" dirty="0" err="1" smtClean="0"/>
              <a:t>level</a:t>
            </a:r>
            <a:endParaRPr lang="pt-PT" dirty="0" smtClean="0"/>
          </a:p>
          <a:p>
            <a:pPr lvl="3"/>
            <a:r>
              <a:rPr lang="pt-PT" dirty="0" err="1" smtClean="0"/>
              <a:t>Fourth</a:t>
            </a:r>
            <a:r>
              <a:rPr lang="pt-PT" dirty="0" smtClean="0"/>
              <a:t> </a:t>
            </a:r>
            <a:r>
              <a:rPr lang="pt-PT" dirty="0" err="1" smtClean="0"/>
              <a:t>level</a:t>
            </a:r>
            <a:endParaRPr lang="pt-PT" dirty="0" smtClean="0"/>
          </a:p>
          <a:p>
            <a:pPr lvl="4"/>
            <a:r>
              <a:rPr lang="pt-PT" dirty="0" err="1" smtClean="0"/>
              <a:t>Fifth</a:t>
            </a:r>
            <a:r>
              <a:rPr lang="pt-PT" dirty="0" smtClean="0"/>
              <a:t> </a:t>
            </a:r>
            <a:r>
              <a:rPr lang="pt-PT" dirty="0" err="1" smtClean="0"/>
              <a:t>level</a:t>
            </a:r>
            <a:endParaRPr dirty="0"/>
          </a:p>
        </p:txBody>
      </p:sp>
      <p:sp>
        <p:nvSpPr>
          <p:cNvPr id="7" name="Slide Number Placeholder 6"/>
          <p:cNvSpPr>
            <a:spLocks noGrp="1"/>
          </p:cNvSpPr>
          <p:nvPr>
            <p:ph type="sldNum" sz="quarter" idx="12"/>
          </p:nvPr>
        </p:nvSpPr>
        <p:spPr/>
        <p:txBody>
          <a:bodyPr/>
          <a:lstStyle/>
          <a:p>
            <a:fld id="{CC528B02-F942-42BE-9906-3835683091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13813" cy="1066800"/>
          </a:xfrm>
        </p:spPr>
        <p:txBody>
          <a:bodyPr/>
          <a:lstStyle/>
          <a:p>
            <a:r>
              <a:rPr lang="pt-PT" dirty="0" err="1" smtClean="0"/>
              <a:t>Click</a:t>
            </a:r>
            <a:r>
              <a:rPr lang="pt-PT" dirty="0" smtClean="0"/>
              <a:t> to </a:t>
            </a:r>
            <a:r>
              <a:rPr lang="pt-PT" dirty="0" err="1" smtClean="0"/>
              <a:t>edit</a:t>
            </a:r>
            <a:r>
              <a:rPr lang="pt-PT" dirty="0" smtClean="0"/>
              <a:t> Master </a:t>
            </a:r>
            <a:r>
              <a:rPr lang="pt-PT" dirty="0" err="1" smtClean="0"/>
              <a:t>title</a:t>
            </a:r>
            <a:r>
              <a:rPr lang="pt-PT" dirty="0" smtClean="0"/>
              <a:t> </a:t>
            </a:r>
            <a:r>
              <a:rPr lang="pt-PT" dirty="0" err="1" smtClean="0"/>
              <a:t>style</a:t>
            </a:r>
            <a:endParaRPr dirty="0"/>
          </a:p>
        </p:txBody>
      </p:sp>
      <p:sp>
        <p:nvSpPr>
          <p:cNvPr id="5" name="Slide Number Placeholder 4"/>
          <p:cNvSpPr>
            <a:spLocks noGrp="1"/>
          </p:cNvSpPr>
          <p:nvPr>
            <p:ph type="sldNum" sz="quarter" idx="12"/>
          </p:nvPr>
        </p:nvSpPr>
        <p:spPr/>
        <p:txBody>
          <a:bodyPr/>
          <a:lstStyle/>
          <a:p>
            <a:fld id="{CC528B02-F942-42BE-9906-3835683091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C528B02-F942-42BE-9906-38356830919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2">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pt-PT" smtClean="0"/>
              <a:t>Click to edit Master title style</a:t>
            </a:r>
            <a:endParaRPr/>
          </a:p>
        </p:txBody>
      </p:sp>
      <p:sp>
        <p:nvSpPr>
          <p:cNvPr id="3" name="Subtitle 2"/>
          <p:cNvSpPr>
            <a:spLocks noGrp="1"/>
          </p:cNvSpPr>
          <p:nvPr>
            <p:ph type="subTitle" idx="1"/>
          </p:nvPr>
        </p:nvSpPr>
        <p:spPr>
          <a:xfrm>
            <a:off x="914400" y="3034553"/>
            <a:ext cx="8001000" cy="3823447"/>
          </a:xfr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6" name="Slide Number Placeholder 5"/>
          <p:cNvSpPr>
            <a:spLocks noGrp="1"/>
          </p:cNvSpPr>
          <p:nvPr>
            <p:ph type="sldNum" sz="quarter" idx="12"/>
          </p:nvPr>
        </p:nvSpPr>
        <p:spPr/>
        <p:txBody>
          <a:bodyPr/>
          <a:lstStyle/>
          <a:p>
            <a:fld id="{CC528B02-F942-42BE-9906-3835683091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pt-PT" smtClean="0"/>
              <a:t>Click to edit Master title style</a:t>
            </a:r>
            <a:endParaRPr/>
          </a:p>
        </p:txBody>
      </p:sp>
      <p:sp>
        <p:nvSpPr>
          <p:cNvPr id="3" name="Subtitle 2"/>
          <p:cNvSpPr>
            <a:spLocks noGrp="1"/>
          </p:cNvSpPr>
          <p:nvPr>
            <p:ph type="subTitle" idx="1"/>
          </p:nvPr>
        </p:nvSpPr>
        <p:spPr>
          <a:xfrm>
            <a:off x="914400" y="5943600"/>
            <a:ext cx="8001000" cy="914400"/>
          </a:xfrm>
          <a:no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9" name="Picture Placeholder 8"/>
          <p:cNvSpPr>
            <a:spLocks noGrp="1"/>
          </p:cNvSpPr>
          <p:nvPr>
            <p:ph type="pic" sz="quarter" idx="13"/>
          </p:nvPr>
        </p:nvSpPr>
        <p:spPr>
          <a:xfrm>
            <a:off x="927100" y="1129553"/>
            <a:ext cx="7988300" cy="3886200"/>
          </a:xfrm>
          <a:noFill/>
        </p:spPr>
        <p:txBody>
          <a:bodyPr>
            <a:normAutofit/>
          </a:bodyPr>
          <a:lstStyle>
            <a:lvl1pPr marL="0" indent="0">
              <a:buNone/>
              <a:defRPr sz="1800"/>
            </a:lvl1pPr>
          </a:lstStyle>
          <a:p>
            <a:r>
              <a:rPr lang="pt-PT" smtClean="0"/>
              <a:t>Drag picture to placeholder or click icon to add</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pt-PT" smtClean="0"/>
              <a:t>Click to edit Master title style</a:t>
            </a:r>
            <a:endParaRPr/>
          </a:p>
        </p:txBody>
      </p:sp>
      <p:sp>
        <p:nvSpPr>
          <p:cNvPr id="3" name="Subtitle 2"/>
          <p:cNvSpPr>
            <a:spLocks noGrp="1"/>
          </p:cNvSpPr>
          <p:nvPr>
            <p:ph type="subTitle" idx="1"/>
          </p:nvPr>
        </p:nvSpPr>
        <p:spPr>
          <a:xfrm>
            <a:off x="914400" y="5002305"/>
            <a:ext cx="8001000" cy="1855695"/>
          </a:xfrm>
          <a:no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pt-PT" smtClean="0"/>
              <a:t>Drag picture to placeholder or click icon to add</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pt-PT" dirty="0" err="1" smtClean="0"/>
              <a:t>Click</a:t>
            </a:r>
            <a:r>
              <a:rPr lang="pt-PT" dirty="0" smtClean="0"/>
              <a:t> to </a:t>
            </a:r>
            <a:r>
              <a:rPr lang="pt-PT" dirty="0" err="1" smtClean="0"/>
              <a:t>edit</a:t>
            </a:r>
            <a:r>
              <a:rPr lang="pt-PT" dirty="0" smtClean="0"/>
              <a:t> Master </a:t>
            </a:r>
            <a:r>
              <a:rPr lang="pt-PT" dirty="0" err="1" smtClean="0"/>
              <a:t>title</a:t>
            </a:r>
            <a:r>
              <a:rPr lang="pt-PT" dirty="0" smtClean="0"/>
              <a:t> </a:t>
            </a:r>
            <a:r>
              <a:rPr lang="pt-PT" dirty="0" err="1" smtClean="0"/>
              <a:t>style</a:t>
            </a:r>
            <a:endParaRPr dirty="0"/>
          </a:p>
        </p:txBody>
      </p:sp>
      <p:sp>
        <p:nvSpPr>
          <p:cNvPr id="3" name="Subtitle 2"/>
          <p:cNvSpPr>
            <a:spLocks noGrp="1"/>
          </p:cNvSpPr>
          <p:nvPr>
            <p:ph type="subTitle" idx="1"/>
          </p:nvPr>
        </p:nvSpPr>
        <p:spPr>
          <a:xfrm>
            <a:off x="914400" y="5002305"/>
            <a:ext cx="8001000" cy="1855695"/>
          </a:xfrm>
          <a:no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pt-PT"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pt-PT" smtClean="0"/>
              <a:t>Drag picture to placeholder or click icon to add</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C:\Users\TWickens\AppData\Local\Microsoft\Windows\Temporary Internet Files\Content.Outlook\SAIB4VOD\STA_Pattern_50.jpg"/>
          <p:cNvPicPr>
            <a:picLocks noChangeAspect="1" noChangeArrowheads="1"/>
          </p:cNvPicPr>
          <p:nvPr userDrawn="1"/>
        </p:nvPicPr>
        <p:blipFill>
          <a:blip r:embed="rId13" cstate="print"/>
          <a:srcRect/>
          <a:stretch>
            <a:fillRect/>
          </a:stretch>
        </p:blipFill>
        <p:spPr bwMode="auto">
          <a:xfrm>
            <a:off x="0" y="1"/>
            <a:ext cx="1371600" cy="838199"/>
          </a:xfrm>
          <a:prstGeom prst="rect">
            <a:avLst/>
          </a:prstGeom>
          <a:noFill/>
        </p:spPr>
      </p:pic>
      <p:sp>
        <p:nvSpPr>
          <p:cNvPr id="3" name="Text Placeholder 2"/>
          <p:cNvSpPr>
            <a:spLocks noGrp="1"/>
          </p:cNvSpPr>
          <p:nvPr>
            <p:ph type="body" idx="1"/>
          </p:nvPr>
        </p:nvSpPr>
        <p:spPr>
          <a:xfrm>
            <a:off x="990600" y="1905000"/>
            <a:ext cx="7924800" cy="4724400"/>
          </a:xfrm>
          <a:prstGeom prst="rect">
            <a:avLst/>
          </a:prstGeom>
        </p:spPr>
        <p:txBody>
          <a:bodyPr vert="horz" lIns="91440" tIns="45720" rIns="91440" bIns="45720" rtlCol="0">
            <a:noAutofit/>
          </a:bodyPr>
          <a:lstStyle/>
          <a:p>
            <a:pPr lvl="0"/>
            <a:r>
              <a:rPr lang="pt-PT" dirty="0" err="1" smtClean="0"/>
              <a:t>Click</a:t>
            </a:r>
            <a:r>
              <a:rPr lang="pt-PT" dirty="0" smtClean="0"/>
              <a:t> to </a:t>
            </a:r>
            <a:r>
              <a:rPr lang="pt-PT" dirty="0" err="1" smtClean="0"/>
              <a:t>edit</a:t>
            </a:r>
            <a:r>
              <a:rPr lang="pt-PT" dirty="0" smtClean="0"/>
              <a:t> Master </a:t>
            </a:r>
            <a:r>
              <a:rPr lang="pt-PT" dirty="0" err="1" smtClean="0"/>
              <a:t>text</a:t>
            </a:r>
            <a:r>
              <a:rPr lang="pt-PT" dirty="0" smtClean="0"/>
              <a:t> </a:t>
            </a:r>
            <a:r>
              <a:rPr lang="pt-PT" dirty="0" err="1" smtClean="0"/>
              <a:t>styles</a:t>
            </a:r>
            <a:endParaRPr lang="pt-PT" dirty="0" smtClean="0"/>
          </a:p>
          <a:p>
            <a:pPr lvl="1"/>
            <a:r>
              <a:rPr lang="pt-PT" dirty="0" err="1" smtClean="0"/>
              <a:t>Second</a:t>
            </a:r>
            <a:r>
              <a:rPr lang="pt-PT" dirty="0" smtClean="0"/>
              <a:t> </a:t>
            </a:r>
            <a:r>
              <a:rPr lang="pt-PT" dirty="0" err="1" smtClean="0"/>
              <a:t>level</a:t>
            </a:r>
            <a:endParaRPr lang="pt-PT" dirty="0" smtClean="0"/>
          </a:p>
          <a:p>
            <a:pPr lvl="2"/>
            <a:r>
              <a:rPr lang="pt-PT" dirty="0" err="1" smtClean="0"/>
              <a:t>Third</a:t>
            </a:r>
            <a:r>
              <a:rPr lang="pt-PT" dirty="0" smtClean="0"/>
              <a:t> </a:t>
            </a:r>
            <a:r>
              <a:rPr lang="pt-PT" dirty="0" err="1" smtClean="0"/>
              <a:t>level</a:t>
            </a:r>
            <a:endParaRPr lang="pt-PT" dirty="0" smtClean="0"/>
          </a:p>
          <a:p>
            <a:pPr lvl="3"/>
            <a:r>
              <a:rPr lang="pt-PT" dirty="0" err="1" smtClean="0"/>
              <a:t>Fourth</a:t>
            </a:r>
            <a:r>
              <a:rPr lang="pt-PT" dirty="0" smtClean="0"/>
              <a:t> </a:t>
            </a:r>
            <a:r>
              <a:rPr lang="pt-PT" dirty="0" err="1" smtClean="0"/>
              <a:t>level</a:t>
            </a:r>
            <a:endParaRPr lang="pt-PT" dirty="0" smtClean="0"/>
          </a:p>
          <a:p>
            <a:pPr lvl="4"/>
            <a:r>
              <a:rPr lang="pt-PT" dirty="0" err="1" smtClean="0"/>
              <a:t>Fifth</a:t>
            </a:r>
            <a:r>
              <a:rPr lang="pt-PT" dirty="0" smtClean="0"/>
              <a:t> </a:t>
            </a:r>
            <a:r>
              <a:rPr lang="pt-PT" dirty="0" err="1" smtClean="0"/>
              <a:t>level</a:t>
            </a:r>
            <a:endParaRPr dirty="0"/>
          </a:p>
        </p:txBody>
      </p:sp>
      <p:sp>
        <p:nvSpPr>
          <p:cNvPr id="6" name="Slide Number Placeholder 5"/>
          <p:cNvSpPr>
            <a:spLocks noGrp="1"/>
          </p:cNvSpPr>
          <p:nvPr>
            <p:ph type="sldNum" sz="quarter" idx="4"/>
          </p:nvPr>
        </p:nvSpPr>
        <p:spPr>
          <a:xfrm>
            <a:off x="8789894" y="6553200"/>
            <a:ext cx="457200" cy="381000"/>
          </a:xfrm>
          <a:prstGeom prst="rect">
            <a:avLst/>
          </a:prstGeom>
        </p:spPr>
        <p:txBody>
          <a:bodyPr vert="horz" lIns="91440" tIns="45720" rIns="91440" bIns="45720" rtlCol="0" anchor="ctr"/>
          <a:lstStyle>
            <a:lvl1pPr algn="ctr">
              <a:defRPr sz="1000" b="1">
                <a:solidFill>
                  <a:schemeClr val="tx1">
                    <a:lumMod val="65000"/>
                    <a:lumOff val="35000"/>
                  </a:schemeClr>
                </a:solidFill>
                <a:latin typeface="Calibri" pitchFamily="34" charset="0"/>
                <a:cs typeface="Calibri" pitchFamily="34" charset="0"/>
              </a:defRPr>
            </a:lvl1pPr>
          </a:lstStyle>
          <a:p>
            <a:fld id="{CC528B02-F942-42BE-9906-38356830919C}" type="slidenum">
              <a:rPr lang="en-US" smtClean="0"/>
              <a:pPr/>
              <a:t>‹#›</a:t>
            </a:fld>
            <a:endParaRPr lang="en-US" dirty="0"/>
          </a:p>
        </p:txBody>
      </p:sp>
      <p:sp>
        <p:nvSpPr>
          <p:cNvPr id="2" name="Title Placeholder 1"/>
          <p:cNvSpPr>
            <a:spLocks noGrp="1"/>
          </p:cNvSpPr>
          <p:nvPr>
            <p:ph type="title"/>
          </p:nvPr>
        </p:nvSpPr>
        <p:spPr>
          <a:xfrm>
            <a:off x="0" y="685800"/>
            <a:ext cx="8913813" cy="1066800"/>
          </a:xfrm>
          <a:prstGeom prst="rect">
            <a:avLst/>
          </a:prstGeom>
          <a:solidFill>
            <a:srgbClr val="BAB9A2"/>
          </a:solidFill>
        </p:spPr>
        <p:txBody>
          <a:bodyPr vert="horz" lIns="1044000" tIns="36000" rIns="274320" bIns="36000" rtlCol="0" anchor="ctr">
            <a:noAutofit/>
          </a:bodyPr>
          <a:lstStyle/>
          <a:p>
            <a:r>
              <a:rPr lang="pt-PT" dirty="0" err="1" smtClean="0"/>
              <a:t>Click</a:t>
            </a:r>
            <a:r>
              <a:rPr lang="pt-PT" dirty="0" smtClean="0"/>
              <a:t> to </a:t>
            </a:r>
            <a:r>
              <a:rPr lang="pt-PT" dirty="0" err="1" smtClean="0"/>
              <a:t>edit</a:t>
            </a:r>
            <a:r>
              <a:rPr lang="pt-PT" dirty="0" smtClean="0"/>
              <a:t> Master </a:t>
            </a:r>
            <a:r>
              <a:rPr lang="pt-PT" dirty="0" err="1" smtClean="0"/>
              <a:t>title</a:t>
            </a:r>
            <a:r>
              <a:rPr lang="pt-PT" dirty="0" smtClean="0"/>
              <a:t> </a:t>
            </a:r>
            <a:r>
              <a:rPr lang="pt-PT" dirty="0" err="1" smtClean="0"/>
              <a:t>style</a:t>
            </a:r>
            <a:endParaRPr dirty="0"/>
          </a:p>
        </p:txBody>
      </p:sp>
      <p:sp>
        <p:nvSpPr>
          <p:cNvPr id="12" name="Title Placeholder 1"/>
          <p:cNvSpPr txBox="1">
            <a:spLocks/>
          </p:cNvSpPr>
          <p:nvPr userDrawn="1"/>
        </p:nvSpPr>
        <p:spPr>
          <a:xfrm>
            <a:off x="990600" y="6705600"/>
            <a:ext cx="7923213" cy="152400"/>
          </a:xfrm>
          <a:prstGeom prst="rect">
            <a:avLst/>
          </a:prstGeom>
          <a:solidFill>
            <a:srgbClr val="BAB9A2"/>
          </a:solidFill>
        </p:spPr>
        <p:txBody>
          <a:bodyPr vert="horz" lIns="1044000" tIns="36000" rIns="274320" bIns="3600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600" b="1" i="0" u="none" strike="noStrike" kern="1200" cap="none" spc="0" normalizeH="0" baseline="0" noProof="0" dirty="0">
              <a:ln>
                <a:noFill/>
              </a:ln>
              <a:solidFill>
                <a:schemeClr val="tx1"/>
              </a:solidFill>
              <a:effectLst/>
              <a:uLnTx/>
              <a:uFillTx/>
              <a:latin typeface="Calibri" pitchFamily="34" charset="0"/>
              <a:ea typeface="+mj-ea"/>
              <a:cs typeface="Calibri" pitchFamily="34" charset="0"/>
            </a:endParaRPr>
          </a:p>
        </p:txBody>
      </p:sp>
      <p:sp>
        <p:nvSpPr>
          <p:cNvPr id="8" name="TextBox 7"/>
          <p:cNvSpPr txBox="1"/>
          <p:nvPr userDrawn="1"/>
        </p:nvSpPr>
        <p:spPr>
          <a:xfrm>
            <a:off x="6781800" y="228600"/>
            <a:ext cx="2209800" cy="400110"/>
          </a:xfrm>
          <a:prstGeom prst="rect">
            <a:avLst/>
          </a:prstGeom>
          <a:noFill/>
        </p:spPr>
        <p:txBody>
          <a:bodyPr wrap="square" rtlCol="0">
            <a:spAutoFit/>
          </a:bodyPr>
          <a:lstStyle/>
          <a:p>
            <a:pPr algn="r"/>
            <a:r>
              <a:rPr lang="en-US" sz="1000" dirty="0" smtClean="0">
                <a:solidFill>
                  <a:schemeClr val="tx1"/>
                </a:solidFill>
                <a:latin typeface="Calibri" pitchFamily="34" charset="0"/>
                <a:cs typeface="Calibri" pitchFamily="34" charset="0"/>
              </a:rPr>
              <a:t>Real Sector Division</a:t>
            </a:r>
            <a:br>
              <a:rPr lang="en-US" sz="1000" dirty="0" smtClean="0">
                <a:solidFill>
                  <a:schemeClr val="tx1"/>
                </a:solidFill>
                <a:latin typeface="Calibri" pitchFamily="34" charset="0"/>
                <a:cs typeface="Calibri" pitchFamily="34" charset="0"/>
              </a:rPr>
            </a:br>
            <a:r>
              <a:rPr lang="en-US" sz="1000" dirty="0" smtClean="0">
                <a:solidFill>
                  <a:schemeClr val="tx1"/>
                </a:solidFill>
                <a:latin typeface="Calibri" pitchFamily="34" charset="0"/>
                <a:cs typeface="Calibri" pitchFamily="34" charset="0"/>
              </a:rPr>
              <a:t>IMF Statistics Department</a:t>
            </a:r>
            <a:endParaRPr lang="en-US" sz="1000" dirty="0">
              <a:solidFill>
                <a:schemeClr val="tx1"/>
              </a:solidFill>
              <a:latin typeface="Calibri" pitchFamily="34" charset="0"/>
              <a:cs typeface="Calibri" pitchFamily="34" charset="0"/>
            </a:endParaRPr>
          </a:p>
        </p:txBody>
      </p:sp>
    </p:spTree>
  </p:cSld>
  <p:clrMap bg1="lt1" tx1="dk1" bg2="lt2" tx2="dk2" accent1="accent1" accent2="accent2" accent3="accent3" accent4="accent4" accent5="accent5" accent6="accent6" hlink="hlink" folHlink="folHlink"/>
  <p:sldLayoutIdLst>
    <p:sldLayoutId id="2147483664" r:id="rId1"/>
    <p:sldLayoutId id="2147483662" r:id="rId2"/>
    <p:sldLayoutId id="2147483665" r:id="rId3"/>
    <p:sldLayoutId id="2147483667" r:id="rId4"/>
    <p:sldLayoutId id="2147483668" r:id="rId5"/>
    <p:sldLayoutId id="2147483661" r:id="rId6"/>
    <p:sldLayoutId id="2147483663" r:id="rId7"/>
    <p:sldLayoutId id="2147483671" r:id="rId8"/>
    <p:sldLayoutId id="2147483672" r:id="rId9"/>
    <p:sldLayoutId id="2147483673" r:id="rId10"/>
    <p:sldLayoutId id="2147483675" r:id="rId11"/>
  </p:sldLayoutIdLst>
  <p:hf hdr="0" dt="0"/>
  <p:txStyles>
    <p:titleStyle>
      <a:lvl1pPr marL="0" indent="0" algn="l" defTabSz="914400" rtl="0" eaLnBrk="1" latinLnBrk="0" hangingPunct="1">
        <a:spcBef>
          <a:spcPct val="0"/>
        </a:spcBef>
        <a:buNone/>
        <a:defRPr sz="3600" b="1" kern="1200">
          <a:solidFill>
            <a:schemeClr val="tx1"/>
          </a:solidFill>
          <a:latin typeface="Calibri" pitchFamily="34" charset="0"/>
          <a:ea typeface="+mj-ea"/>
          <a:cs typeface="Calibri" pitchFamily="34" charset="0"/>
        </a:defRPr>
      </a:lvl1pPr>
    </p:titleStyle>
    <p:bodyStyle>
      <a:lvl1pPr marL="342900" indent="-342900" algn="l" defTabSz="914400" rtl="0" eaLnBrk="1" latinLnBrk="0" hangingPunct="1">
        <a:lnSpc>
          <a:spcPts val="2500"/>
        </a:lnSpc>
        <a:spcBef>
          <a:spcPts val="900"/>
        </a:spcBef>
        <a:buClr>
          <a:schemeClr val="tx1">
            <a:lumMod val="75000"/>
            <a:lumOff val="25000"/>
          </a:schemeClr>
        </a:buClr>
        <a:buSzPct val="120000"/>
        <a:buFont typeface="Wingdings" pitchFamily="2" charset="2"/>
        <a:buChar char="§"/>
        <a:defRPr sz="2500" kern="1200">
          <a:solidFill>
            <a:schemeClr val="tx1"/>
          </a:solidFill>
          <a:latin typeface="Calibri" pitchFamily="34" charset="0"/>
          <a:ea typeface="+mn-ea"/>
          <a:cs typeface="Calibri" pitchFamily="34" charset="0"/>
        </a:defRPr>
      </a:lvl1pPr>
      <a:lvl2pPr marL="685800" indent="-336550" algn="l" defTabSz="914400" rtl="0" eaLnBrk="1" latinLnBrk="0" hangingPunct="1">
        <a:lnSpc>
          <a:spcPts val="2200"/>
        </a:lnSpc>
        <a:spcBef>
          <a:spcPts val="600"/>
        </a:spcBef>
        <a:buClr>
          <a:schemeClr val="tx1">
            <a:lumMod val="75000"/>
            <a:lumOff val="25000"/>
          </a:schemeClr>
        </a:buClr>
        <a:buSzPct val="135000"/>
        <a:buFont typeface="Arial" pitchFamily="34" charset="0"/>
        <a:buChar char="•"/>
        <a:defRPr sz="2200" kern="1200">
          <a:solidFill>
            <a:schemeClr val="tx1"/>
          </a:solidFill>
          <a:latin typeface="Calibri" pitchFamily="34" charset="0"/>
          <a:ea typeface="+mn-ea"/>
          <a:cs typeface="Calibri" pitchFamily="34" charset="0"/>
        </a:defRPr>
      </a:lvl2pPr>
      <a:lvl3pPr marL="1035050" indent="-349250" algn="l" defTabSz="914400" rtl="0" eaLnBrk="1" latinLnBrk="0" hangingPunct="1">
        <a:lnSpc>
          <a:spcPts val="2000"/>
        </a:lnSpc>
        <a:spcBef>
          <a:spcPts val="500"/>
        </a:spcBef>
        <a:buClr>
          <a:schemeClr val="tx1">
            <a:lumMod val="75000"/>
            <a:lumOff val="25000"/>
          </a:schemeClr>
        </a:buClr>
        <a:buSzPct val="67000"/>
        <a:buFont typeface="Wingdings" pitchFamily="2" charset="2"/>
        <a:buChar char="v"/>
        <a:defRPr sz="1900" kern="1200">
          <a:solidFill>
            <a:schemeClr val="tx1"/>
          </a:solidFill>
          <a:latin typeface="Calibri" pitchFamily="34" charset="0"/>
          <a:ea typeface="+mn-ea"/>
          <a:cs typeface="Calibri" pitchFamily="34" charset="0"/>
        </a:defRPr>
      </a:lvl3pPr>
      <a:lvl4pPr marL="1371600" indent="-336550" algn="l" defTabSz="914400" rtl="0" eaLnBrk="1" latinLnBrk="0" hangingPunct="1">
        <a:lnSpc>
          <a:spcPts val="1800"/>
        </a:lnSpc>
        <a:spcBef>
          <a:spcPts val="400"/>
        </a:spcBef>
        <a:buClr>
          <a:schemeClr val="tx1">
            <a:lumMod val="75000"/>
            <a:lumOff val="25000"/>
          </a:schemeClr>
        </a:buClr>
        <a:buFont typeface="Wingdings" pitchFamily="2" charset="2"/>
        <a:buChar char="§"/>
        <a:defRPr sz="1700" kern="1200">
          <a:solidFill>
            <a:schemeClr val="tx1"/>
          </a:solidFill>
          <a:latin typeface="Calibri" pitchFamily="34" charset="0"/>
          <a:ea typeface="+mn-ea"/>
          <a:cs typeface="Calibri" pitchFamily="34" charset="0"/>
        </a:defRPr>
      </a:lvl4pPr>
      <a:lvl5pPr marL="1720850" indent="-349250" algn="l" defTabSz="914400" rtl="0" eaLnBrk="1" latinLnBrk="0" hangingPunct="1">
        <a:lnSpc>
          <a:spcPts val="1800"/>
        </a:lnSpc>
        <a:spcBef>
          <a:spcPts val="400"/>
        </a:spcBef>
        <a:buClr>
          <a:schemeClr val="tx1">
            <a:lumMod val="75000"/>
            <a:lumOff val="25000"/>
          </a:schemeClr>
        </a:buClr>
        <a:buFont typeface="Arial" pitchFamily="34" charset="0"/>
        <a:buChar char="•"/>
        <a:defRPr sz="1700" i="1" kern="1200">
          <a:solidFill>
            <a:schemeClr val="tx1"/>
          </a:solidFill>
          <a:latin typeface="Calibri" pitchFamily="34" charset="0"/>
          <a:ea typeface="+mn-ea"/>
          <a:cs typeface="Calibri" pitchFamily="34" charset="0"/>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mf.org/external/np/sec/pr/2015/pr15499.htm" TargetMode="External"/><Relationship Id="rId2" Type="http://schemas.openxmlformats.org/officeDocument/2006/relationships/hyperlink" Target="http://cb.botswana.opendataforafrica.org/nanhvtg/national-summary-data-page-nsdp" TargetMode="External"/><Relationship Id="rId1" Type="http://schemas.openxmlformats.org/officeDocument/2006/relationships/slideLayout" Target="../slideLayouts/slideLayout2.xml"/><Relationship Id="rId5" Type="http://schemas.openxmlformats.org/officeDocument/2006/relationships/hyperlink" Target="http://www.imf.org/external/np/sec/pr/2016/pr1675.htm" TargetMode="External"/><Relationship Id="rId4" Type="http://schemas.openxmlformats.org/officeDocument/2006/relationships/hyperlink" Target="http://nso.nigeria.opendataforafrica.org/xvokkfg/national-summary-data-page-nsd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4419600"/>
            <a:ext cx="8686800" cy="1828800"/>
          </a:xfrm>
        </p:spPr>
        <p:txBody>
          <a:bodyPr/>
          <a:lstStyle/>
          <a:p>
            <a:pPr algn="ctr">
              <a:lnSpc>
                <a:spcPct val="100000"/>
              </a:lnSpc>
              <a:spcBef>
                <a:spcPts val="0"/>
              </a:spcBef>
            </a:pPr>
            <a:r>
              <a:rPr lang="en-US" sz="1600" b="1" dirty="0" smtClean="0"/>
              <a:t>10</a:t>
            </a:r>
            <a:r>
              <a:rPr lang="en-US" sz="1600" b="1" baseline="30000" dirty="0" smtClean="0"/>
              <a:t>th</a:t>
            </a:r>
            <a:r>
              <a:rPr lang="en-US" sz="1600" b="1" dirty="0" smtClean="0"/>
              <a:t> Meeting of the Advisory Expert Group on National Accounts</a:t>
            </a:r>
            <a:endParaRPr lang="en-US" sz="1600" dirty="0" smtClean="0"/>
          </a:p>
          <a:p>
            <a:pPr algn="ctr">
              <a:lnSpc>
                <a:spcPct val="100000"/>
              </a:lnSpc>
              <a:spcBef>
                <a:spcPts val="0"/>
              </a:spcBef>
            </a:pPr>
            <a:r>
              <a:rPr lang="en-US" sz="1600" b="1" dirty="0" smtClean="0"/>
              <a:t>April 13-15, 2016</a:t>
            </a:r>
          </a:p>
          <a:p>
            <a:pPr algn="ctr">
              <a:lnSpc>
                <a:spcPct val="100000"/>
              </a:lnSpc>
              <a:spcBef>
                <a:spcPts val="0"/>
              </a:spcBef>
            </a:pPr>
            <a:r>
              <a:rPr lang="en-US" sz="1600" b="1" dirty="0" smtClean="0"/>
              <a:t>Paris, France</a:t>
            </a:r>
          </a:p>
          <a:p>
            <a:pPr algn="ctr">
              <a:lnSpc>
                <a:spcPct val="100000"/>
              </a:lnSpc>
            </a:pPr>
            <a:endParaRPr lang="en-US" sz="1600" b="1" dirty="0" smtClean="0"/>
          </a:p>
          <a:p>
            <a:pPr algn="ctr">
              <a:lnSpc>
                <a:spcPct val="100000"/>
              </a:lnSpc>
              <a:spcBef>
                <a:spcPts val="0"/>
              </a:spcBef>
            </a:pPr>
            <a:r>
              <a:rPr lang="en-US" sz="1600" b="1" i="1" dirty="0" smtClean="0"/>
              <a:t>Claudia Dziobek</a:t>
            </a:r>
            <a:endParaRPr lang="en-US" sz="1600" b="1" i="1" dirty="0" smtClean="0"/>
          </a:p>
          <a:p>
            <a:pPr algn="ctr">
              <a:lnSpc>
                <a:spcPct val="100000"/>
              </a:lnSpc>
              <a:spcBef>
                <a:spcPts val="0"/>
              </a:spcBef>
            </a:pPr>
            <a:r>
              <a:rPr lang="en-US" sz="1600" b="1" i="1" dirty="0" smtClean="0"/>
              <a:t>IMF</a:t>
            </a:r>
          </a:p>
          <a:p>
            <a:pPr algn="ctr"/>
            <a:endParaRPr lang="en-GB" sz="3600" b="1" dirty="0" smtClean="0"/>
          </a:p>
          <a:p>
            <a:pPr lvl="0" algn="ctr"/>
            <a:endParaRPr lang="en-US" b="1" kern="0" dirty="0" smtClean="0">
              <a:ea typeface="Times New Roman" pitchFamily="18" charset="0"/>
              <a:cs typeface="Arial" pitchFamily="34" charset="0"/>
            </a:endParaRPr>
          </a:p>
          <a:p>
            <a:endParaRPr lang="en-US" dirty="0"/>
          </a:p>
        </p:txBody>
      </p:sp>
      <p:sp>
        <p:nvSpPr>
          <p:cNvPr id="3" name="Title 2"/>
          <p:cNvSpPr>
            <a:spLocks noGrp="1"/>
          </p:cNvSpPr>
          <p:nvPr>
            <p:ph type="title"/>
          </p:nvPr>
        </p:nvSpPr>
        <p:spPr>
          <a:xfrm>
            <a:off x="0" y="2743200"/>
            <a:ext cx="8913813" cy="1524000"/>
          </a:xfrm>
        </p:spPr>
        <p:txBody>
          <a:bodyPr/>
          <a:lstStyle/>
          <a:p>
            <a:pPr lvl="0" algn="ctr"/>
            <a:r>
              <a:rPr lang="en-US" sz="4000" dirty="0" smtClean="0"/>
              <a:t/>
            </a:r>
            <a:br>
              <a:rPr lang="en-US" sz="4000" dirty="0" smtClean="0"/>
            </a:br>
            <a:r>
              <a:rPr lang="en-US" sz="4000" dirty="0" smtClean="0"/>
              <a:t>The IMF’s </a:t>
            </a:r>
            <a:r>
              <a:rPr lang="en-US" sz="4000" dirty="0" smtClean="0"/>
              <a:t>Data Standards </a:t>
            </a:r>
            <a:r>
              <a:rPr lang="en-US" sz="4000" dirty="0" smtClean="0"/>
              <a:t>Initiatives</a:t>
            </a:r>
            <a:br>
              <a:rPr lang="en-US" sz="4000" dirty="0" smtClean="0"/>
            </a:br>
            <a:r>
              <a:rPr lang="en-US" sz="4000" dirty="0" smtClean="0"/>
              <a:t/>
            </a:r>
            <a:br>
              <a:rPr lang="en-US" sz="4000" dirty="0" smtClean="0"/>
            </a:br>
            <a:endParaRPr lang="en-US"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Context</a:t>
            </a:r>
            <a:endParaRPr lang="en-US" dirty="0"/>
          </a:p>
        </p:txBody>
      </p:sp>
      <p:sp>
        <p:nvSpPr>
          <p:cNvPr id="3" name="Content Placeholder 2"/>
          <p:cNvSpPr>
            <a:spLocks noGrp="1"/>
          </p:cNvSpPr>
          <p:nvPr>
            <p:ph idx="1"/>
          </p:nvPr>
        </p:nvSpPr>
        <p:spPr>
          <a:xfrm>
            <a:off x="304800" y="1905000"/>
            <a:ext cx="8153400" cy="4724400"/>
          </a:xfrm>
        </p:spPr>
        <p:txBody>
          <a:bodyPr>
            <a:normAutofit fontScale="92500" lnSpcReduction="20000"/>
          </a:bodyPr>
          <a:lstStyle/>
          <a:p>
            <a:pPr>
              <a:lnSpc>
                <a:spcPct val="100000"/>
              </a:lnSpc>
            </a:pPr>
            <a:r>
              <a:rPr lang="en-US" sz="3200" dirty="0" smtClean="0"/>
              <a:t>On May 1, 2015, the Executive Board discussed the </a:t>
            </a:r>
            <a:r>
              <a:rPr lang="en-US" sz="3200" i="1" dirty="0" smtClean="0"/>
              <a:t>Ninth Review of the IMF’s Data Standards Initiatives</a:t>
            </a:r>
            <a:r>
              <a:rPr lang="en-US" sz="3200" dirty="0" smtClean="0"/>
              <a:t>. </a:t>
            </a:r>
          </a:p>
          <a:p>
            <a:pPr lvl="1">
              <a:lnSpc>
                <a:spcPct val="100000"/>
              </a:lnSpc>
            </a:pPr>
            <a:r>
              <a:rPr lang="en-US" sz="2800" dirty="0" smtClean="0"/>
              <a:t>Directors supported staff’s proposals for enhancing the General Data Dissemination System (GDDS). </a:t>
            </a:r>
          </a:p>
          <a:p>
            <a:pPr lvl="1">
              <a:lnSpc>
                <a:spcPct val="100000"/>
              </a:lnSpc>
            </a:pPr>
            <a:r>
              <a:rPr lang="en-US" sz="2800" dirty="0" smtClean="0"/>
              <a:t>As a result, the successor Enhanced General Data Dissemination System (e-GDDS) was established.</a:t>
            </a:r>
          </a:p>
          <a:p>
            <a:pPr>
              <a:lnSpc>
                <a:spcPct val="100000"/>
              </a:lnSpc>
              <a:buNone/>
            </a:pPr>
            <a:endParaRPr lang="en-US" sz="3200" dirty="0" smtClean="0"/>
          </a:p>
          <a:p>
            <a:pPr>
              <a:lnSpc>
                <a:spcPct val="100000"/>
              </a:lnSpc>
            </a:pPr>
            <a:r>
              <a:rPr lang="en-US" sz="3200" dirty="0" smtClean="0"/>
              <a:t>Effective May 1, 2015, the e-GDDS thus superseded the GDDS. </a:t>
            </a:r>
          </a:p>
          <a:p>
            <a:pPr lvl="1">
              <a:lnSpc>
                <a:spcPct val="100000"/>
              </a:lnSpc>
            </a:pPr>
            <a:r>
              <a:rPr lang="en-US" sz="2800" dirty="0" smtClean="0"/>
              <a:t>The 112 GDDS participants were moved into the e-GDDS framework’s “baseline” by default.</a:t>
            </a:r>
          </a:p>
          <a:p>
            <a:endParaRPr lang="en-US" sz="2800"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Why reform the GDDS?</a:t>
            </a:r>
            <a:endParaRPr lang="en-US" dirty="0"/>
          </a:p>
        </p:txBody>
      </p:sp>
      <p:sp>
        <p:nvSpPr>
          <p:cNvPr id="3" name="Content Placeholder 2"/>
          <p:cNvSpPr>
            <a:spLocks noGrp="1"/>
          </p:cNvSpPr>
          <p:nvPr>
            <p:ph idx="1"/>
          </p:nvPr>
        </p:nvSpPr>
        <p:spPr>
          <a:xfrm>
            <a:off x="381000" y="1905000"/>
            <a:ext cx="8153400" cy="4724400"/>
          </a:xfrm>
        </p:spPr>
        <p:txBody>
          <a:bodyPr>
            <a:normAutofit/>
          </a:bodyPr>
          <a:lstStyle/>
          <a:p>
            <a:r>
              <a:rPr lang="en-US" sz="2800" dirty="0" smtClean="0"/>
              <a:t>Progress to improve and disseminate macro economic and socio- demographic data had stagnated. </a:t>
            </a:r>
          </a:p>
          <a:p>
            <a:r>
              <a:rPr lang="en-US" sz="2800" dirty="0" smtClean="0"/>
              <a:t>Insufficient links to the surveillance work of the Fund.</a:t>
            </a:r>
          </a:p>
          <a:p>
            <a:r>
              <a:rPr lang="en-US" sz="2800" dirty="0" smtClean="0"/>
              <a:t>Little incentive for countries with data deficiencies to make progress in the production and dissemination of data.</a:t>
            </a:r>
          </a:p>
          <a:p>
            <a:r>
              <a:rPr lang="en-US" sz="2800" dirty="0" smtClean="0"/>
              <a:t>No platform for standardized data dissemination.</a:t>
            </a:r>
          </a:p>
          <a:p>
            <a:r>
              <a:rPr lang="en-US" sz="2800" dirty="0" smtClean="0"/>
              <a:t>Inadequate links to technical assistance.</a:t>
            </a:r>
          </a:p>
        </p:txBody>
      </p:sp>
      <p:sp>
        <p:nvSpPr>
          <p:cNvPr id="4" name="Slide Number Placeholder 3"/>
          <p:cNvSpPr>
            <a:spLocks noGrp="1"/>
          </p:cNvSpPr>
          <p:nvPr>
            <p:ph type="sldNum" sz="quarter" idx="12"/>
          </p:nvPr>
        </p:nvSpPr>
        <p:spPr/>
        <p:txBody>
          <a:bodyPr/>
          <a:lstStyle/>
          <a:p>
            <a:fld id="{CC528B02-F942-42BE-9906-38356830919C}"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How does the e-GDDS address these challenges?</a:t>
            </a:r>
            <a:endParaRPr lang="en-US" dirty="0"/>
          </a:p>
        </p:txBody>
      </p:sp>
      <p:sp>
        <p:nvSpPr>
          <p:cNvPr id="3" name="Content Placeholder 2"/>
          <p:cNvSpPr>
            <a:spLocks noGrp="1"/>
          </p:cNvSpPr>
          <p:nvPr>
            <p:ph idx="1"/>
          </p:nvPr>
        </p:nvSpPr>
        <p:spPr>
          <a:xfrm>
            <a:off x="304800" y="1905000"/>
            <a:ext cx="8610600" cy="4724400"/>
          </a:xfrm>
        </p:spPr>
        <p:txBody>
          <a:bodyPr/>
          <a:lstStyle/>
          <a:p>
            <a:pPr>
              <a:lnSpc>
                <a:spcPct val="100000"/>
              </a:lnSpc>
            </a:pPr>
            <a:r>
              <a:rPr lang="en-US" sz="2400" dirty="0" smtClean="0"/>
              <a:t>Designed to steer participants to improve data dissemination practices and advance steadily towards higher data dissemination stages. </a:t>
            </a:r>
          </a:p>
          <a:p>
            <a:pPr>
              <a:lnSpc>
                <a:spcPct val="100000"/>
              </a:lnSpc>
            </a:pPr>
            <a:r>
              <a:rPr lang="en-US" sz="2400" dirty="0" smtClean="0"/>
              <a:t>Focuses on surveillance: </a:t>
            </a:r>
            <a:r>
              <a:rPr lang="en-US" sz="2400" dirty="0" smtClean="0">
                <a:sym typeface="Wingdings" pitchFamily="2" charset="2"/>
              </a:rPr>
              <a:t>1</a:t>
            </a:r>
            <a:r>
              <a:rPr lang="en-US" sz="2400" dirty="0" smtClean="0"/>
              <a:t>5 data categories aligned with the TCIRS.</a:t>
            </a:r>
          </a:p>
          <a:p>
            <a:pPr>
              <a:lnSpc>
                <a:spcPct val="100000"/>
              </a:lnSpc>
            </a:pPr>
            <a:r>
              <a:rPr lang="en-US" sz="2400" dirty="0" smtClean="0"/>
              <a:t>Incentives for improving data dissemination. </a:t>
            </a:r>
          </a:p>
          <a:p>
            <a:pPr>
              <a:lnSpc>
                <a:spcPct val="100000"/>
              </a:lnSpc>
            </a:pPr>
            <a:r>
              <a:rPr lang="en-US" sz="2400" dirty="0" smtClean="0"/>
              <a:t>Standard data dissemination platform.</a:t>
            </a:r>
          </a:p>
          <a:p>
            <a:pPr>
              <a:lnSpc>
                <a:spcPct val="100000"/>
              </a:lnSpc>
            </a:pPr>
            <a:r>
              <a:rPr lang="en-US" sz="2400" dirty="0" smtClean="0"/>
              <a:t>Allows specification of priorities for capacity development (TA and training) to fill identified data gaps relevant for surveillance.</a:t>
            </a:r>
          </a:p>
        </p:txBody>
      </p:sp>
      <p:sp>
        <p:nvSpPr>
          <p:cNvPr id="4" name="Slide Number Placeholder 3"/>
          <p:cNvSpPr>
            <a:spLocks noGrp="1"/>
          </p:cNvSpPr>
          <p:nvPr>
            <p:ph type="sldNum" sz="quarter" idx="12"/>
          </p:nvPr>
        </p:nvSpPr>
        <p:spPr/>
        <p:txBody>
          <a:bodyPr/>
          <a:lstStyle/>
          <a:p>
            <a:fld id="{CC528B02-F942-42BE-9906-38356830919C}"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Main features of the e-GDDS</a:t>
            </a:r>
            <a:endParaRPr lang="en-US" dirty="0"/>
          </a:p>
        </p:txBody>
      </p:sp>
      <p:sp>
        <p:nvSpPr>
          <p:cNvPr id="3" name="Content Placeholder 2"/>
          <p:cNvSpPr>
            <a:spLocks noGrp="1"/>
          </p:cNvSpPr>
          <p:nvPr>
            <p:ph idx="1"/>
          </p:nvPr>
        </p:nvSpPr>
        <p:spPr>
          <a:xfrm>
            <a:off x="228600" y="1905000"/>
            <a:ext cx="7924800" cy="4724400"/>
          </a:xfrm>
        </p:spPr>
        <p:txBody>
          <a:bodyPr>
            <a:normAutofit/>
          </a:bodyPr>
          <a:lstStyle/>
          <a:p>
            <a:r>
              <a:rPr lang="en-US" dirty="0" smtClean="0"/>
              <a:t>Focus on data necessary for surveillance:</a:t>
            </a:r>
          </a:p>
          <a:p>
            <a:pPr lvl="1"/>
            <a:r>
              <a:rPr lang="en-US" dirty="0" smtClean="0"/>
              <a:t>Full alignment with the </a:t>
            </a:r>
            <a:r>
              <a:rPr lang="en-US" i="1" dirty="0" smtClean="0"/>
              <a:t>Data Provision to the Fund for Surveillance</a:t>
            </a:r>
            <a:r>
              <a:rPr lang="en-US" dirty="0" smtClean="0"/>
              <a:t> </a:t>
            </a:r>
            <a:r>
              <a:rPr lang="en-US" i="1" dirty="0" smtClean="0"/>
              <a:t>Purposes—Operational Guidance Note</a:t>
            </a:r>
            <a:r>
              <a:rPr lang="en-US" dirty="0" smtClean="0"/>
              <a:t> to raise the profile of statistics with national policy makers, the Executive Board, and country teams;</a:t>
            </a:r>
            <a:endParaRPr lang="en-US" b="1" dirty="0" smtClean="0"/>
          </a:p>
          <a:p>
            <a:pPr lvl="1"/>
            <a:r>
              <a:rPr lang="en-US" dirty="0" smtClean="0"/>
              <a:t>The 15 data categories (covering the real, fiscal, monetary and financial, and external sectors) are aligned with the TCIRS and associated with “good practice” timeliness and periodicity;</a:t>
            </a:r>
          </a:p>
          <a:p>
            <a:pPr lvl="1"/>
            <a:r>
              <a:rPr lang="en-US" dirty="0" smtClean="0"/>
              <a:t>Financial soundness indicators (FSIs) are introduced—forward-looking dimension, recognizing financial sector surveillance, ahead of next Executive Board review of data provision to the Fund for surveillance purposes (AVIII.5) scheduled in 2017;</a:t>
            </a:r>
          </a:p>
          <a:p>
            <a:pPr lvl="1"/>
            <a:r>
              <a:rPr lang="en-US" dirty="0" smtClean="0"/>
              <a:t>Target technical assistance and training on identified, specific statistical weaknesses hampering surveillance.</a:t>
            </a:r>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13</a:t>
            </a:fld>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152400" y="3505200"/>
            <a:ext cx="8915400" cy="3124200"/>
          </a:xfrm>
          <a:prstGeom prst="rect">
            <a:avLst/>
          </a:prstGeom>
          <a:solidFill>
            <a:schemeClr val="accent2">
              <a:lumMod val="40000"/>
              <a:lumOff val="60000"/>
              <a:alpha val="0"/>
            </a:schemeClr>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rmAutofit/>
          </a:bodyPr>
          <a:lstStyle/>
          <a:p>
            <a:pPr algn="ctr"/>
            <a:r>
              <a:rPr lang="en-US" dirty="0" smtClean="0"/>
              <a:t>Main features of the e-GDDS (cont’d)</a:t>
            </a:r>
            <a:endParaRPr lang="en-US" dirty="0"/>
          </a:p>
        </p:txBody>
      </p:sp>
      <p:sp>
        <p:nvSpPr>
          <p:cNvPr id="3" name="Content Placeholder 2"/>
          <p:cNvSpPr>
            <a:spLocks noGrp="1"/>
          </p:cNvSpPr>
          <p:nvPr>
            <p:ph idx="1"/>
          </p:nvPr>
        </p:nvSpPr>
        <p:spPr>
          <a:xfrm>
            <a:off x="381000" y="1752600"/>
            <a:ext cx="8534400" cy="1905000"/>
          </a:xfrm>
          <a:ln>
            <a:noFill/>
          </a:ln>
        </p:spPr>
        <p:txBody>
          <a:bodyPr>
            <a:normAutofit fontScale="92500"/>
          </a:bodyPr>
          <a:lstStyle/>
          <a:p>
            <a:r>
              <a:rPr lang="en-US" dirty="0" smtClean="0"/>
              <a:t>Emphasis on </a:t>
            </a:r>
            <a:r>
              <a:rPr lang="en-US" b="1" dirty="0" smtClean="0"/>
              <a:t>dissemination</a:t>
            </a:r>
            <a:r>
              <a:rPr lang="en-US" dirty="0" smtClean="0"/>
              <a:t> of data:</a:t>
            </a:r>
          </a:p>
          <a:p>
            <a:pPr lvl="1"/>
            <a:r>
              <a:rPr lang="en-US" dirty="0" smtClean="0"/>
              <a:t>Standard data dissemination using an NSDP </a:t>
            </a:r>
            <a:r>
              <a:rPr lang="en-US" b="1" dirty="0" smtClean="0"/>
              <a:t>requiring</a:t>
            </a:r>
            <a:r>
              <a:rPr lang="en-US" dirty="0" smtClean="0"/>
              <a:t> either a cloud-based Open Data Platform or SDMX to help assess countries’ progress;</a:t>
            </a:r>
          </a:p>
          <a:p>
            <a:pPr lvl="1"/>
            <a:r>
              <a:rPr lang="en-US" dirty="0" smtClean="0"/>
              <a:t>Disciplined publication of data required for surveillance including through observance of an advance release calendar (ARC).</a:t>
            </a:r>
            <a:endParaRPr lang="en-US" b="1" dirty="0" smtClean="0"/>
          </a:p>
          <a:p>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14</a:t>
            </a:fld>
            <a:endParaRPr lang="en-US" dirty="0"/>
          </a:p>
        </p:txBody>
      </p:sp>
      <p:sp>
        <p:nvSpPr>
          <p:cNvPr id="5" name="Folded Corner 4"/>
          <p:cNvSpPr/>
          <p:nvPr/>
        </p:nvSpPr>
        <p:spPr>
          <a:xfrm>
            <a:off x="782977" y="3831018"/>
            <a:ext cx="720080" cy="914400"/>
          </a:xfrm>
          <a:prstGeom prst="foldedCorner">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Folded Corner 5"/>
          <p:cNvSpPr/>
          <p:nvPr/>
        </p:nvSpPr>
        <p:spPr>
          <a:xfrm>
            <a:off x="1011577" y="4343400"/>
            <a:ext cx="720080" cy="914400"/>
          </a:xfrm>
          <a:prstGeom prst="foldedCorner">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Folded Corner 6"/>
          <p:cNvSpPr/>
          <p:nvPr/>
        </p:nvSpPr>
        <p:spPr>
          <a:xfrm>
            <a:off x="1316377" y="4572000"/>
            <a:ext cx="720080" cy="914400"/>
          </a:xfrm>
          <a:prstGeom prst="foldedCorner">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8" name="Straight Arrow Connector 7"/>
          <p:cNvCxnSpPr/>
          <p:nvPr/>
        </p:nvCxnSpPr>
        <p:spPr>
          <a:xfrm>
            <a:off x="2000689" y="4343400"/>
            <a:ext cx="1872208" cy="0"/>
          </a:xfrm>
          <a:prstGeom prst="straightConnector1">
            <a:avLst/>
          </a:prstGeom>
          <a:ln>
            <a:solidFill>
              <a:schemeClr val="accent3">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9" name="Summing Junction 23"/>
          <p:cNvSpPr/>
          <p:nvPr/>
        </p:nvSpPr>
        <p:spPr>
          <a:xfrm>
            <a:off x="4059577" y="3962458"/>
            <a:ext cx="508248" cy="685742"/>
          </a:xfrm>
          <a:prstGeom prst="flowChartSummingJunction">
            <a:avLst/>
          </a:prstGeom>
          <a:solidFill>
            <a:srgbClr val="0070C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Arrow Connector 9"/>
          <p:cNvCxnSpPr/>
          <p:nvPr/>
        </p:nvCxnSpPr>
        <p:spPr>
          <a:xfrm>
            <a:off x="4800600" y="4343400"/>
            <a:ext cx="1796008" cy="0"/>
          </a:xfrm>
          <a:prstGeom prst="straightConnector1">
            <a:avLst/>
          </a:prstGeom>
          <a:ln>
            <a:solidFill>
              <a:schemeClr val="accent3">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flipV="1">
            <a:off x="4724400" y="3810000"/>
            <a:ext cx="1981200" cy="228600"/>
          </a:xfrm>
          <a:prstGeom prst="straightConnector1">
            <a:avLst/>
          </a:prstGeom>
          <a:ln>
            <a:solidFill>
              <a:schemeClr val="accent3">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4736993" y="4601344"/>
            <a:ext cx="1872208" cy="504056"/>
          </a:xfrm>
          <a:prstGeom prst="straightConnector1">
            <a:avLst/>
          </a:prstGeom>
          <a:ln>
            <a:solidFill>
              <a:schemeClr val="accent3">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6781800" y="3581400"/>
            <a:ext cx="582211" cy="369332"/>
          </a:xfrm>
          <a:prstGeom prst="rect">
            <a:avLst/>
          </a:prstGeom>
          <a:noFill/>
        </p:spPr>
        <p:txBody>
          <a:bodyPr wrap="none" rtlCol="0">
            <a:spAutoFit/>
          </a:bodyPr>
          <a:lstStyle/>
          <a:p>
            <a:r>
              <a:rPr lang="en-US" dirty="0" smtClean="0">
                <a:latin typeface="Arial" pitchFamily="34" charset="0"/>
                <a:cs typeface="Arial" pitchFamily="34" charset="0"/>
              </a:rPr>
              <a:t>IMF</a:t>
            </a:r>
            <a:endParaRPr lang="en-US" dirty="0">
              <a:latin typeface="Arial" pitchFamily="34" charset="0"/>
              <a:cs typeface="Arial" pitchFamily="34" charset="0"/>
            </a:endParaRPr>
          </a:p>
        </p:txBody>
      </p:sp>
      <p:sp>
        <p:nvSpPr>
          <p:cNvPr id="14" name="TextBox 13"/>
          <p:cNvSpPr txBox="1"/>
          <p:nvPr/>
        </p:nvSpPr>
        <p:spPr>
          <a:xfrm>
            <a:off x="6781800" y="4126468"/>
            <a:ext cx="569387" cy="369332"/>
          </a:xfrm>
          <a:prstGeom prst="rect">
            <a:avLst/>
          </a:prstGeom>
          <a:noFill/>
        </p:spPr>
        <p:txBody>
          <a:bodyPr wrap="none" rtlCol="0">
            <a:spAutoFit/>
          </a:bodyPr>
          <a:lstStyle/>
          <a:p>
            <a:r>
              <a:rPr lang="en-US" dirty="0" smtClean="0">
                <a:latin typeface="Arial" pitchFamily="34" charset="0"/>
                <a:cs typeface="Arial" pitchFamily="34" charset="0"/>
              </a:rPr>
              <a:t>IFIs</a:t>
            </a:r>
            <a:endParaRPr lang="en-US" dirty="0">
              <a:latin typeface="Arial" pitchFamily="34" charset="0"/>
              <a:cs typeface="Arial" pitchFamily="34" charset="0"/>
            </a:endParaRPr>
          </a:p>
        </p:txBody>
      </p:sp>
      <p:sp>
        <p:nvSpPr>
          <p:cNvPr id="15" name="TextBox 14"/>
          <p:cNvSpPr txBox="1"/>
          <p:nvPr/>
        </p:nvSpPr>
        <p:spPr>
          <a:xfrm>
            <a:off x="6781800" y="4602540"/>
            <a:ext cx="1738535" cy="1569660"/>
          </a:xfrm>
          <a:prstGeom prst="rect">
            <a:avLst/>
          </a:prstGeom>
          <a:noFill/>
        </p:spPr>
        <p:txBody>
          <a:bodyPr wrap="square" rtlCol="0">
            <a:spAutoFit/>
          </a:bodyPr>
          <a:lstStyle/>
          <a:p>
            <a:r>
              <a:rPr lang="en-US" dirty="0" smtClean="0">
                <a:latin typeface="Arial" pitchFamily="34" charset="0"/>
                <a:cs typeface="Arial" pitchFamily="34" charset="0"/>
              </a:rPr>
              <a:t>Public; across</a:t>
            </a:r>
          </a:p>
          <a:p>
            <a:r>
              <a:rPr lang="en-US" dirty="0" smtClean="0">
                <a:latin typeface="Arial" pitchFamily="34" charset="0"/>
                <a:cs typeface="Arial" pitchFamily="34" charset="0"/>
              </a:rPr>
              <a:t>government agencies; policy makers</a:t>
            </a:r>
          </a:p>
          <a:p>
            <a:endParaRPr lang="en-US" sz="2400" dirty="0">
              <a:latin typeface="Arial" pitchFamily="34" charset="0"/>
              <a:cs typeface="Arial" pitchFamily="34" charset="0"/>
            </a:endParaRPr>
          </a:p>
        </p:txBody>
      </p:sp>
      <p:sp>
        <p:nvSpPr>
          <p:cNvPr id="16" name="TextBox 15"/>
          <p:cNvSpPr txBox="1"/>
          <p:nvPr/>
        </p:nvSpPr>
        <p:spPr>
          <a:xfrm>
            <a:off x="5105400" y="5830669"/>
            <a:ext cx="3710824" cy="646331"/>
          </a:xfrm>
          <a:prstGeom prst="rect">
            <a:avLst/>
          </a:prstGeom>
          <a:noFill/>
        </p:spPr>
        <p:txBody>
          <a:bodyPr wrap="none" rtlCol="0">
            <a:spAutoFit/>
          </a:bodyPr>
          <a:lstStyle/>
          <a:p>
            <a:pPr algn="ctr"/>
            <a:r>
              <a:rPr lang="en-US" b="1" dirty="0" smtClean="0">
                <a:solidFill>
                  <a:schemeClr val="accent3">
                    <a:lumMod val="50000"/>
                  </a:schemeClr>
                </a:solidFill>
              </a:rPr>
              <a:t>Data available to the IMF (DSBB) and</a:t>
            </a:r>
          </a:p>
          <a:p>
            <a:pPr algn="ctr"/>
            <a:r>
              <a:rPr lang="en-US" b="1" dirty="0" smtClean="0">
                <a:solidFill>
                  <a:schemeClr val="accent3">
                    <a:lumMod val="50000"/>
                  </a:schemeClr>
                </a:solidFill>
              </a:rPr>
              <a:t> a wide array of users/partners</a:t>
            </a:r>
            <a:endParaRPr lang="en-US" b="1" dirty="0">
              <a:solidFill>
                <a:schemeClr val="accent3">
                  <a:lumMod val="50000"/>
                </a:schemeClr>
              </a:solidFill>
            </a:endParaRPr>
          </a:p>
        </p:txBody>
      </p:sp>
      <p:sp>
        <p:nvSpPr>
          <p:cNvPr id="17" name="TextBox 16"/>
          <p:cNvSpPr txBox="1"/>
          <p:nvPr/>
        </p:nvSpPr>
        <p:spPr>
          <a:xfrm>
            <a:off x="2568665" y="4800600"/>
            <a:ext cx="3108543" cy="1200329"/>
          </a:xfrm>
          <a:prstGeom prst="rect">
            <a:avLst/>
          </a:prstGeom>
          <a:noFill/>
        </p:spPr>
        <p:txBody>
          <a:bodyPr wrap="none" rtlCol="0">
            <a:spAutoFit/>
          </a:bodyPr>
          <a:lstStyle/>
          <a:p>
            <a:pPr algn="ctr"/>
            <a:r>
              <a:rPr lang="en-US" b="1" dirty="0" smtClean="0">
                <a:solidFill>
                  <a:schemeClr val="accent3">
                    <a:lumMod val="50000"/>
                  </a:schemeClr>
                </a:solidFill>
              </a:rPr>
              <a:t>Data mapping to </a:t>
            </a:r>
          </a:p>
          <a:p>
            <a:pPr algn="ctr"/>
            <a:r>
              <a:rPr lang="en-US" b="1" dirty="0" smtClean="0">
                <a:solidFill>
                  <a:schemeClr val="accent3">
                    <a:lumMod val="50000"/>
                  </a:schemeClr>
                </a:solidFill>
              </a:rPr>
              <a:t>National Data Portal/NSDP</a:t>
            </a:r>
          </a:p>
          <a:p>
            <a:pPr algn="ctr"/>
            <a:r>
              <a:rPr lang="en-US" b="1" dirty="0" smtClean="0">
                <a:solidFill>
                  <a:schemeClr val="accent3">
                    <a:lumMod val="50000"/>
                  </a:schemeClr>
                </a:solidFill>
              </a:rPr>
              <a:t> using the ODP or SDMX</a:t>
            </a:r>
          </a:p>
          <a:p>
            <a:pPr algn="ctr"/>
            <a:endParaRPr lang="en-US" b="1" dirty="0">
              <a:solidFill>
                <a:schemeClr val="accent3">
                  <a:lumMod val="50000"/>
                </a:schemeClr>
              </a:solidFill>
            </a:endParaRPr>
          </a:p>
        </p:txBody>
      </p:sp>
      <p:sp>
        <p:nvSpPr>
          <p:cNvPr id="18" name="TextBox 17"/>
          <p:cNvSpPr txBox="1"/>
          <p:nvPr/>
        </p:nvSpPr>
        <p:spPr>
          <a:xfrm>
            <a:off x="782977" y="5726668"/>
            <a:ext cx="1434069" cy="369332"/>
          </a:xfrm>
          <a:prstGeom prst="rect">
            <a:avLst/>
          </a:prstGeom>
          <a:noFill/>
        </p:spPr>
        <p:txBody>
          <a:bodyPr wrap="none" rtlCol="0">
            <a:spAutoFit/>
          </a:bodyPr>
          <a:lstStyle/>
          <a:p>
            <a:pPr algn="ctr"/>
            <a:r>
              <a:rPr lang="en-US" b="1" dirty="0" smtClean="0">
                <a:solidFill>
                  <a:schemeClr val="accent3">
                    <a:lumMod val="50000"/>
                  </a:schemeClr>
                </a:solidFill>
              </a:rPr>
              <a:t>Country data</a:t>
            </a:r>
            <a:endParaRPr lang="en-US" b="1" dirty="0">
              <a:solidFill>
                <a:schemeClr val="accent3">
                  <a:lumMod val="5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Main features of the e-GDDS (cont’d)</a:t>
            </a:r>
            <a:endParaRPr lang="en-US" dirty="0"/>
          </a:p>
        </p:txBody>
      </p:sp>
      <p:sp>
        <p:nvSpPr>
          <p:cNvPr id="3" name="Content Placeholder 2"/>
          <p:cNvSpPr>
            <a:spLocks noGrp="1"/>
          </p:cNvSpPr>
          <p:nvPr>
            <p:ph idx="1"/>
          </p:nvPr>
        </p:nvSpPr>
        <p:spPr>
          <a:xfrm>
            <a:off x="76200" y="1905000"/>
            <a:ext cx="8534400" cy="4724400"/>
          </a:xfrm>
        </p:spPr>
        <p:txBody>
          <a:bodyPr>
            <a:normAutofit fontScale="92500"/>
          </a:bodyPr>
          <a:lstStyle/>
          <a:p>
            <a:r>
              <a:rPr lang="en-US" sz="2400" dirty="0" smtClean="0"/>
              <a:t>Participants expected to implement the e-GDDS framework and progress through three stages/thresholds towards graduation to the SDDS, where appropriate:</a:t>
            </a:r>
          </a:p>
          <a:p>
            <a:pPr lvl="1"/>
            <a:r>
              <a:rPr lang="en-US" sz="2000" b="1" dirty="0" smtClean="0"/>
              <a:t>Threshold one</a:t>
            </a:r>
            <a:r>
              <a:rPr lang="en-US" sz="2000" dirty="0" smtClean="0"/>
              <a:t>. Disseminate the 15 encouraged data categories according to coverage, periodicity, and timeliness </a:t>
            </a:r>
            <a:r>
              <a:rPr lang="en-US" sz="2000" i="1" dirty="0" smtClean="0"/>
              <a:t>set in countries’ metadata</a:t>
            </a:r>
            <a:r>
              <a:rPr lang="en-US" sz="2000" dirty="0" smtClean="0"/>
              <a:t>, at least some of which falls short of the e‑GDDS recommendations; the NSDP updated at least quarterly;</a:t>
            </a:r>
          </a:p>
          <a:p>
            <a:pPr lvl="1"/>
            <a:r>
              <a:rPr lang="en-US" sz="2000" b="1" dirty="0" smtClean="0"/>
              <a:t>Threshold two</a:t>
            </a:r>
            <a:r>
              <a:rPr lang="en-US" sz="2000" dirty="0" smtClean="0"/>
              <a:t>. Disseminate the 15 encouraged data categories according to coverage, periodicity, and timeliness recommended </a:t>
            </a:r>
            <a:r>
              <a:rPr lang="en-US" sz="2000" i="1" dirty="0" smtClean="0"/>
              <a:t>under the e‑GDDS</a:t>
            </a:r>
            <a:r>
              <a:rPr lang="en-US" sz="2000" dirty="0" smtClean="0"/>
              <a:t>, with monthly updating of the NSDP, or more often if warranted; and </a:t>
            </a:r>
          </a:p>
          <a:p>
            <a:pPr lvl="1"/>
            <a:r>
              <a:rPr lang="en-US" sz="2000" b="1" dirty="0" smtClean="0"/>
              <a:t>Threshold three</a:t>
            </a:r>
            <a:r>
              <a:rPr lang="en-US" sz="2000" dirty="0" smtClean="0"/>
              <a:t>. Disseminate the 15 encouraged data categories according to coverage, periodicity, and timeliness equal or better than recommended under the e‑GDDS, while maintaining an up-to-date NSDP and ARC.</a:t>
            </a:r>
          </a:p>
          <a:p>
            <a:r>
              <a:rPr lang="en-US" sz="2300" dirty="0" smtClean="0"/>
              <a:t>Implementation period will go through 2020.</a:t>
            </a:r>
          </a:p>
          <a:p>
            <a:endParaRPr lang="en-US" sz="2000"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13813" cy="533400"/>
          </a:xfrm>
        </p:spPr>
        <p:txBody>
          <a:bodyPr/>
          <a:lstStyle/>
          <a:p>
            <a:pPr algn="ctr" defTabSz="912813">
              <a:lnSpc>
                <a:spcPct val="114000"/>
              </a:lnSpc>
              <a:spcBef>
                <a:spcPts val="550"/>
              </a:spcBef>
              <a:defRPr/>
            </a:pPr>
            <a:r>
              <a:rPr lang="en-GB" sz="2000" dirty="0" smtClean="0">
                <a:latin typeface="Arial" pitchFamily="34" charset="0"/>
                <a:cs typeface="Arial" pitchFamily="34" charset="0"/>
              </a:rPr>
              <a:t>e-GDDS Thresholds for Promoting Readiness to the SDDS </a:t>
            </a:r>
            <a:endParaRPr lang="en-GB"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CC528B02-F942-42BE-9906-38356830919C}" type="slidenum">
              <a:rPr lang="en-US" smtClean="0"/>
              <a:pPr/>
              <a:t>16</a:t>
            </a:fld>
            <a:endParaRPr lang="en-US" dirty="0"/>
          </a:p>
        </p:txBody>
      </p:sp>
      <p:sp>
        <p:nvSpPr>
          <p:cNvPr id="9" name="AutoShape 12"/>
          <p:cNvSpPr>
            <a:spLocks noChangeArrowheads="1"/>
          </p:cNvSpPr>
          <p:nvPr/>
        </p:nvSpPr>
        <p:spPr bwMode="auto">
          <a:xfrm>
            <a:off x="6553200" y="1676400"/>
            <a:ext cx="431800" cy="3646487"/>
          </a:xfrm>
          <a:prstGeom prst="homePlate">
            <a:avLst>
              <a:gd name="adj" fmla="val 100000"/>
            </a:avLst>
          </a:prstGeom>
          <a:solidFill>
            <a:schemeClr val="accent2">
              <a:lumMod val="60000"/>
              <a:lumOff val="40000"/>
            </a:schemeClr>
          </a:solidFill>
          <a:ln>
            <a:headEnd/>
            <a:tailEnd/>
          </a:ln>
        </p:spPr>
        <p:style>
          <a:lnRef idx="3">
            <a:schemeClr val="lt1"/>
          </a:lnRef>
          <a:fillRef idx="1">
            <a:schemeClr val="accent4"/>
          </a:fillRef>
          <a:effectRef idx="1">
            <a:schemeClr val="accent4"/>
          </a:effectRef>
          <a:fontRef idx="minor">
            <a:schemeClr val="lt1"/>
          </a:fontRef>
        </p:style>
        <p:txBody>
          <a:bodyPr tIns="91440" bIns="91440" anchor="ctr"/>
          <a:lstStyle/>
          <a:p>
            <a:pPr algn="ctr" defTabSz="914400" fontAlgn="auto">
              <a:spcBef>
                <a:spcPts val="0"/>
              </a:spcBef>
              <a:spcAft>
                <a:spcPts val="0"/>
              </a:spcAft>
              <a:defRPr/>
            </a:pPr>
            <a:endParaRPr lang="en-GB" sz="1400" kern="0" dirty="0">
              <a:solidFill>
                <a:sysClr val="windowText" lastClr="000000"/>
              </a:solidFill>
              <a:latin typeface="+mn-lt"/>
              <a:cs typeface="+mn-cs"/>
            </a:endParaRPr>
          </a:p>
        </p:txBody>
      </p:sp>
      <p:graphicFrame>
        <p:nvGraphicFramePr>
          <p:cNvPr id="10" name="Table 9"/>
          <p:cNvGraphicFramePr>
            <a:graphicFrameLocks noGrp="1"/>
          </p:cNvGraphicFramePr>
          <p:nvPr/>
        </p:nvGraphicFramePr>
        <p:xfrm>
          <a:off x="381000" y="1295400"/>
          <a:ext cx="6096000" cy="5431536"/>
        </p:xfrm>
        <a:graphic>
          <a:graphicData uri="http://schemas.openxmlformats.org/drawingml/2006/table">
            <a:tbl>
              <a:tblPr/>
              <a:tblGrid>
                <a:gridCol w="1204048"/>
                <a:gridCol w="150759"/>
                <a:gridCol w="1505061"/>
                <a:gridCol w="150759"/>
                <a:gridCol w="1279301"/>
                <a:gridCol w="225759"/>
                <a:gridCol w="1580313"/>
              </a:tblGrid>
              <a:tr h="762000">
                <a:tc>
                  <a:txBody>
                    <a:bodyPr/>
                    <a:lstStyle/>
                    <a:p>
                      <a:pPr marL="0" marR="0" algn="ctr">
                        <a:lnSpc>
                          <a:spcPct val="110000"/>
                        </a:lnSpc>
                        <a:spcBef>
                          <a:spcPts val="0"/>
                        </a:spcBef>
                        <a:spcAft>
                          <a:spcPts val="0"/>
                        </a:spcAft>
                      </a:pPr>
                      <a:r>
                        <a:rPr lang="en-US" sz="1600" b="1" dirty="0" smtClean="0">
                          <a:latin typeface="Calibri" pitchFamily="34" charset="0"/>
                          <a:ea typeface="Calibri"/>
                          <a:cs typeface="Calibri" pitchFamily="34" charset="0"/>
                        </a:rPr>
                        <a:t>GDDS</a:t>
                      </a:r>
                    </a:p>
                    <a:p>
                      <a:pPr marL="0" marR="0" algn="ctr">
                        <a:lnSpc>
                          <a:spcPct val="110000"/>
                        </a:lnSpc>
                        <a:spcBef>
                          <a:spcPts val="0"/>
                        </a:spcBef>
                        <a:spcAft>
                          <a:spcPts val="0"/>
                        </a:spcAft>
                      </a:pPr>
                      <a:endParaRPr lang="en-US" sz="1600" b="1" dirty="0" smtClean="0">
                        <a:latin typeface="Calibri" pitchFamily="34" charset="0"/>
                        <a:ea typeface="Calibri"/>
                        <a:cs typeface="Calibri" pitchFamily="34" charset="0"/>
                      </a:endParaRPr>
                    </a:p>
                    <a:p>
                      <a:pPr marL="0" marR="0" algn="ctr">
                        <a:lnSpc>
                          <a:spcPct val="110000"/>
                        </a:lnSpc>
                        <a:spcBef>
                          <a:spcPts val="0"/>
                        </a:spcBef>
                        <a:spcAft>
                          <a:spcPts val="0"/>
                        </a:spcAft>
                      </a:pPr>
                      <a:endParaRPr lang="en-US" sz="1600" dirty="0">
                        <a:latin typeface="Calibri" pitchFamily="34" charset="0"/>
                        <a:ea typeface="Calibri"/>
                        <a:cs typeface="Calibri" pitchFamily="34" charset="0"/>
                      </a:endParaRP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0000"/>
                        </a:lnSpc>
                        <a:spcBef>
                          <a:spcPts val="0"/>
                        </a:spcBef>
                        <a:spcAft>
                          <a:spcPts val="0"/>
                        </a:spcAft>
                      </a:pPr>
                      <a:endParaRPr lang="en-US" sz="1200" dirty="0">
                        <a:latin typeface="Calibri" pitchFamily="34" charset="0"/>
                        <a:ea typeface="Calibri"/>
                        <a:cs typeface="Calibri" pitchFamily="34" charset="0"/>
                      </a:endParaRP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0000"/>
                        </a:lnSpc>
                        <a:spcBef>
                          <a:spcPts val="0"/>
                        </a:spcBef>
                        <a:spcAft>
                          <a:spcPts val="0"/>
                        </a:spcAft>
                      </a:pPr>
                      <a:r>
                        <a:rPr lang="en-US" sz="1600" b="1" dirty="0" smtClean="0">
                          <a:latin typeface="Calibri" pitchFamily="34" charset="0"/>
                          <a:ea typeface="Calibri"/>
                          <a:cs typeface="Calibri" pitchFamily="34" charset="0"/>
                        </a:rPr>
                        <a:t>Threshold</a:t>
                      </a:r>
                      <a:r>
                        <a:rPr lang="en-US" sz="1600" b="1" baseline="0" dirty="0" smtClean="0">
                          <a:latin typeface="Calibri" pitchFamily="34" charset="0"/>
                          <a:ea typeface="Calibri"/>
                          <a:cs typeface="Calibri" pitchFamily="34" charset="0"/>
                        </a:rPr>
                        <a:t> 1</a:t>
                      </a:r>
                    </a:p>
                    <a:p>
                      <a:pPr marL="0" marR="0" algn="ctr">
                        <a:lnSpc>
                          <a:spcPct val="110000"/>
                        </a:lnSpc>
                        <a:spcBef>
                          <a:spcPts val="0"/>
                        </a:spcBef>
                        <a:spcAft>
                          <a:spcPts val="0"/>
                        </a:spcAft>
                      </a:pPr>
                      <a:r>
                        <a:rPr lang="en-US" sz="1400" b="0" baseline="0" dirty="0" smtClean="0">
                          <a:latin typeface="Calibri" pitchFamily="34" charset="0"/>
                          <a:ea typeface="Calibri"/>
                          <a:cs typeface="Calibri" pitchFamily="34" charset="0"/>
                        </a:rPr>
                        <a:t>(IMF quarterly monitoring)</a:t>
                      </a:r>
                      <a:endParaRPr lang="en-US" sz="1400" b="0" dirty="0">
                        <a:latin typeface="Calibri" pitchFamily="34" charset="0"/>
                        <a:ea typeface="Calibri"/>
                        <a:cs typeface="Calibri" pitchFamily="34" charset="0"/>
                      </a:endParaRP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0000"/>
                        </a:lnSpc>
                        <a:spcBef>
                          <a:spcPts val="0"/>
                        </a:spcBef>
                        <a:spcAft>
                          <a:spcPts val="0"/>
                        </a:spcAft>
                      </a:pPr>
                      <a:endParaRPr lang="en-US" sz="1600" dirty="0">
                        <a:latin typeface="Calibri" pitchFamily="34" charset="0"/>
                        <a:ea typeface="Calibri"/>
                        <a:cs typeface="Calibri" pitchFamily="34" charset="0"/>
                      </a:endParaRP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0000"/>
                        </a:lnSpc>
                        <a:spcBef>
                          <a:spcPts val="0"/>
                        </a:spcBef>
                        <a:spcAft>
                          <a:spcPts val="0"/>
                        </a:spcAft>
                      </a:pPr>
                      <a:r>
                        <a:rPr lang="en-US" sz="1600" b="1" dirty="0" smtClean="0">
                          <a:latin typeface="Calibri" pitchFamily="34" charset="0"/>
                          <a:ea typeface="Calibri"/>
                          <a:cs typeface="Calibri" pitchFamily="34" charset="0"/>
                        </a:rPr>
                        <a:t>Threshold 2</a:t>
                      </a:r>
                    </a:p>
                    <a:p>
                      <a:pPr marL="0" marR="0" algn="ctr">
                        <a:lnSpc>
                          <a:spcPct val="110000"/>
                        </a:lnSpc>
                        <a:spcBef>
                          <a:spcPts val="0"/>
                        </a:spcBef>
                        <a:spcAft>
                          <a:spcPts val="0"/>
                        </a:spcAft>
                      </a:pPr>
                      <a:r>
                        <a:rPr lang="en-US" sz="1400" b="0" baseline="0" dirty="0" smtClean="0">
                          <a:latin typeface="Calibri" pitchFamily="34" charset="0"/>
                          <a:ea typeface="Calibri"/>
                          <a:cs typeface="Calibri" pitchFamily="34" charset="0"/>
                        </a:rPr>
                        <a:t>(IMF quarterly monitoring)</a:t>
                      </a:r>
                      <a:endParaRPr lang="en-US" sz="1400" b="1" dirty="0">
                        <a:latin typeface="Calibri" pitchFamily="34" charset="0"/>
                        <a:ea typeface="Calibri"/>
                        <a:cs typeface="Calibri" pitchFamily="34" charset="0"/>
                      </a:endParaRP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0"/>
                        </a:spcAft>
                      </a:pPr>
                      <a:endParaRPr lang="en-US" sz="1600" dirty="0">
                        <a:latin typeface="Calibri" pitchFamily="34" charset="0"/>
                        <a:ea typeface="Calibri"/>
                        <a:cs typeface="Calibri" pitchFamily="34" charset="0"/>
                      </a:endParaRP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0000"/>
                        </a:lnSpc>
                        <a:spcBef>
                          <a:spcPts val="0"/>
                        </a:spcBef>
                        <a:spcAft>
                          <a:spcPts val="0"/>
                        </a:spcAft>
                      </a:pPr>
                      <a:r>
                        <a:rPr lang="en-US" sz="1600" b="1" dirty="0" smtClean="0">
                          <a:latin typeface="Calibri" pitchFamily="34" charset="0"/>
                          <a:ea typeface="Calibri"/>
                          <a:cs typeface="Calibri" pitchFamily="34" charset="0"/>
                        </a:rPr>
                        <a:t>Threshold 3</a:t>
                      </a:r>
                    </a:p>
                    <a:p>
                      <a:pPr marL="0" marR="0" indent="0" algn="ctr" defTabSz="914400" rtl="0" eaLnBrk="1" fontAlgn="auto" latinLnBrk="0" hangingPunct="1">
                        <a:lnSpc>
                          <a:spcPct val="110000"/>
                        </a:lnSpc>
                        <a:spcBef>
                          <a:spcPts val="0"/>
                        </a:spcBef>
                        <a:spcAft>
                          <a:spcPts val="0"/>
                        </a:spcAft>
                        <a:buClrTx/>
                        <a:buSzTx/>
                        <a:buFontTx/>
                        <a:buNone/>
                        <a:tabLst/>
                        <a:defRPr/>
                      </a:pPr>
                      <a:r>
                        <a:rPr lang="en-US" sz="1400" b="0" baseline="0" dirty="0" smtClean="0">
                          <a:latin typeface="Calibri" pitchFamily="34" charset="0"/>
                          <a:ea typeface="Calibri"/>
                          <a:cs typeface="Calibri" pitchFamily="34" charset="0"/>
                        </a:rPr>
                        <a:t>(IMF quarterly monitoring)</a:t>
                      </a:r>
                      <a:endParaRPr lang="en-US" sz="1400" b="1" dirty="0" smtClean="0">
                        <a:latin typeface="Calibri" pitchFamily="34" charset="0"/>
                        <a:ea typeface="Calibri"/>
                        <a:cs typeface="Calibri" pitchFamily="34" charset="0"/>
                      </a:endParaRPr>
                    </a:p>
                    <a:p>
                      <a:pPr marL="0" marR="0" algn="ctr">
                        <a:lnSpc>
                          <a:spcPct val="110000"/>
                        </a:lnSpc>
                        <a:spcBef>
                          <a:spcPts val="0"/>
                        </a:spcBef>
                        <a:spcAft>
                          <a:spcPts val="0"/>
                        </a:spcAft>
                      </a:pPr>
                      <a:endParaRPr lang="en-US" sz="1600" b="1" dirty="0">
                        <a:latin typeface="Calibri" pitchFamily="34" charset="0"/>
                        <a:ea typeface="Calibri"/>
                        <a:cs typeface="Calibri" pitchFamily="34" charset="0"/>
                      </a:endParaRP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9872">
                <a:tc>
                  <a:txBody>
                    <a:bodyPr/>
                    <a:lstStyle/>
                    <a:p>
                      <a:pPr marL="0" marR="0">
                        <a:lnSpc>
                          <a:spcPct val="110000"/>
                        </a:lnSpc>
                        <a:spcBef>
                          <a:spcPts val="0"/>
                        </a:spcBef>
                        <a:spcAft>
                          <a:spcPts val="0"/>
                        </a:spcAft>
                        <a:buFont typeface="Wingdings" pitchFamily="2" charset="2"/>
                        <a:buChar char="v"/>
                        <a:tabLst>
                          <a:tab pos="115888" algn="l"/>
                        </a:tabLst>
                      </a:pPr>
                      <a:r>
                        <a:rPr lang="en-US" sz="1200" dirty="0" smtClean="0">
                          <a:latin typeface="Calibri" pitchFamily="34" charset="0"/>
                          <a:ea typeface="Calibri"/>
                          <a:cs typeface="Calibri" pitchFamily="34" charset="0"/>
                        </a:rPr>
                        <a:t>Disseminate metadata and plans for improvement.</a:t>
                      </a:r>
                    </a:p>
                    <a:p>
                      <a:pPr marL="0" marR="0">
                        <a:lnSpc>
                          <a:spcPct val="110000"/>
                        </a:lnSpc>
                        <a:spcBef>
                          <a:spcPts val="0"/>
                        </a:spcBef>
                        <a:spcAft>
                          <a:spcPts val="0"/>
                        </a:spcAft>
                        <a:tabLst>
                          <a:tab pos="115888" algn="l"/>
                        </a:tabLst>
                      </a:pPr>
                      <a:endParaRPr lang="en-US" sz="1200" dirty="0" smtClean="0">
                        <a:latin typeface="Calibri" pitchFamily="34" charset="0"/>
                        <a:ea typeface="Calibri"/>
                        <a:cs typeface="Calibri" pitchFamily="34" charset="0"/>
                      </a:endParaRPr>
                    </a:p>
                    <a:p>
                      <a:pPr marL="0" marR="0" indent="0" algn="l" defTabSz="914400" rtl="0" eaLnBrk="1" fontAlgn="auto" latinLnBrk="0" hangingPunct="1">
                        <a:lnSpc>
                          <a:spcPct val="110000"/>
                        </a:lnSpc>
                        <a:spcBef>
                          <a:spcPts val="0"/>
                        </a:spcBef>
                        <a:spcAft>
                          <a:spcPts val="0"/>
                        </a:spcAft>
                        <a:buClrTx/>
                        <a:buSzTx/>
                        <a:buFontTx/>
                        <a:buNone/>
                        <a:tabLst>
                          <a:tab pos="115888" algn="l"/>
                        </a:tabLst>
                        <a:defRPr/>
                      </a:pPr>
                      <a:endParaRPr lang="en-US" sz="1200" dirty="0" smtClean="0">
                        <a:latin typeface="Calibri" pitchFamily="34" charset="0"/>
                        <a:ea typeface="Calibri"/>
                        <a:cs typeface="Calibri" pitchFamily="34" charset="0"/>
                      </a:endParaRPr>
                    </a:p>
                    <a:p>
                      <a:pPr marL="0" marR="0" indent="0" algn="l" defTabSz="914400" rtl="0" eaLnBrk="1" fontAlgn="auto" latinLnBrk="0" hangingPunct="1">
                        <a:lnSpc>
                          <a:spcPct val="110000"/>
                        </a:lnSpc>
                        <a:spcBef>
                          <a:spcPts val="0"/>
                        </a:spcBef>
                        <a:spcAft>
                          <a:spcPts val="0"/>
                        </a:spcAft>
                        <a:buClrTx/>
                        <a:buSzTx/>
                        <a:buFontTx/>
                        <a:buNone/>
                        <a:tabLst>
                          <a:tab pos="115888" algn="l"/>
                        </a:tabLst>
                        <a:defRPr/>
                      </a:pPr>
                      <a:endParaRPr lang="en-US" sz="1200" dirty="0" smtClean="0">
                        <a:latin typeface="Calibri" pitchFamily="34" charset="0"/>
                        <a:ea typeface="Calibri"/>
                        <a:cs typeface="Calibri" pitchFamily="34" charset="0"/>
                      </a:endParaRPr>
                    </a:p>
                    <a:p>
                      <a:pPr marL="0" marR="0">
                        <a:lnSpc>
                          <a:spcPct val="110000"/>
                        </a:lnSpc>
                        <a:spcBef>
                          <a:spcPts val="0"/>
                        </a:spcBef>
                        <a:spcAft>
                          <a:spcPts val="0"/>
                        </a:spcAft>
                        <a:tabLst>
                          <a:tab pos="115888" algn="l"/>
                        </a:tabLst>
                      </a:pPr>
                      <a:endParaRPr lang="en-US" sz="1200" dirty="0" smtClean="0">
                        <a:latin typeface="Calibri" pitchFamily="34" charset="0"/>
                        <a:ea typeface="Calibri"/>
                        <a:cs typeface="Calibri" pitchFamily="34" charset="0"/>
                      </a:endParaRPr>
                    </a:p>
                    <a:p>
                      <a:pPr marL="0" marR="0">
                        <a:lnSpc>
                          <a:spcPct val="110000"/>
                        </a:lnSpc>
                        <a:spcBef>
                          <a:spcPts val="0"/>
                        </a:spcBef>
                        <a:spcAft>
                          <a:spcPts val="0"/>
                        </a:spcAft>
                        <a:tabLst>
                          <a:tab pos="115888" algn="l"/>
                        </a:tabLst>
                      </a:pPr>
                      <a:endParaRPr lang="en-US" sz="1200" dirty="0">
                        <a:latin typeface="Calibri" pitchFamily="34" charset="0"/>
                        <a:ea typeface="Calibri"/>
                        <a:cs typeface="Calibri" pitchFamily="34" charset="0"/>
                      </a:endParaRP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0000"/>
                        </a:lnSpc>
                        <a:spcBef>
                          <a:spcPts val="0"/>
                        </a:spcBef>
                        <a:spcAft>
                          <a:spcPts val="0"/>
                        </a:spcAft>
                      </a:pPr>
                      <a:endParaRPr lang="en-US" sz="1200" dirty="0">
                        <a:latin typeface="Calibri" pitchFamily="34" charset="0"/>
                        <a:ea typeface="Calibri"/>
                        <a:cs typeface="Calibri" pitchFamily="34" charset="0"/>
                      </a:endParaRP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r>
                        <a:rPr lang="en-US" sz="1200" dirty="0" smtClean="0">
                          <a:latin typeface="Calibri" pitchFamily="34" charset="0"/>
                          <a:ea typeface="Calibri"/>
                          <a:cs typeface="Calibri" pitchFamily="34" charset="0"/>
                        </a:rPr>
                        <a:t>Disseminate metadata and plans for improvement.</a:t>
                      </a:r>
                    </a:p>
                    <a:p>
                      <a:pPr marL="0" marR="0" indent="0" algn="l" defTabSz="914400" rtl="0" eaLnBrk="1" fontAlgn="auto" latinLnBrk="0" hangingPunct="1">
                        <a:lnSpc>
                          <a:spcPct val="110000"/>
                        </a:lnSpc>
                        <a:spcBef>
                          <a:spcPts val="0"/>
                        </a:spcBef>
                        <a:spcAft>
                          <a:spcPts val="0"/>
                        </a:spcAft>
                        <a:buClrTx/>
                        <a:buSzTx/>
                        <a:buFont typeface="Wingdings" pitchFamily="2" charset="2"/>
                        <a:buNone/>
                        <a:tabLst/>
                        <a:defRPr/>
                      </a:pPr>
                      <a:endParaRPr lang="en-US" sz="1200" dirty="0" smtClean="0">
                        <a:latin typeface="Calibri" pitchFamily="34" charset="0"/>
                        <a:ea typeface="Calibri"/>
                        <a:cs typeface="Calibri" pitchFamily="34" charset="0"/>
                      </a:endParaRPr>
                    </a:p>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r>
                        <a:rPr lang="en-US" sz="1200" dirty="0" smtClean="0">
                          <a:latin typeface="Calibri" pitchFamily="34" charset="0"/>
                          <a:ea typeface="Calibri"/>
                          <a:cs typeface="Calibri" pitchFamily="34" charset="0"/>
                        </a:rPr>
                        <a:t>Disseminate TCIRS data according to coverage,</a:t>
                      </a:r>
                      <a:r>
                        <a:rPr lang="en-US" sz="1200" baseline="0" dirty="0" smtClean="0">
                          <a:latin typeface="Calibri" pitchFamily="34" charset="0"/>
                          <a:ea typeface="Calibri"/>
                          <a:cs typeface="Calibri" pitchFamily="34" charset="0"/>
                        </a:rPr>
                        <a:t> periodicity, and timeliness set in metadata, at least some of which falls short of E-GDDS framework. </a:t>
                      </a:r>
                    </a:p>
                    <a:p>
                      <a:pPr marL="0" marR="0" indent="0" algn="l" defTabSz="914400" rtl="0" eaLnBrk="1" fontAlgn="auto" latinLnBrk="0" hangingPunct="1">
                        <a:lnSpc>
                          <a:spcPct val="110000"/>
                        </a:lnSpc>
                        <a:spcBef>
                          <a:spcPts val="0"/>
                        </a:spcBef>
                        <a:spcAft>
                          <a:spcPts val="0"/>
                        </a:spcAft>
                        <a:buClrTx/>
                        <a:buSzTx/>
                        <a:buFont typeface="Wingdings" pitchFamily="2" charset="2"/>
                        <a:buNone/>
                        <a:tabLst/>
                        <a:defRPr/>
                      </a:pPr>
                      <a:endParaRPr lang="en-US" sz="1200" baseline="0" dirty="0" smtClean="0">
                        <a:latin typeface="Calibri" pitchFamily="34" charset="0"/>
                        <a:ea typeface="Calibri"/>
                        <a:cs typeface="Calibri" pitchFamily="34" charset="0"/>
                      </a:endParaRPr>
                    </a:p>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r>
                        <a:rPr lang="en-US" sz="1200" dirty="0" smtClean="0">
                          <a:latin typeface="Calibri" pitchFamily="34" charset="0"/>
                          <a:ea typeface="Calibri"/>
                          <a:cs typeface="Calibri" pitchFamily="34" charset="0"/>
                        </a:rPr>
                        <a:t>Maintain a National Summary Data Page (NSDP) with quarterly updating, o</a:t>
                      </a:r>
                      <a:r>
                        <a:rPr lang="en-US" sz="1200" baseline="0" dirty="0" smtClean="0">
                          <a:latin typeface="Calibri" pitchFamily="34" charset="0"/>
                          <a:ea typeface="Calibri"/>
                          <a:cs typeface="Calibri" pitchFamily="34" charset="0"/>
                        </a:rPr>
                        <a:t>r more often if warranted.</a:t>
                      </a:r>
                      <a:endParaRPr lang="en-US" sz="1200" dirty="0" smtClean="0">
                        <a:latin typeface="Calibri" pitchFamily="34" charset="0"/>
                        <a:ea typeface="Calibri"/>
                        <a:cs typeface="Calibri" pitchFamily="34" charset="0"/>
                      </a:endParaRPr>
                    </a:p>
                    <a:p>
                      <a:pPr marL="0" marR="0">
                        <a:lnSpc>
                          <a:spcPct val="110000"/>
                        </a:lnSpc>
                        <a:spcBef>
                          <a:spcPts val="0"/>
                        </a:spcBef>
                        <a:spcAft>
                          <a:spcPts val="0"/>
                        </a:spcAft>
                        <a:buFont typeface="Wingdings" pitchFamily="2" charset="2"/>
                        <a:buChar char="v"/>
                      </a:pPr>
                      <a:endParaRPr lang="en-US" sz="1200" dirty="0" smtClean="0">
                        <a:latin typeface="Calibri" pitchFamily="34" charset="0"/>
                        <a:ea typeface="Calibri"/>
                        <a:cs typeface="Calibri" pitchFamily="34" charset="0"/>
                      </a:endParaRPr>
                    </a:p>
                    <a:p>
                      <a:pPr marL="0" marR="0">
                        <a:lnSpc>
                          <a:spcPct val="110000"/>
                        </a:lnSpc>
                        <a:spcBef>
                          <a:spcPts val="0"/>
                        </a:spcBef>
                        <a:spcAft>
                          <a:spcPts val="0"/>
                        </a:spcAft>
                      </a:pPr>
                      <a:endParaRPr lang="en-US" sz="1200" dirty="0">
                        <a:latin typeface="Calibri" pitchFamily="34" charset="0"/>
                        <a:ea typeface="Calibri"/>
                        <a:cs typeface="Calibri" pitchFamily="34" charset="0"/>
                      </a:endParaRP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0000"/>
                        </a:lnSpc>
                        <a:spcBef>
                          <a:spcPts val="0"/>
                        </a:spcBef>
                        <a:spcAft>
                          <a:spcPts val="0"/>
                        </a:spcAft>
                      </a:pPr>
                      <a:endParaRPr lang="en-US" sz="1200" dirty="0">
                        <a:latin typeface="Calibri" pitchFamily="34" charset="0"/>
                        <a:ea typeface="Calibri"/>
                        <a:cs typeface="Calibri" pitchFamily="34" charset="0"/>
                      </a:endParaRP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r>
                        <a:rPr lang="en-US" sz="1200" dirty="0" smtClean="0">
                          <a:latin typeface="Calibri" pitchFamily="34" charset="0"/>
                          <a:ea typeface="Calibri"/>
                          <a:cs typeface="Calibri" pitchFamily="34" charset="0"/>
                        </a:rPr>
                        <a:t>Disseminate metadata and plans for improvement.</a:t>
                      </a:r>
                    </a:p>
                    <a:p>
                      <a:pPr marL="0" marR="0" indent="0" algn="l" defTabSz="914400" rtl="0" eaLnBrk="1" fontAlgn="auto" latinLnBrk="0" hangingPunct="1">
                        <a:lnSpc>
                          <a:spcPct val="110000"/>
                        </a:lnSpc>
                        <a:spcBef>
                          <a:spcPts val="0"/>
                        </a:spcBef>
                        <a:spcAft>
                          <a:spcPts val="0"/>
                        </a:spcAft>
                        <a:buClrTx/>
                        <a:buSzTx/>
                        <a:buFont typeface="Wingdings" pitchFamily="2" charset="2"/>
                        <a:buNone/>
                        <a:tabLst/>
                        <a:defRPr/>
                      </a:pPr>
                      <a:endParaRPr lang="en-US" sz="1200" dirty="0" smtClean="0">
                        <a:latin typeface="Calibri" pitchFamily="34" charset="0"/>
                        <a:ea typeface="Calibri"/>
                        <a:cs typeface="Calibri" pitchFamily="34" charset="0"/>
                      </a:endParaRPr>
                    </a:p>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r>
                        <a:rPr lang="en-US" sz="1200" dirty="0" smtClean="0">
                          <a:latin typeface="Calibri" pitchFamily="34" charset="0"/>
                          <a:ea typeface="Calibri"/>
                          <a:cs typeface="Calibri" pitchFamily="34" charset="0"/>
                        </a:rPr>
                        <a:t>Disseminate TCIRS data according to coverage,</a:t>
                      </a:r>
                      <a:r>
                        <a:rPr lang="en-US" sz="1200" baseline="0" dirty="0" smtClean="0">
                          <a:latin typeface="Calibri" pitchFamily="34" charset="0"/>
                          <a:ea typeface="Calibri"/>
                          <a:cs typeface="Calibri" pitchFamily="34" charset="0"/>
                        </a:rPr>
                        <a:t> periodicity, and timeliness recommended under the E-GDDS framework.</a:t>
                      </a:r>
                      <a:r>
                        <a:rPr lang="en-US" sz="1200" dirty="0" smtClean="0">
                          <a:latin typeface="Calibri" pitchFamily="34" charset="0"/>
                          <a:ea typeface="Calibri"/>
                          <a:cs typeface="Calibri" pitchFamily="34" charset="0"/>
                        </a:rPr>
                        <a:t>	</a:t>
                      </a:r>
                    </a:p>
                    <a:p>
                      <a:pPr marL="0" marR="0" indent="0" algn="l" defTabSz="914400" rtl="0" eaLnBrk="1" fontAlgn="auto" latinLnBrk="0" hangingPunct="1">
                        <a:lnSpc>
                          <a:spcPct val="110000"/>
                        </a:lnSpc>
                        <a:spcBef>
                          <a:spcPts val="0"/>
                        </a:spcBef>
                        <a:spcAft>
                          <a:spcPts val="0"/>
                        </a:spcAft>
                        <a:buClrTx/>
                        <a:buSzTx/>
                        <a:buFont typeface="Wingdings" pitchFamily="2" charset="2"/>
                        <a:buNone/>
                        <a:tabLst/>
                        <a:defRPr/>
                      </a:pPr>
                      <a:endParaRPr lang="en-US" sz="1200" dirty="0" smtClean="0">
                        <a:latin typeface="Calibri" pitchFamily="34" charset="0"/>
                        <a:ea typeface="Calibri"/>
                        <a:cs typeface="Calibri" pitchFamily="34" charset="0"/>
                      </a:endParaRPr>
                    </a:p>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r>
                        <a:rPr lang="en-US" sz="1200" dirty="0" smtClean="0">
                          <a:latin typeface="Calibri" pitchFamily="34" charset="0"/>
                          <a:ea typeface="Calibri"/>
                          <a:cs typeface="Calibri" pitchFamily="34" charset="0"/>
                        </a:rPr>
                        <a:t>Maintain a National Summary Data Page with monthly updating, or more often if</a:t>
                      </a:r>
                      <a:r>
                        <a:rPr lang="en-US" sz="1200" baseline="0" dirty="0" smtClean="0">
                          <a:latin typeface="Calibri" pitchFamily="34" charset="0"/>
                          <a:ea typeface="Calibri"/>
                          <a:cs typeface="Calibri" pitchFamily="34" charset="0"/>
                        </a:rPr>
                        <a:t> warranted</a:t>
                      </a:r>
                      <a:r>
                        <a:rPr lang="en-US" sz="1200" dirty="0" smtClean="0">
                          <a:latin typeface="Calibri" pitchFamily="34" charset="0"/>
                          <a:ea typeface="Calibri"/>
                          <a:cs typeface="Calibri" pitchFamily="34" charset="0"/>
                        </a:rPr>
                        <a:t>.</a:t>
                      </a:r>
                    </a:p>
                    <a:p>
                      <a:pPr marL="0" marR="0">
                        <a:lnSpc>
                          <a:spcPct val="110000"/>
                        </a:lnSpc>
                        <a:spcBef>
                          <a:spcPts val="0"/>
                        </a:spcBef>
                        <a:spcAft>
                          <a:spcPts val="0"/>
                        </a:spcAft>
                      </a:pPr>
                      <a:endParaRPr lang="en-US" sz="1200" dirty="0">
                        <a:latin typeface="Calibri" pitchFamily="34" charset="0"/>
                        <a:ea typeface="Calibri"/>
                        <a:cs typeface="Calibri" pitchFamily="34" charset="0"/>
                      </a:endParaRP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0000"/>
                        </a:lnSpc>
                        <a:spcBef>
                          <a:spcPts val="0"/>
                        </a:spcBef>
                        <a:spcAft>
                          <a:spcPts val="0"/>
                        </a:spcAft>
                      </a:pPr>
                      <a:endParaRPr lang="en-US" sz="1200" dirty="0">
                        <a:latin typeface="Calibri" pitchFamily="34" charset="0"/>
                        <a:ea typeface="Calibri"/>
                        <a:cs typeface="Calibri" pitchFamily="34" charset="0"/>
                      </a:endParaRP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r>
                        <a:rPr lang="en-US" sz="1200" dirty="0" smtClean="0">
                          <a:latin typeface="Calibri" pitchFamily="34" charset="0"/>
                          <a:ea typeface="Calibri"/>
                          <a:cs typeface="Calibri" pitchFamily="34" charset="0"/>
                        </a:rPr>
                        <a:t>Disseminate metadata and plans for improvement.</a:t>
                      </a:r>
                    </a:p>
                    <a:p>
                      <a:pPr marL="0" marR="0" indent="0" algn="l" defTabSz="914400" rtl="0" eaLnBrk="1" fontAlgn="auto" latinLnBrk="0" hangingPunct="1">
                        <a:lnSpc>
                          <a:spcPct val="110000"/>
                        </a:lnSpc>
                        <a:spcBef>
                          <a:spcPts val="0"/>
                        </a:spcBef>
                        <a:spcAft>
                          <a:spcPts val="0"/>
                        </a:spcAft>
                        <a:buClrTx/>
                        <a:buSzTx/>
                        <a:buFont typeface="Wingdings" pitchFamily="2" charset="2"/>
                        <a:buNone/>
                        <a:tabLst/>
                        <a:defRPr/>
                      </a:pPr>
                      <a:endParaRPr lang="en-US" sz="1200" dirty="0" smtClean="0">
                        <a:latin typeface="Calibri" pitchFamily="34" charset="0"/>
                        <a:ea typeface="Calibri"/>
                        <a:cs typeface="Calibri" pitchFamily="34" charset="0"/>
                      </a:endParaRPr>
                    </a:p>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r>
                        <a:rPr lang="en-US" sz="1200" dirty="0" smtClean="0">
                          <a:latin typeface="Calibri" pitchFamily="34" charset="0"/>
                          <a:ea typeface="Calibri"/>
                          <a:cs typeface="Calibri" pitchFamily="34" charset="0"/>
                        </a:rPr>
                        <a:t>Disseminate TCIRS data according to coverage,</a:t>
                      </a:r>
                      <a:r>
                        <a:rPr lang="en-US" sz="1200" baseline="0" dirty="0" smtClean="0">
                          <a:latin typeface="Calibri" pitchFamily="34" charset="0"/>
                          <a:ea typeface="Calibri"/>
                          <a:cs typeface="Calibri" pitchFamily="34" charset="0"/>
                        </a:rPr>
                        <a:t> periodicity, and timeliness equal or better than recommended by the   E-GDDS.</a:t>
                      </a:r>
                      <a:r>
                        <a:rPr lang="en-US" sz="1200" dirty="0" smtClean="0">
                          <a:latin typeface="Calibri" pitchFamily="34" charset="0"/>
                          <a:ea typeface="Calibri"/>
                          <a:cs typeface="Calibri" pitchFamily="34" charset="0"/>
                        </a:rPr>
                        <a:t>	</a:t>
                      </a:r>
                    </a:p>
                    <a:p>
                      <a:pPr marL="0" marR="0">
                        <a:lnSpc>
                          <a:spcPct val="110000"/>
                        </a:lnSpc>
                        <a:spcBef>
                          <a:spcPts val="0"/>
                        </a:spcBef>
                        <a:spcAft>
                          <a:spcPts val="0"/>
                        </a:spcAft>
                        <a:buFont typeface="Wingdings" pitchFamily="2" charset="2"/>
                        <a:buChar char="v"/>
                      </a:pPr>
                      <a:endParaRPr lang="en-US" sz="1200" dirty="0" smtClean="0">
                        <a:latin typeface="Calibri" pitchFamily="34" charset="0"/>
                        <a:ea typeface="Calibri"/>
                        <a:cs typeface="Calibri" pitchFamily="34" charset="0"/>
                      </a:endParaRPr>
                    </a:p>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r>
                        <a:rPr lang="en-US" sz="1200" dirty="0" smtClean="0">
                          <a:latin typeface="Calibri" pitchFamily="34" charset="0"/>
                          <a:ea typeface="Calibri"/>
                          <a:cs typeface="Calibri" pitchFamily="34" charset="0"/>
                        </a:rPr>
                        <a:t>Maintain </a:t>
                      </a:r>
                      <a:r>
                        <a:rPr lang="en-US" sz="1200" dirty="0" smtClean="0">
                          <a:solidFill>
                            <a:schemeClr val="tx1"/>
                          </a:solidFill>
                          <a:latin typeface="Calibri" pitchFamily="34" charset="0"/>
                          <a:ea typeface="Calibri"/>
                          <a:cs typeface="Calibri" pitchFamily="34" charset="0"/>
                        </a:rPr>
                        <a:t>an up-to-date National </a:t>
                      </a:r>
                      <a:r>
                        <a:rPr lang="en-US" sz="1200" dirty="0" smtClean="0">
                          <a:latin typeface="Calibri" pitchFamily="34" charset="0"/>
                          <a:ea typeface="Calibri"/>
                          <a:cs typeface="Calibri" pitchFamily="34" charset="0"/>
                        </a:rPr>
                        <a:t>Summary Data Page.</a:t>
                      </a:r>
                    </a:p>
                    <a:p>
                      <a:pPr marL="0" marR="0">
                        <a:lnSpc>
                          <a:spcPct val="110000"/>
                        </a:lnSpc>
                        <a:spcBef>
                          <a:spcPts val="0"/>
                        </a:spcBef>
                        <a:spcAft>
                          <a:spcPts val="0"/>
                        </a:spcAft>
                        <a:buFont typeface="Wingdings" pitchFamily="2" charset="2"/>
                        <a:buNone/>
                      </a:pPr>
                      <a:endParaRPr lang="en-US" sz="1200" dirty="0" smtClean="0">
                        <a:latin typeface="Calibri" pitchFamily="34" charset="0"/>
                        <a:ea typeface="Calibri"/>
                        <a:cs typeface="Calibri" pitchFamily="34" charset="0"/>
                      </a:endParaRPr>
                    </a:p>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r>
                        <a:rPr lang="en-US" sz="1200" dirty="0" smtClean="0">
                          <a:latin typeface="Calibri" pitchFamily="34" charset="0"/>
                          <a:ea typeface="Calibri"/>
                          <a:cs typeface="Calibri" pitchFamily="34" charset="0"/>
                        </a:rPr>
                        <a:t>Observe an advance release calendar covering all</a:t>
                      </a:r>
                      <a:r>
                        <a:rPr lang="en-US" sz="1200" baseline="0" dirty="0" smtClean="0">
                          <a:latin typeface="Calibri" pitchFamily="34" charset="0"/>
                          <a:ea typeface="Calibri"/>
                          <a:cs typeface="Calibri" pitchFamily="34" charset="0"/>
                        </a:rPr>
                        <a:t> TCIRS data. </a:t>
                      </a:r>
                    </a:p>
                  </a:txBody>
                  <a:tcPr marL="60801" marR="608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nvGraphicFramePr>
        <p:xfrm>
          <a:off x="7086600" y="1295400"/>
          <a:ext cx="1905000" cy="5373087"/>
        </p:xfrm>
        <a:graphic>
          <a:graphicData uri="http://schemas.openxmlformats.org/drawingml/2006/table">
            <a:tbl>
              <a:tblPr/>
              <a:tblGrid>
                <a:gridCol w="1905000"/>
              </a:tblGrid>
              <a:tr h="1051882">
                <a:tc>
                  <a:txBody>
                    <a:bodyPr/>
                    <a:lstStyle/>
                    <a:p>
                      <a:pPr marL="0" marR="0" algn="ctr">
                        <a:lnSpc>
                          <a:spcPct val="110000"/>
                        </a:lnSpc>
                        <a:spcBef>
                          <a:spcPts val="0"/>
                        </a:spcBef>
                        <a:spcAft>
                          <a:spcPts val="0"/>
                        </a:spcAft>
                      </a:pPr>
                      <a:r>
                        <a:rPr lang="en-US" sz="1400" b="1" dirty="0" smtClean="0">
                          <a:latin typeface="Calibri" pitchFamily="34" charset="0"/>
                          <a:ea typeface="Calibri"/>
                          <a:cs typeface="Calibri" pitchFamily="34" charset="0"/>
                        </a:rPr>
                        <a:t>SDDS</a:t>
                      </a:r>
                    </a:p>
                    <a:p>
                      <a:pPr marL="0" marR="0" algn="ctr">
                        <a:lnSpc>
                          <a:spcPct val="110000"/>
                        </a:lnSpc>
                        <a:spcBef>
                          <a:spcPts val="0"/>
                        </a:spcBef>
                        <a:spcAft>
                          <a:spcPts val="0"/>
                        </a:spcAft>
                      </a:pPr>
                      <a:r>
                        <a:rPr lang="en-US" sz="1200" b="0" dirty="0" smtClean="0">
                          <a:latin typeface="Calibri" pitchFamily="34" charset="0"/>
                          <a:ea typeface="Calibri"/>
                          <a:cs typeface="Calibri" pitchFamily="34" charset="0"/>
                        </a:rPr>
                        <a:t>(IMF monthly monitoring)</a:t>
                      </a:r>
                    </a:p>
                    <a:p>
                      <a:pPr marL="0" marR="0" algn="ctr">
                        <a:lnSpc>
                          <a:spcPct val="110000"/>
                        </a:lnSpc>
                        <a:spcBef>
                          <a:spcPts val="0"/>
                        </a:spcBef>
                        <a:spcAft>
                          <a:spcPts val="0"/>
                        </a:spcAft>
                      </a:pPr>
                      <a:endParaRPr lang="en-US" sz="1400" dirty="0">
                        <a:latin typeface="Calibri" pitchFamily="34" charset="0"/>
                        <a:ea typeface="Calibri"/>
                        <a:cs typeface="Calibri" pitchFamily="34" charset="0"/>
                      </a:endParaRPr>
                    </a:p>
                  </a:txBody>
                  <a:tcPr marL="47714" marR="477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1205">
                <a:tc>
                  <a:txBody>
                    <a:bodyPr/>
                    <a:lstStyle/>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r>
                        <a:rPr lang="en-US" sz="1100" dirty="0" smtClean="0">
                          <a:latin typeface="Calibri" pitchFamily="34" charset="0"/>
                          <a:ea typeface="Calibri"/>
                          <a:cs typeface="Calibri" pitchFamily="34" charset="0"/>
                        </a:rPr>
                        <a:t>Disseminate metadata.</a:t>
                      </a:r>
                    </a:p>
                    <a:p>
                      <a:pPr marL="0" marR="0" indent="0" algn="l" defTabSz="914400" rtl="0" eaLnBrk="1" fontAlgn="auto" latinLnBrk="0" hangingPunct="1">
                        <a:lnSpc>
                          <a:spcPct val="110000"/>
                        </a:lnSpc>
                        <a:spcBef>
                          <a:spcPts val="0"/>
                        </a:spcBef>
                        <a:spcAft>
                          <a:spcPts val="0"/>
                        </a:spcAft>
                        <a:buClrTx/>
                        <a:buSzTx/>
                        <a:buFont typeface="Wingdings" pitchFamily="2" charset="2"/>
                        <a:buNone/>
                        <a:tabLst/>
                        <a:defRPr/>
                      </a:pPr>
                      <a:r>
                        <a:rPr lang="en-US" sz="1100" dirty="0" smtClean="0">
                          <a:latin typeface="Calibri" pitchFamily="34" charset="0"/>
                          <a:ea typeface="Calibri"/>
                          <a:cs typeface="Calibri" pitchFamily="34" charset="0"/>
                        </a:rPr>
                        <a:t> Disseminate TCIRS data plus production index, labor statistics, producer price index, and the reserves template, according to coverage,</a:t>
                      </a:r>
                      <a:r>
                        <a:rPr lang="en-US" sz="1100" baseline="0" dirty="0" smtClean="0">
                          <a:latin typeface="Calibri" pitchFamily="34" charset="0"/>
                          <a:ea typeface="Calibri"/>
                          <a:cs typeface="Calibri" pitchFamily="34" charset="0"/>
                        </a:rPr>
                        <a:t> periodicity, and timeliness </a:t>
                      </a:r>
                      <a:r>
                        <a:rPr lang="en-US" sz="1100" dirty="0" smtClean="0">
                          <a:latin typeface="Calibri" pitchFamily="34" charset="0"/>
                          <a:ea typeface="Calibri"/>
                          <a:cs typeface="Calibri" pitchFamily="34" charset="0"/>
                        </a:rPr>
                        <a:t>required under the SDDS, which are generally more demanding than </a:t>
                      </a:r>
                      <a:r>
                        <a:rPr lang="en-US" sz="1100" baseline="0" dirty="0" smtClean="0">
                          <a:latin typeface="Calibri" pitchFamily="34" charset="0"/>
                          <a:ea typeface="Calibri"/>
                          <a:cs typeface="Calibri" pitchFamily="34" charset="0"/>
                        </a:rPr>
                        <a:t>under the E-GDDS.</a:t>
                      </a:r>
                    </a:p>
                    <a:p>
                      <a:pPr marL="0" marR="0" indent="0" algn="l" defTabSz="914400" rtl="0" eaLnBrk="1" fontAlgn="auto" latinLnBrk="0" hangingPunct="1">
                        <a:lnSpc>
                          <a:spcPct val="110000"/>
                        </a:lnSpc>
                        <a:spcBef>
                          <a:spcPts val="0"/>
                        </a:spcBef>
                        <a:spcAft>
                          <a:spcPts val="0"/>
                        </a:spcAft>
                        <a:buClrTx/>
                        <a:buSzTx/>
                        <a:buFont typeface="Wingdings" pitchFamily="2" charset="2"/>
                        <a:buNone/>
                        <a:tabLst/>
                        <a:defRPr/>
                      </a:pPr>
                      <a:endParaRPr lang="en-US" sz="1100" dirty="0" smtClean="0">
                        <a:latin typeface="Calibri" pitchFamily="34" charset="0"/>
                        <a:ea typeface="Calibri"/>
                        <a:cs typeface="Calibri" pitchFamily="34" charset="0"/>
                      </a:endParaRPr>
                    </a:p>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r>
                        <a:rPr lang="en-US" sz="1100" dirty="0" smtClean="0">
                          <a:latin typeface="Calibri" pitchFamily="34" charset="0"/>
                          <a:ea typeface="Calibri"/>
                          <a:cs typeface="Calibri" pitchFamily="34" charset="0"/>
                        </a:rPr>
                        <a:t>Maintain a National Summary Data Page, with updating</a:t>
                      </a:r>
                      <a:r>
                        <a:rPr lang="en-US" sz="1100" baseline="0" dirty="0" smtClean="0">
                          <a:latin typeface="Calibri" pitchFamily="34" charset="0"/>
                          <a:ea typeface="Calibri"/>
                          <a:cs typeface="Calibri" pitchFamily="34" charset="0"/>
                        </a:rPr>
                        <a:t> consistent with commitments.</a:t>
                      </a:r>
                    </a:p>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endParaRPr lang="en-US" sz="1100" baseline="0" dirty="0" smtClean="0">
                        <a:latin typeface="Calibri" pitchFamily="34" charset="0"/>
                        <a:ea typeface="Calibri"/>
                        <a:cs typeface="Calibri" pitchFamily="34" charset="0"/>
                      </a:endParaRPr>
                    </a:p>
                    <a:p>
                      <a:pPr marL="0" marR="0" indent="0" algn="l" defTabSz="914400" rtl="0" eaLnBrk="1" fontAlgn="auto" latinLnBrk="0" hangingPunct="1">
                        <a:lnSpc>
                          <a:spcPct val="110000"/>
                        </a:lnSpc>
                        <a:spcBef>
                          <a:spcPts val="0"/>
                        </a:spcBef>
                        <a:spcAft>
                          <a:spcPts val="0"/>
                        </a:spcAft>
                        <a:buClrTx/>
                        <a:buSzTx/>
                        <a:buFont typeface="Wingdings" pitchFamily="2" charset="2"/>
                        <a:buChar char="v"/>
                        <a:tabLst/>
                        <a:defRPr/>
                      </a:pPr>
                      <a:r>
                        <a:rPr lang="en-US" sz="1100" dirty="0" smtClean="0">
                          <a:latin typeface="Calibri" pitchFamily="34" charset="0"/>
                          <a:ea typeface="Calibri"/>
                          <a:cs typeface="Calibri" pitchFamily="34" charset="0"/>
                        </a:rPr>
                        <a:t>Observe an advance release calendar covering all required data. 	</a:t>
                      </a:r>
                      <a:endParaRPr lang="en-US" sz="1400" dirty="0">
                        <a:latin typeface="Calibri" pitchFamily="34" charset="0"/>
                        <a:ea typeface="Calibri"/>
                        <a:cs typeface="Calibri" pitchFamily="34" charset="0"/>
                      </a:endParaRPr>
                    </a:p>
                  </a:txBody>
                  <a:tcPr marL="47714" marR="477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Incentives for improvement in data publication and dissemination</a:t>
            </a:r>
            <a:endParaRPr lang="en-US" dirty="0"/>
          </a:p>
        </p:txBody>
      </p:sp>
      <p:sp>
        <p:nvSpPr>
          <p:cNvPr id="7" name="Content Placeholder 2"/>
          <p:cNvSpPr>
            <a:spLocks noGrp="1"/>
          </p:cNvSpPr>
          <p:nvPr>
            <p:ph idx="1"/>
          </p:nvPr>
        </p:nvSpPr>
        <p:spPr>
          <a:xfrm>
            <a:off x="228600" y="1905000"/>
            <a:ext cx="8686800" cy="4724400"/>
          </a:xfrm>
        </p:spPr>
        <p:txBody>
          <a:bodyPr/>
          <a:lstStyle/>
          <a:p>
            <a:r>
              <a:rPr lang="en-US" dirty="0" smtClean="0"/>
              <a:t> STA to assess countries’ implementation of e-GDDS framework</a:t>
            </a:r>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17</a:t>
            </a:fld>
            <a:endParaRPr lang="en-US" dirty="0"/>
          </a:p>
        </p:txBody>
      </p:sp>
      <p:pic>
        <p:nvPicPr>
          <p:cNvPr id="5" name="Picture 2"/>
          <p:cNvPicPr>
            <a:picLocks noChangeAspect="1" noChangeArrowheads="1"/>
          </p:cNvPicPr>
          <p:nvPr/>
        </p:nvPicPr>
        <p:blipFill>
          <a:blip r:embed="rId2" cstate="print"/>
          <a:srcRect/>
          <a:stretch>
            <a:fillRect/>
          </a:stretch>
        </p:blipFill>
        <p:spPr bwMode="auto">
          <a:xfrm>
            <a:off x="533400" y="2362200"/>
            <a:ext cx="7848600" cy="4305026"/>
          </a:xfrm>
          <a:prstGeom prst="rect">
            <a:avLst/>
          </a:prstGeom>
          <a:noFill/>
          <a:ln w="9525">
            <a:noFill/>
            <a:miter lim="800000"/>
            <a:headEnd/>
            <a:tailEnd/>
          </a:ln>
          <a:effectLst/>
        </p:spPr>
      </p:pic>
      <p:graphicFrame>
        <p:nvGraphicFramePr>
          <p:cNvPr id="10" name="Table 9"/>
          <p:cNvGraphicFramePr>
            <a:graphicFrameLocks noGrp="1"/>
          </p:cNvGraphicFramePr>
          <p:nvPr/>
        </p:nvGraphicFramePr>
        <p:xfrm>
          <a:off x="2514600" y="3276600"/>
          <a:ext cx="6324600" cy="3230880"/>
        </p:xfrm>
        <a:graphic>
          <a:graphicData uri="http://schemas.openxmlformats.org/drawingml/2006/table">
            <a:tbl>
              <a:tblPr/>
              <a:tblGrid>
                <a:gridCol w="1124099"/>
                <a:gridCol w="5200501"/>
              </a:tblGrid>
              <a:tr h="323088">
                <a:tc gridSpan="2">
                  <a:txBody>
                    <a:bodyPr/>
                    <a:lstStyle/>
                    <a:p>
                      <a:pPr marL="0" marR="0" algn="ctr">
                        <a:lnSpc>
                          <a:spcPct val="110000"/>
                        </a:lnSpc>
                        <a:spcBef>
                          <a:spcPts val="1200"/>
                        </a:spcBef>
                        <a:spcAft>
                          <a:spcPts val="1200"/>
                        </a:spcAft>
                      </a:pPr>
                      <a:r>
                        <a:rPr lang="en-US" sz="1200" b="1" dirty="0">
                          <a:latin typeface="Segoe UI"/>
                          <a:ea typeface="Times New Roman"/>
                        </a:rPr>
                        <a:t>STA </a:t>
                      </a:r>
                      <a:r>
                        <a:rPr lang="en-US" sz="1200" b="1" u="sng" dirty="0">
                          <a:latin typeface="Segoe UI"/>
                          <a:ea typeface="Times New Roman"/>
                        </a:rPr>
                        <a:t>Preliminary Assessment </a:t>
                      </a:r>
                      <a:r>
                        <a:rPr lang="en-US" sz="1200" b="1" dirty="0" smtClean="0">
                          <a:latin typeface="Segoe UI"/>
                          <a:ea typeface="Times New Roman"/>
                        </a:rPr>
                        <a:t>Matrix (</a:t>
                      </a:r>
                      <a:r>
                        <a:rPr lang="en-US" sz="1200" b="1" u="sng" dirty="0" smtClean="0">
                          <a:solidFill>
                            <a:srgbClr val="FF0000"/>
                          </a:solidFill>
                          <a:latin typeface="Segoe UI"/>
                          <a:ea typeface="Times New Roman"/>
                        </a:rPr>
                        <a:t>excludes </a:t>
                      </a:r>
                      <a:r>
                        <a:rPr lang="en-US" sz="1200" b="1" u="sng" dirty="0">
                          <a:solidFill>
                            <a:srgbClr val="FF0000"/>
                          </a:solidFill>
                          <a:latin typeface="Segoe UI"/>
                          <a:ea typeface="Times New Roman"/>
                        </a:rPr>
                        <a:t>ODP/NSDP/ARC</a:t>
                      </a:r>
                      <a:r>
                        <a:rPr lang="en-US" sz="1200" b="1" dirty="0">
                          <a:latin typeface="Segoe UI"/>
                          <a:ea typeface="Times New Roman"/>
                        </a:rPr>
                        <a:t>)</a:t>
                      </a:r>
                      <a:endParaRPr lang="en-US" sz="1200" dirty="0">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hMerge="1">
                  <a:txBody>
                    <a:bodyPr/>
                    <a:lstStyle/>
                    <a:p>
                      <a:endParaRPr lang="en-US"/>
                    </a:p>
                  </a:txBody>
                  <a:tcPr/>
                </a:tc>
              </a:tr>
              <a:tr h="323088">
                <a:tc>
                  <a:txBody>
                    <a:bodyPr/>
                    <a:lstStyle/>
                    <a:p>
                      <a:pPr marL="0" marR="0">
                        <a:lnSpc>
                          <a:spcPct val="110000"/>
                        </a:lnSpc>
                        <a:spcBef>
                          <a:spcPts val="1200"/>
                        </a:spcBef>
                        <a:spcAft>
                          <a:spcPts val="1200"/>
                        </a:spcAft>
                      </a:pPr>
                      <a:r>
                        <a:rPr lang="en-US" sz="1200" b="1" dirty="0">
                          <a:latin typeface="Segoe UI"/>
                          <a:ea typeface="Times New Roman"/>
                        </a:rPr>
                        <a:t>Baseline 1:</a:t>
                      </a:r>
                      <a:endParaRPr lang="en-US" sz="1200" dirty="0">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solidFill>
                      <a:srgbClr val="B8CCE4"/>
                    </a:solidFill>
                  </a:tcPr>
                </a:tc>
                <a:tc>
                  <a:txBody>
                    <a:bodyPr/>
                    <a:lstStyle/>
                    <a:p>
                      <a:pPr marL="0" marR="0">
                        <a:lnSpc>
                          <a:spcPct val="110000"/>
                        </a:lnSpc>
                        <a:spcBef>
                          <a:spcPts val="1200"/>
                        </a:spcBef>
                        <a:spcAft>
                          <a:spcPts val="1200"/>
                        </a:spcAft>
                      </a:pPr>
                      <a:r>
                        <a:rPr lang="en-US" sz="1200" dirty="0">
                          <a:latin typeface="Segoe UI"/>
                          <a:ea typeface="Times New Roman"/>
                        </a:rPr>
                        <a:t>Countries that disseminate less than 10 of the 15 data categories.</a:t>
                      </a:r>
                      <a:endParaRPr lang="en-US" sz="1200" dirty="0">
                        <a:latin typeface="Times New Roman"/>
                        <a:ea typeface="Calibri"/>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solidFill>
                      <a:srgbClr val="B8CCE4"/>
                    </a:solidFill>
                  </a:tcPr>
                </a:tc>
              </a:tr>
              <a:tr h="323088">
                <a:tc>
                  <a:txBody>
                    <a:bodyPr/>
                    <a:lstStyle/>
                    <a:p>
                      <a:pPr marL="0" marR="0">
                        <a:lnSpc>
                          <a:spcPct val="110000"/>
                        </a:lnSpc>
                        <a:spcBef>
                          <a:spcPts val="1200"/>
                        </a:spcBef>
                        <a:spcAft>
                          <a:spcPts val="1200"/>
                        </a:spcAft>
                      </a:pPr>
                      <a:r>
                        <a:rPr lang="en-US" sz="1200" b="1" dirty="0">
                          <a:latin typeface="Segoe UI"/>
                          <a:ea typeface="Times New Roman"/>
                        </a:rPr>
                        <a:t>Baseline 2:</a:t>
                      </a:r>
                      <a:endParaRPr lang="en-US" sz="1200" dirty="0">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solidFill>
                      <a:srgbClr val="B8CCE4"/>
                    </a:solidFill>
                  </a:tcPr>
                </a:tc>
                <a:tc>
                  <a:txBody>
                    <a:bodyPr/>
                    <a:lstStyle/>
                    <a:p>
                      <a:pPr marL="0" marR="0">
                        <a:lnSpc>
                          <a:spcPct val="110000"/>
                        </a:lnSpc>
                        <a:spcBef>
                          <a:spcPts val="1200"/>
                        </a:spcBef>
                        <a:spcAft>
                          <a:spcPts val="1200"/>
                        </a:spcAft>
                      </a:pPr>
                      <a:r>
                        <a:rPr lang="en-US" sz="1200" dirty="0">
                          <a:latin typeface="Segoe UI"/>
                          <a:ea typeface="Times New Roman"/>
                        </a:rPr>
                        <a:t>Countries that disseminate between 10–14 of the 15 </a:t>
                      </a:r>
                      <a:r>
                        <a:rPr lang="en-US" sz="1200" dirty="0" smtClean="0">
                          <a:latin typeface="Segoe UI"/>
                          <a:ea typeface="Times New Roman"/>
                        </a:rPr>
                        <a:t>data categories</a:t>
                      </a:r>
                      <a:r>
                        <a:rPr lang="en-US" sz="1200" dirty="0">
                          <a:latin typeface="Segoe UI"/>
                          <a:ea typeface="Times New Roman"/>
                        </a:rPr>
                        <a:t>.</a:t>
                      </a:r>
                      <a:endParaRPr lang="en-US" sz="1200" dirty="0">
                        <a:latin typeface="Times New Roman"/>
                        <a:ea typeface="Calibri"/>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solidFill>
                      <a:srgbClr val="B8CCE4"/>
                    </a:solidFill>
                  </a:tcPr>
                </a:tc>
              </a:tr>
              <a:tr h="646176">
                <a:tc>
                  <a:txBody>
                    <a:bodyPr/>
                    <a:lstStyle/>
                    <a:p>
                      <a:pPr marL="0" marR="0">
                        <a:lnSpc>
                          <a:spcPct val="110000"/>
                        </a:lnSpc>
                        <a:spcBef>
                          <a:spcPts val="1200"/>
                        </a:spcBef>
                        <a:spcAft>
                          <a:spcPts val="1200"/>
                        </a:spcAft>
                      </a:pPr>
                      <a:r>
                        <a:rPr lang="en-US" sz="1200" b="1" dirty="0">
                          <a:latin typeface="Segoe UI"/>
                          <a:ea typeface="Times New Roman"/>
                        </a:rPr>
                        <a:t>Threshold 1:</a:t>
                      </a:r>
                      <a:endParaRPr lang="en-US" sz="1200" dirty="0">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solidFill>
                      <a:srgbClr val="00B050"/>
                    </a:solidFill>
                  </a:tcPr>
                </a:tc>
                <a:tc>
                  <a:txBody>
                    <a:bodyPr/>
                    <a:lstStyle/>
                    <a:p>
                      <a:pPr marL="0" marR="0">
                        <a:lnSpc>
                          <a:spcPct val="110000"/>
                        </a:lnSpc>
                        <a:spcBef>
                          <a:spcPts val="1200"/>
                        </a:spcBef>
                        <a:spcAft>
                          <a:spcPts val="1200"/>
                        </a:spcAft>
                      </a:pPr>
                      <a:r>
                        <a:rPr lang="en-US" sz="1200" dirty="0" smtClean="0">
                          <a:latin typeface="Segoe UI"/>
                          <a:ea typeface="Calibri"/>
                        </a:rPr>
                        <a:t>Countries</a:t>
                      </a:r>
                      <a:r>
                        <a:rPr lang="en-US" sz="1200" baseline="0" dirty="0" smtClean="0">
                          <a:latin typeface="Segoe UI"/>
                          <a:ea typeface="Calibri"/>
                        </a:rPr>
                        <a:t> that disseminate all the 15 data categories but fall short of at least one e-GDDS recommendations for timeliness and periodicity.</a:t>
                      </a:r>
                      <a:endParaRPr lang="en-US" sz="1200" dirty="0">
                        <a:latin typeface="Times New Roman"/>
                        <a:ea typeface="Calibri"/>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solidFill>
                      <a:srgbClr val="00B050"/>
                    </a:solidFill>
                  </a:tcPr>
                </a:tc>
              </a:tr>
              <a:tr h="646176">
                <a:tc>
                  <a:txBody>
                    <a:bodyPr/>
                    <a:lstStyle/>
                    <a:p>
                      <a:pPr marL="0" marR="0">
                        <a:lnSpc>
                          <a:spcPct val="110000"/>
                        </a:lnSpc>
                        <a:spcBef>
                          <a:spcPts val="1200"/>
                        </a:spcBef>
                        <a:spcAft>
                          <a:spcPts val="1200"/>
                        </a:spcAft>
                      </a:pPr>
                      <a:r>
                        <a:rPr lang="en-US" sz="1200" b="1" dirty="0">
                          <a:latin typeface="Segoe UI"/>
                          <a:ea typeface="Times New Roman"/>
                        </a:rPr>
                        <a:t>Threshold 2:</a:t>
                      </a:r>
                      <a:endParaRPr lang="en-US" sz="1200" dirty="0">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solidFill>
                      <a:srgbClr val="00B050"/>
                    </a:solidFill>
                  </a:tcPr>
                </a:tc>
                <a:tc>
                  <a:txBody>
                    <a:bodyPr/>
                    <a:lstStyle/>
                    <a:p>
                      <a:pPr marL="0" marR="0">
                        <a:lnSpc>
                          <a:spcPct val="110000"/>
                        </a:lnSpc>
                        <a:spcBef>
                          <a:spcPts val="1200"/>
                        </a:spcBef>
                        <a:spcAft>
                          <a:spcPts val="1200"/>
                        </a:spcAft>
                      </a:pPr>
                      <a:r>
                        <a:rPr lang="en-US" sz="1200" dirty="0" smtClean="0">
                          <a:latin typeface="Segoe UI"/>
                          <a:ea typeface="Times New Roman"/>
                        </a:rPr>
                        <a:t>Countries</a:t>
                      </a:r>
                      <a:r>
                        <a:rPr lang="en-US" sz="1200" baseline="0" dirty="0" smtClean="0">
                          <a:latin typeface="Segoe UI"/>
                          <a:ea typeface="Times New Roman"/>
                        </a:rPr>
                        <a:t> that disseminate all the 15 data categories and meet all e-GDDS recommendations for timeliness and periodicity</a:t>
                      </a:r>
                      <a:r>
                        <a:rPr lang="en-US" sz="1200" dirty="0" smtClean="0">
                          <a:latin typeface="Segoe UI"/>
                          <a:ea typeface="Times New Roman"/>
                        </a:rPr>
                        <a:t>.</a:t>
                      </a:r>
                      <a:endParaRPr lang="en-US" sz="1200" dirty="0">
                        <a:latin typeface="Times New Roman"/>
                        <a:ea typeface="Calibri"/>
                      </a:endParaRPr>
                    </a:p>
                  </a:txBody>
                  <a:tcPr marL="68580" marR="68580" marT="0" marB="0">
                    <a:lnL>
                      <a:noFill/>
                    </a:lnL>
                    <a:lnR w="12700" cap="flat" cmpd="sng" algn="ctr">
                      <a:solidFill>
                        <a:schemeClr val="tx1"/>
                      </a:solidFill>
                      <a:prstDash val="solid"/>
                      <a:round/>
                      <a:headEnd type="none" w="med" len="med"/>
                      <a:tailEnd type="none" w="med" len="med"/>
                    </a:lnR>
                    <a:lnT>
                      <a:noFill/>
                    </a:lnT>
                    <a:lnB>
                      <a:noFill/>
                    </a:lnB>
                    <a:solidFill>
                      <a:srgbClr val="00B050"/>
                    </a:solidFill>
                  </a:tcPr>
                </a:tc>
              </a:tr>
              <a:tr h="969264">
                <a:tc>
                  <a:txBody>
                    <a:bodyPr/>
                    <a:lstStyle/>
                    <a:p>
                      <a:pPr marL="0" marR="0">
                        <a:lnSpc>
                          <a:spcPct val="110000"/>
                        </a:lnSpc>
                        <a:spcBef>
                          <a:spcPts val="1200"/>
                        </a:spcBef>
                        <a:spcAft>
                          <a:spcPts val="1200"/>
                        </a:spcAft>
                      </a:pPr>
                      <a:r>
                        <a:rPr lang="en-US" sz="1200" b="1" dirty="0">
                          <a:latin typeface="Segoe UI"/>
                          <a:ea typeface="Times New Roman"/>
                        </a:rPr>
                        <a:t>Threshold 3:</a:t>
                      </a:r>
                      <a:endParaRPr lang="en-US" sz="1200" dirty="0">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00B050"/>
                    </a:solidFill>
                  </a:tcPr>
                </a:tc>
                <a:tc>
                  <a:txBody>
                    <a:bodyPr/>
                    <a:lstStyle/>
                    <a:p>
                      <a:pPr marL="0" marR="0">
                        <a:lnSpc>
                          <a:spcPct val="110000"/>
                        </a:lnSpc>
                        <a:spcBef>
                          <a:spcPts val="1200"/>
                        </a:spcBef>
                        <a:spcAft>
                          <a:spcPts val="1200"/>
                        </a:spcAft>
                      </a:pPr>
                      <a:r>
                        <a:rPr lang="en-US" sz="1200" dirty="0" smtClean="0">
                          <a:latin typeface="Segoe UI"/>
                          <a:ea typeface="Times New Roman"/>
                        </a:rPr>
                        <a:t>Countries</a:t>
                      </a:r>
                      <a:r>
                        <a:rPr lang="en-US" sz="1200" baseline="0" dirty="0" smtClean="0">
                          <a:latin typeface="Segoe UI"/>
                          <a:ea typeface="Times New Roman"/>
                        </a:rPr>
                        <a:t> that disseminate all the 15 data categories, meet all the e-GDDS recommendations for timeliness and periodicity, and exceed timeliness or periodicity for at least one data category.</a:t>
                      </a:r>
                      <a:endParaRPr lang="en-US" sz="1200" dirty="0">
                        <a:latin typeface="Times New Roman"/>
                        <a:ea typeface="Calibri"/>
                      </a:endParaRP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B050"/>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913813" cy="838200"/>
          </a:xfrm>
        </p:spPr>
        <p:txBody>
          <a:bodyPr>
            <a:normAutofit/>
          </a:bodyPr>
          <a:lstStyle/>
          <a:p>
            <a:pPr algn="ctr"/>
            <a:r>
              <a:rPr lang="en-US" dirty="0" smtClean="0"/>
              <a:t>What are the benefits?</a:t>
            </a:r>
            <a:endParaRPr lang="en-US" dirty="0"/>
          </a:p>
        </p:txBody>
      </p:sp>
      <p:sp>
        <p:nvSpPr>
          <p:cNvPr id="3" name="Content Placeholder 2"/>
          <p:cNvSpPr>
            <a:spLocks noGrp="1"/>
          </p:cNvSpPr>
          <p:nvPr>
            <p:ph idx="1"/>
          </p:nvPr>
        </p:nvSpPr>
        <p:spPr>
          <a:xfrm>
            <a:off x="0" y="1752600"/>
            <a:ext cx="9144000" cy="5029200"/>
          </a:xfrm>
        </p:spPr>
        <p:txBody>
          <a:bodyPr>
            <a:normAutofit fontScale="77500" lnSpcReduction="20000"/>
          </a:bodyPr>
          <a:lstStyle/>
          <a:p>
            <a:pPr>
              <a:lnSpc>
                <a:spcPct val="100000"/>
              </a:lnSpc>
            </a:pPr>
            <a:r>
              <a:rPr lang="en-US" sz="3100" dirty="0" smtClean="0"/>
              <a:t>Improved data transparency and governance should generate incentives for data quality improvement.</a:t>
            </a:r>
          </a:p>
          <a:p>
            <a:pPr>
              <a:lnSpc>
                <a:spcPct val="100000"/>
              </a:lnSpc>
            </a:pPr>
            <a:r>
              <a:rPr lang="en-US" sz="3100" dirty="0" smtClean="0"/>
              <a:t>With discipline in publication through observance of ARC, there will be less uncertainty for markets, investors, and the public at large (domestic and international).</a:t>
            </a:r>
          </a:p>
          <a:p>
            <a:pPr>
              <a:lnSpc>
                <a:spcPct val="100000"/>
              </a:lnSpc>
            </a:pPr>
            <a:r>
              <a:rPr lang="en-US" sz="3100" dirty="0" smtClean="0"/>
              <a:t>Regular monitoring should stimulate peer competition and interest by stakeholders and markets.</a:t>
            </a:r>
          </a:p>
          <a:p>
            <a:pPr>
              <a:lnSpc>
                <a:spcPct val="100000"/>
              </a:lnSpc>
            </a:pPr>
            <a:r>
              <a:rPr lang="en-US" sz="3100" dirty="0" smtClean="0"/>
              <a:t>Disciplined data publication to help develop domestic financial markets.</a:t>
            </a:r>
          </a:p>
          <a:p>
            <a:pPr>
              <a:lnSpc>
                <a:spcPct val="100000"/>
              </a:lnSpc>
            </a:pPr>
            <a:r>
              <a:rPr lang="en-US" sz="3100" dirty="0" smtClean="0"/>
              <a:t>Better assessment of TA needs, and enhanced donor cooperation.</a:t>
            </a:r>
          </a:p>
          <a:p>
            <a:r>
              <a:rPr lang="en-US" sz="3200" dirty="0" smtClean="0"/>
              <a:t>Authorities to be able to use new platform for disseminating other key data—including social demographic data, SDGs, etc.</a:t>
            </a:r>
          </a:p>
          <a:p>
            <a:r>
              <a:rPr lang="en-US" sz="3200" dirty="0" smtClean="0"/>
              <a:t>Use of ODP and SDMX to reduce data reporting burden.</a:t>
            </a:r>
          </a:p>
          <a:p>
            <a:endParaRPr lang="en-US" sz="3200" dirty="0" smtClean="0"/>
          </a:p>
          <a:p>
            <a:pPr>
              <a:lnSpc>
                <a:spcPct val="100000"/>
              </a:lnSpc>
            </a:pPr>
            <a:endParaRPr lang="en-US" sz="3100" dirty="0" smtClean="0"/>
          </a:p>
          <a:p>
            <a:pPr>
              <a:lnSpc>
                <a:spcPct val="100000"/>
              </a:lnSpc>
            </a:pPr>
            <a:endParaRPr lang="en-US" dirty="0" smtClean="0"/>
          </a:p>
          <a:p>
            <a:pPr>
              <a:lnSpc>
                <a:spcPct val="100000"/>
              </a:lnSpc>
            </a:pPr>
            <a:endParaRPr lang="en-US" dirty="0" smtClean="0"/>
          </a:p>
        </p:txBody>
      </p:sp>
      <p:sp>
        <p:nvSpPr>
          <p:cNvPr id="4" name="Slide Number Placeholder 3"/>
          <p:cNvSpPr>
            <a:spLocks noGrp="1"/>
          </p:cNvSpPr>
          <p:nvPr>
            <p:ph type="sldNum" sz="quarter" idx="12"/>
          </p:nvPr>
        </p:nvSpPr>
        <p:spPr/>
        <p:txBody>
          <a:bodyPr/>
          <a:lstStyle/>
          <a:p>
            <a:fld id="{CC528B02-F942-42BE-9906-38356830919C}"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expected of countries?</a:t>
            </a:r>
            <a:endParaRPr lang="en-US" dirty="0"/>
          </a:p>
        </p:txBody>
      </p:sp>
      <p:sp>
        <p:nvSpPr>
          <p:cNvPr id="3" name="Content Placeholder 2"/>
          <p:cNvSpPr>
            <a:spLocks noGrp="1"/>
          </p:cNvSpPr>
          <p:nvPr>
            <p:ph idx="1"/>
          </p:nvPr>
        </p:nvSpPr>
        <p:spPr>
          <a:xfrm>
            <a:off x="457200" y="1905000"/>
            <a:ext cx="7924800" cy="4724400"/>
          </a:xfrm>
        </p:spPr>
        <p:txBody>
          <a:bodyPr/>
          <a:lstStyle/>
          <a:p>
            <a:r>
              <a:rPr lang="en-US" sz="2400" dirty="0" smtClean="0"/>
              <a:t>Respond favorably to the letter sent by Managing Director Lagarde of May 21, 2015 seeking commitment;</a:t>
            </a:r>
          </a:p>
          <a:p>
            <a:r>
              <a:rPr lang="en-US" sz="2400" dirty="0" smtClean="0"/>
              <a:t>Appoint an e-GDDS national coordinator to work with Fund staff on implementing the e-GDDS initiative;</a:t>
            </a:r>
          </a:p>
          <a:p>
            <a:r>
              <a:rPr lang="en-US" sz="2400" dirty="0" smtClean="0"/>
              <a:t>Agree that the e-GDDS will be a multi-year project and that e-GDDS missions to countries that commit to implement the new framework would need to be phased-in over time;</a:t>
            </a:r>
          </a:p>
          <a:p>
            <a:r>
              <a:rPr lang="en-US" sz="2400" dirty="0" smtClean="0"/>
              <a:t>As the primary purpose of the e-GDDS is publication of data, commit to publish the data in the NSDP after a mutually agreed period following and agreed discipline as regards periodicity and timeliness. This commitment will be a critical factor for fielding e-GDDS missions to your country.</a:t>
            </a:r>
          </a:p>
          <a:p>
            <a:endParaRPr lang="en-US" sz="2400" dirty="0" smtClean="0"/>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IMF’s Data Standards Initiatives </a:t>
            </a:r>
            <a:endParaRPr lang="en-US" dirty="0"/>
          </a:p>
        </p:txBody>
      </p:sp>
      <p:sp>
        <p:nvSpPr>
          <p:cNvPr id="3" name="Content Placeholder 2"/>
          <p:cNvSpPr>
            <a:spLocks noGrp="1"/>
          </p:cNvSpPr>
          <p:nvPr>
            <p:ph idx="1"/>
          </p:nvPr>
        </p:nvSpPr>
        <p:spPr/>
        <p:txBody>
          <a:bodyPr/>
          <a:lstStyle/>
          <a:p>
            <a:r>
              <a:rPr lang="en-US" sz="2300" dirty="0" smtClean="0"/>
              <a:t>Special Data Dissemination Standard (SDDS): For countries accessing capital markets ; established in 1996.</a:t>
            </a:r>
          </a:p>
          <a:p>
            <a:endParaRPr lang="en-US" sz="2300" dirty="0" smtClean="0"/>
          </a:p>
          <a:p>
            <a:r>
              <a:rPr lang="en-US" sz="2300" dirty="0" smtClean="0"/>
              <a:t>Special Data Dissemination Standard Plus (SDDS Plus):  SDDS  subscribers with systemically important financial systems; established in 2012.</a:t>
            </a:r>
          </a:p>
          <a:p>
            <a:pPr>
              <a:buNone/>
            </a:pPr>
            <a:endParaRPr lang="en-US" sz="2300" dirty="0" smtClean="0"/>
          </a:p>
          <a:p>
            <a:r>
              <a:rPr lang="en-US" sz="2300" dirty="0" smtClean="0"/>
              <a:t>Enhanced General Data Dissemination System  (e-GDDS): to assist e-GDDS participants to graduate to the SDDS; established in 2015.</a:t>
            </a:r>
          </a:p>
          <a:p>
            <a:endParaRPr lang="en-US" sz="1700"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Botswana and Nigeria have Implemented the e-GDDS</a:t>
            </a:r>
            <a:endParaRPr lang="en-US" dirty="0"/>
          </a:p>
        </p:txBody>
      </p:sp>
      <p:sp>
        <p:nvSpPr>
          <p:cNvPr id="3" name="Content Placeholder 2"/>
          <p:cNvSpPr>
            <a:spLocks noGrp="1"/>
          </p:cNvSpPr>
          <p:nvPr>
            <p:ph idx="1"/>
          </p:nvPr>
        </p:nvSpPr>
        <p:spPr/>
        <p:txBody>
          <a:bodyPr/>
          <a:lstStyle/>
          <a:p>
            <a:r>
              <a:rPr lang="en-US" dirty="0" smtClean="0">
                <a:solidFill>
                  <a:srgbClr val="FF0000"/>
                </a:solidFill>
              </a:rPr>
              <a:t>Botswana: NSDP </a:t>
            </a:r>
            <a:r>
              <a:rPr lang="en-US" dirty="0" smtClean="0"/>
              <a:t>- </a:t>
            </a:r>
            <a:r>
              <a:rPr lang="en-US" u="sng" dirty="0" smtClean="0">
                <a:hlinkClick r:id="rId2"/>
              </a:rPr>
              <a:t>http://cb.botswana.opendataforafrica.org/nanhvtg/national-summary-data-page-nsdp</a:t>
            </a:r>
            <a:endParaRPr lang="en-US" dirty="0" smtClean="0"/>
          </a:p>
          <a:p>
            <a:r>
              <a:rPr lang="en-US" dirty="0" smtClean="0"/>
              <a:t>Press Release - </a:t>
            </a:r>
            <a:r>
              <a:rPr lang="en-US" u="sng" dirty="0" smtClean="0">
                <a:hlinkClick r:id="rId3"/>
              </a:rPr>
              <a:t>http://www.imf.org/external/np/sec/pr/2015/pr15499.htm</a:t>
            </a:r>
            <a:endParaRPr lang="en-US" u="sng" dirty="0" smtClean="0"/>
          </a:p>
          <a:p>
            <a:endParaRPr lang="en-US" dirty="0" smtClean="0"/>
          </a:p>
          <a:p>
            <a:r>
              <a:rPr lang="en-US" dirty="0" smtClean="0">
                <a:solidFill>
                  <a:srgbClr val="FF0000"/>
                </a:solidFill>
              </a:rPr>
              <a:t>Nigeria: NSDP </a:t>
            </a:r>
            <a:r>
              <a:rPr lang="en-US" dirty="0" smtClean="0"/>
              <a:t>-</a:t>
            </a:r>
            <a:r>
              <a:rPr lang="en-US" u="sng" dirty="0" smtClean="0">
                <a:hlinkClick r:id="rId4"/>
              </a:rPr>
              <a:t>http://nso.nigeria.opendataforafrica.org/xvokkfg/national-summary-data-page-nsdp</a:t>
            </a:r>
            <a:endParaRPr lang="en-US" dirty="0" smtClean="0"/>
          </a:p>
          <a:p>
            <a:r>
              <a:rPr lang="en-US" dirty="0" smtClean="0"/>
              <a:t>Press Release - </a:t>
            </a:r>
            <a:r>
              <a:rPr lang="en-US" u="sng" dirty="0" smtClean="0">
                <a:hlinkClick r:id="rId5"/>
              </a:rPr>
              <a:t>http://www.imf.org/external/np/sec/pr/2016/pr1675.htm</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Segoe UI" pitchFamily="34" charset="0"/>
                <a:ea typeface="Segoe UI" pitchFamily="34" charset="0"/>
                <a:cs typeface="Segoe UI" pitchFamily="34" charset="0"/>
              </a:rPr>
              <a:t>I: Special Data Dissemination Standard Plus (SDDS Plus)</a:t>
            </a:r>
            <a:endParaRPr lang="en-US" dirty="0"/>
          </a:p>
        </p:txBody>
      </p:sp>
      <p:sp>
        <p:nvSpPr>
          <p:cNvPr id="3" name="Subtitle 2"/>
          <p:cNvSpPr>
            <a:spLocks noGrp="1"/>
          </p:cNvSpPr>
          <p:nvPr>
            <p:ph type="subTitle" idx="1"/>
          </p:nvPr>
        </p:nvSpPr>
        <p:spPr/>
        <p:txBody>
          <a:bodyPr>
            <a:normAutofit/>
          </a:bodyPr>
          <a:lstStyle/>
          <a:p>
            <a:endParaRPr lang="en-US" sz="2800" dirty="0" smtClean="0">
              <a:latin typeface="Segoe UI" pitchFamily="34" charset="0"/>
              <a:ea typeface="Segoe UI" pitchFamily="34" charset="0"/>
              <a:cs typeface="Segoe UI" pitchFamily="34" charset="0"/>
            </a:endParaRPr>
          </a:p>
          <a:p>
            <a:r>
              <a:rPr lang="en-US" sz="2800" dirty="0" smtClean="0">
                <a:latin typeface="Segoe UI" pitchFamily="34" charset="0"/>
                <a:ea typeface="Segoe UI" pitchFamily="34" charset="0"/>
                <a:cs typeface="Segoe UI" pitchFamily="34" charset="0"/>
              </a:rPr>
              <a:t>Established in 2012 in the context of the </a:t>
            </a:r>
            <a:r>
              <a:rPr lang="en-US" sz="2800" i="1" dirty="0" smtClean="0">
                <a:latin typeface="Segoe UI" pitchFamily="34" charset="0"/>
                <a:ea typeface="Segoe UI" pitchFamily="34" charset="0"/>
                <a:cs typeface="Segoe UI" pitchFamily="34" charset="0"/>
              </a:rPr>
              <a:t>Eighth Review of the Fund’s Data Standards Initiatives</a:t>
            </a:r>
            <a:r>
              <a:rPr lang="en-US" sz="2800" dirty="0" smtClean="0">
                <a:latin typeface="Segoe UI" pitchFamily="34" charset="0"/>
                <a:ea typeface="Segoe UI" pitchFamily="34" charset="0"/>
                <a:cs typeface="Segoe UI" pitchFamily="34" charset="0"/>
              </a:rPr>
              <a:t>, as the third and highest tier of the Data Standards Initiatives</a:t>
            </a:r>
          </a:p>
          <a:p>
            <a:r>
              <a:rPr lang="en-US" sz="2800" dirty="0" smtClean="0">
                <a:latin typeface="Segoe UI" pitchFamily="34" charset="0"/>
                <a:ea typeface="Segoe UI" pitchFamily="34" charset="0"/>
                <a:cs typeface="Segoe UI" pitchFamily="34" charset="0"/>
              </a:rPr>
              <a:t>Launch took place in November 2014</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534400" cy="990600"/>
          </a:xfrm>
        </p:spPr>
        <p:txBody>
          <a:bodyPr/>
          <a:lstStyle/>
          <a:p>
            <a:pPr algn="ctr"/>
            <a:r>
              <a:rPr lang="en-US" dirty="0" smtClean="0"/>
              <a:t>Special Data Dissemination Standard (SDDS) Plus</a:t>
            </a:r>
            <a:endParaRPr lang="en-US" dirty="0"/>
          </a:p>
        </p:txBody>
      </p:sp>
      <p:sp>
        <p:nvSpPr>
          <p:cNvPr id="3" name="Content Placeholder 2"/>
          <p:cNvSpPr>
            <a:spLocks noGrp="1"/>
          </p:cNvSpPr>
          <p:nvPr>
            <p:ph idx="1"/>
          </p:nvPr>
        </p:nvSpPr>
        <p:spPr>
          <a:xfrm>
            <a:off x="838200" y="1600200"/>
            <a:ext cx="8153400" cy="4419600"/>
          </a:xfrm>
        </p:spPr>
        <p:txBody>
          <a:bodyPr/>
          <a:lstStyle/>
          <a:p>
            <a:pPr algn="ctr" fontAlgn="auto">
              <a:spcBef>
                <a:spcPts val="0"/>
              </a:spcBef>
              <a:spcAft>
                <a:spcPts val="0"/>
              </a:spcAft>
              <a:buNone/>
            </a:pPr>
            <a:r>
              <a:rPr lang="en-US" sz="2800" dirty="0" smtClean="0">
                <a:solidFill>
                  <a:srgbClr val="0070C0"/>
                </a:solidFill>
                <a:ea typeface="Tahoma" pitchFamily="34" charset="0"/>
                <a:cs typeface="Tahoma" pitchFamily="34" charset="0"/>
              </a:rPr>
              <a:t>Why the SDDS Plus? </a:t>
            </a:r>
          </a:p>
          <a:p>
            <a:pPr algn="ctr" fontAlgn="auto">
              <a:spcBef>
                <a:spcPts val="0"/>
              </a:spcBef>
              <a:spcAft>
                <a:spcPts val="0"/>
              </a:spcAft>
            </a:pPr>
            <a:endParaRPr lang="en-US" dirty="0" smtClean="0">
              <a:solidFill>
                <a:schemeClr val="tx1"/>
              </a:solidFill>
              <a:latin typeface="Tahoma" pitchFamily="34" charset="0"/>
              <a:ea typeface="Tahoma" pitchFamily="34" charset="0"/>
              <a:cs typeface="Tahoma" pitchFamily="34" charset="0"/>
            </a:endParaRPr>
          </a:p>
          <a:p>
            <a:pPr marL="461963" indent="-461963" fontAlgn="auto">
              <a:spcBef>
                <a:spcPts val="0"/>
              </a:spcBef>
              <a:spcAft>
                <a:spcPts val="0"/>
              </a:spcAft>
              <a:buFont typeface="Wingdings" pitchFamily="2" charset="2"/>
              <a:buChar char="Ø"/>
            </a:pPr>
            <a:r>
              <a:rPr lang="en-US" sz="2800" dirty="0" smtClean="0">
                <a:solidFill>
                  <a:schemeClr val="tx1"/>
                </a:solidFill>
                <a:latin typeface="Tahoma" pitchFamily="34" charset="0"/>
                <a:ea typeface="Tahoma" pitchFamily="34" charset="0"/>
                <a:cs typeface="Tahoma" pitchFamily="34" charset="0"/>
              </a:rPr>
              <a:t>Highest tier of the IMF’s data standards initiatives </a:t>
            </a:r>
          </a:p>
          <a:p>
            <a:pPr fontAlgn="auto">
              <a:spcBef>
                <a:spcPts val="0"/>
              </a:spcBef>
              <a:spcAft>
                <a:spcPts val="0"/>
              </a:spcAft>
            </a:pPr>
            <a:endParaRPr lang="en-US" sz="2800" dirty="0" smtClean="0">
              <a:solidFill>
                <a:schemeClr val="tx1"/>
              </a:solidFill>
              <a:latin typeface="Tahoma" pitchFamily="34" charset="0"/>
              <a:ea typeface="Tahoma" pitchFamily="34" charset="0"/>
              <a:cs typeface="Tahoma" pitchFamily="34" charset="0"/>
            </a:endParaRPr>
          </a:p>
          <a:p>
            <a:pPr marL="457200" indent="-457200" fontAlgn="auto">
              <a:spcBef>
                <a:spcPts val="0"/>
              </a:spcBef>
              <a:spcAft>
                <a:spcPts val="0"/>
              </a:spcAft>
              <a:buFont typeface="Wingdings" pitchFamily="2" charset="2"/>
              <a:buChar char="Ø"/>
            </a:pPr>
            <a:r>
              <a:rPr lang="en-US" sz="2800" dirty="0" smtClean="0">
                <a:solidFill>
                  <a:schemeClr val="tx1"/>
                </a:solidFill>
                <a:latin typeface="Tahoma" pitchFamily="34" charset="0"/>
                <a:ea typeface="Tahoma" pitchFamily="34" charset="0"/>
                <a:cs typeface="Tahoma" pitchFamily="34" charset="0"/>
              </a:rPr>
              <a:t>Adherents disseminate data necessary to assess and analyze systemic risks to domestic economies</a:t>
            </a:r>
          </a:p>
          <a:p>
            <a:pPr marL="457200" indent="-457200" fontAlgn="auto">
              <a:spcBef>
                <a:spcPts val="0"/>
              </a:spcBef>
              <a:spcAft>
                <a:spcPts val="0"/>
              </a:spcAft>
              <a:buFont typeface="Wingdings" pitchFamily="2" charset="2"/>
              <a:buChar char="Ø"/>
            </a:pPr>
            <a:endParaRPr lang="en-US" sz="2800" dirty="0" smtClean="0">
              <a:solidFill>
                <a:schemeClr val="tx1"/>
              </a:solidFill>
              <a:latin typeface="Tahoma" pitchFamily="34" charset="0"/>
              <a:ea typeface="Tahoma" pitchFamily="34" charset="0"/>
              <a:cs typeface="Tahoma" pitchFamily="34" charset="0"/>
            </a:endParaRPr>
          </a:p>
          <a:p>
            <a:pPr marL="457200" indent="-457200" fontAlgn="auto">
              <a:spcBef>
                <a:spcPts val="0"/>
              </a:spcBef>
              <a:spcAft>
                <a:spcPts val="0"/>
              </a:spcAft>
              <a:buFont typeface="Wingdings" pitchFamily="2" charset="2"/>
              <a:buChar char="Ø"/>
            </a:pPr>
            <a:r>
              <a:rPr lang="en-US" sz="2800" dirty="0" smtClean="0">
                <a:solidFill>
                  <a:schemeClr val="tx1"/>
                </a:solidFill>
                <a:latin typeface="Tahoma" pitchFamily="34" charset="0"/>
                <a:ea typeface="Tahoma" pitchFamily="34" charset="0"/>
                <a:cs typeface="Tahoma" pitchFamily="34" charset="0"/>
              </a:rPr>
              <a:t>Contribute to global financial stability and strengthen bilateral and multilateral surveillance</a:t>
            </a:r>
          </a:p>
          <a:p>
            <a:pPr>
              <a:buFont typeface="Wingdings" pitchFamily="2" charset="2"/>
              <a:buChar char="Ø"/>
            </a:pPr>
            <a:endParaRPr lang="en-US" dirty="0"/>
          </a:p>
        </p:txBody>
      </p:sp>
      <p:sp>
        <p:nvSpPr>
          <p:cNvPr id="4" name="Slide Number Placeholder 3"/>
          <p:cNvSpPr>
            <a:spLocks noGrp="1"/>
          </p:cNvSpPr>
          <p:nvPr>
            <p:ph type="sldNum" sz="quarter" idx="12"/>
          </p:nvPr>
        </p:nvSpPr>
        <p:spPr/>
        <p:txBody>
          <a:bodyPr/>
          <a:lstStyle/>
          <a:p>
            <a:fld id="{D43141DE-D0AD-46C9-8338-FE91CDBD5602}"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47800"/>
            <a:ext cx="8153400" cy="4800600"/>
          </a:xfrm>
        </p:spPr>
        <p:txBody>
          <a:bodyPr/>
          <a:lstStyle/>
          <a:p>
            <a:pPr algn="ctr" fontAlgn="auto">
              <a:spcBef>
                <a:spcPts val="0"/>
              </a:spcBef>
              <a:spcAft>
                <a:spcPts val="0"/>
              </a:spcAft>
            </a:pPr>
            <a:endParaRPr lang="en-US" dirty="0" smtClean="0">
              <a:solidFill>
                <a:schemeClr val="tx1"/>
              </a:solidFill>
              <a:latin typeface="Tahoma" pitchFamily="34" charset="0"/>
              <a:ea typeface="Tahoma" pitchFamily="34" charset="0"/>
              <a:cs typeface="Tahoma" pitchFamily="34" charset="0"/>
            </a:endParaRPr>
          </a:p>
          <a:p>
            <a:pPr marL="461963" indent="-461963" fontAlgn="auto">
              <a:spcBef>
                <a:spcPts val="0"/>
              </a:spcBef>
              <a:spcAft>
                <a:spcPts val="0"/>
              </a:spcAft>
              <a:buFont typeface="Wingdings" pitchFamily="2" charset="2"/>
              <a:buChar char="Ø"/>
            </a:pPr>
            <a:r>
              <a:rPr lang="en-US" sz="2000" dirty="0" smtClean="0">
                <a:solidFill>
                  <a:schemeClr val="tx1"/>
                </a:solidFill>
                <a:latin typeface="Tahoma" pitchFamily="34" charset="0"/>
                <a:ea typeface="Tahoma" pitchFamily="34" charset="0"/>
                <a:cs typeface="Tahoma" pitchFamily="34" charset="0"/>
              </a:rPr>
              <a:t>Voluntary and open to all SDDS subscribers in full observance of SDDS requirements</a:t>
            </a:r>
          </a:p>
          <a:p>
            <a:pPr marL="461963" indent="-461963" fontAlgn="auto">
              <a:spcBef>
                <a:spcPts val="0"/>
              </a:spcBef>
              <a:spcAft>
                <a:spcPts val="0"/>
              </a:spcAft>
              <a:buFont typeface="Wingdings" pitchFamily="2" charset="2"/>
              <a:buChar char="Ø"/>
            </a:pPr>
            <a:endParaRPr lang="en-US" sz="2000" dirty="0" smtClean="0">
              <a:solidFill>
                <a:schemeClr val="tx1"/>
              </a:solidFill>
              <a:latin typeface="Tahoma" pitchFamily="34" charset="0"/>
              <a:ea typeface="Tahoma" pitchFamily="34" charset="0"/>
              <a:cs typeface="Tahoma" pitchFamily="34" charset="0"/>
            </a:endParaRPr>
          </a:p>
          <a:p>
            <a:pPr marL="461963" indent="-461963" fontAlgn="auto">
              <a:spcBef>
                <a:spcPts val="0"/>
              </a:spcBef>
              <a:spcAft>
                <a:spcPts val="0"/>
              </a:spcAft>
              <a:buFont typeface="Wingdings" pitchFamily="2" charset="2"/>
              <a:buChar char="Ø"/>
            </a:pPr>
            <a:r>
              <a:rPr lang="en-US" sz="2000" dirty="0" smtClean="0">
                <a:solidFill>
                  <a:schemeClr val="tx1"/>
                </a:solidFill>
                <a:latin typeface="Tahoma" pitchFamily="34" charset="0"/>
                <a:ea typeface="Tahoma" pitchFamily="34" charset="0"/>
                <a:cs typeface="Tahoma" pitchFamily="34" charset="0"/>
              </a:rPr>
              <a:t>Includes all SDDS prescribed data categories, plus nine additional data categories</a:t>
            </a:r>
          </a:p>
          <a:p>
            <a:pPr marL="461963" indent="-461963" fontAlgn="auto">
              <a:spcBef>
                <a:spcPts val="0"/>
              </a:spcBef>
              <a:spcAft>
                <a:spcPts val="0"/>
              </a:spcAft>
              <a:buFont typeface="Wingdings" pitchFamily="2" charset="2"/>
              <a:buChar char="Ø"/>
            </a:pPr>
            <a:endParaRPr lang="en-US" sz="2000" dirty="0" smtClean="0">
              <a:solidFill>
                <a:schemeClr val="tx1"/>
              </a:solidFill>
              <a:latin typeface="Tahoma" pitchFamily="34" charset="0"/>
              <a:ea typeface="Tahoma" pitchFamily="34" charset="0"/>
              <a:cs typeface="Tahoma" pitchFamily="34" charset="0"/>
            </a:endParaRPr>
          </a:p>
          <a:p>
            <a:pPr marL="461963" indent="-461963" fontAlgn="auto">
              <a:spcBef>
                <a:spcPts val="0"/>
              </a:spcBef>
              <a:spcAft>
                <a:spcPts val="0"/>
              </a:spcAft>
              <a:buFont typeface="Wingdings" pitchFamily="2" charset="2"/>
              <a:buChar char="Ø"/>
            </a:pPr>
            <a:r>
              <a:rPr lang="en-US" sz="2000" dirty="0" smtClean="0">
                <a:solidFill>
                  <a:schemeClr val="tx1"/>
                </a:solidFill>
                <a:latin typeface="Tahoma" pitchFamily="34" charset="0"/>
                <a:ea typeface="Tahoma" pitchFamily="34" charset="0"/>
                <a:cs typeface="Tahoma" pitchFamily="34" charset="0"/>
              </a:rPr>
              <a:t>Rigorous dissemination requirements including for coverage, timeliness, and time series data</a:t>
            </a:r>
          </a:p>
          <a:p>
            <a:pPr marL="461963" indent="-461963" fontAlgn="auto">
              <a:spcBef>
                <a:spcPts val="0"/>
              </a:spcBef>
              <a:spcAft>
                <a:spcPts val="0"/>
              </a:spcAft>
              <a:buFont typeface="Wingdings" pitchFamily="2" charset="2"/>
              <a:buChar char="Ø"/>
            </a:pPr>
            <a:endParaRPr lang="en-US" sz="2000" dirty="0" smtClean="0">
              <a:solidFill>
                <a:schemeClr val="tx1"/>
              </a:solidFill>
              <a:latin typeface="Tahoma" pitchFamily="34" charset="0"/>
              <a:ea typeface="Tahoma" pitchFamily="34" charset="0"/>
              <a:cs typeface="Tahoma" pitchFamily="34" charset="0"/>
            </a:endParaRPr>
          </a:p>
          <a:p>
            <a:pPr marL="461963" indent="-461963" fontAlgn="auto">
              <a:spcBef>
                <a:spcPts val="0"/>
              </a:spcBef>
              <a:spcAft>
                <a:spcPts val="0"/>
              </a:spcAft>
              <a:buFont typeface="Wingdings" pitchFamily="2" charset="2"/>
              <a:buChar char="Ø"/>
            </a:pPr>
            <a:r>
              <a:rPr lang="en-US" sz="2000" dirty="0" smtClean="0">
                <a:solidFill>
                  <a:srgbClr val="FF0000"/>
                </a:solidFill>
                <a:latin typeface="Tahoma" pitchFamily="34" charset="0"/>
                <a:ea typeface="Tahoma" pitchFamily="34" charset="0"/>
                <a:cs typeface="Tahoma" pitchFamily="34" charset="0"/>
              </a:rPr>
              <a:t>No flexibility option (unlike SDDS) </a:t>
            </a:r>
            <a:r>
              <a:rPr lang="en-US" sz="2000" dirty="0" smtClean="0">
                <a:solidFill>
                  <a:schemeClr val="tx1"/>
                </a:solidFill>
                <a:latin typeface="Tahoma" pitchFamily="34" charset="0"/>
                <a:ea typeface="Tahoma" pitchFamily="34" charset="0"/>
                <a:cs typeface="Tahoma" pitchFamily="34" charset="0"/>
              </a:rPr>
              <a:t>but a transition period until end-2019 to meet all nine additional data categories</a:t>
            </a:r>
          </a:p>
          <a:p>
            <a:pPr marL="461963" indent="-461963" fontAlgn="auto">
              <a:spcBef>
                <a:spcPts val="0"/>
              </a:spcBef>
              <a:spcAft>
                <a:spcPts val="0"/>
              </a:spcAft>
              <a:buFont typeface="Wingdings" pitchFamily="2" charset="2"/>
              <a:buChar char="Ø"/>
            </a:pPr>
            <a:endParaRPr lang="en-US" sz="2000" dirty="0" smtClean="0">
              <a:solidFill>
                <a:schemeClr val="tx1"/>
              </a:solidFill>
              <a:latin typeface="Tahoma" pitchFamily="34" charset="0"/>
              <a:ea typeface="Tahoma" pitchFamily="34" charset="0"/>
              <a:cs typeface="Tahoma" pitchFamily="34" charset="0"/>
            </a:endParaRPr>
          </a:p>
          <a:p>
            <a:pPr marL="461963" indent="-461963" fontAlgn="auto">
              <a:spcBef>
                <a:spcPts val="0"/>
              </a:spcBef>
              <a:spcAft>
                <a:spcPts val="0"/>
              </a:spcAft>
              <a:buFont typeface="Wingdings" pitchFamily="2" charset="2"/>
              <a:buChar char="Ø"/>
            </a:pPr>
            <a:r>
              <a:rPr lang="en-US" sz="2000" dirty="0" smtClean="0">
                <a:solidFill>
                  <a:schemeClr val="tx1"/>
                </a:solidFill>
                <a:latin typeface="Tahoma" pitchFamily="34" charset="0"/>
                <a:ea typeface="Tahoma" pitchFamily="34" charset="0"/>
                <a:cs typeface="Tahoma" pitchFamily="34" charset="0"/>
              </a:rPr>
              <a:t>Requires </a:t>
            </a:r>
            <a:r>
              <a:rPr lang="en-US" sz="2000" dirty="0" smtClean="0">
                <a:solidFill>
                  <a:srgbClr val="FF0000"/>
                </a:solidFill>
                <a:latin typeface="Tahoma" pitchFamily="34" charset="0"/>
                <a:ea typeface="Tahoma" pitchFamily="34" charset="0"/>
                <a:cs typeface="Tahoma" pitchFamily="34" charset="0"/>
              </a:rPr>
              <a:t>adherents</a:t>
            </a:r>
            <a:r>
              <a:rPr lang="en-US" sz="2000" dirty="0" smtClean="0">
                <a:solidFill>
                  <a:schemeClr val="tx1"/>
                </a:solidFill>
                <a:latin typeface="Tahoma" pitchFamily="34" charset="0"/>
                <a:ea typeface="Tahoma" pitchFamily="34" charset="0"/>
                <a:cs typeface="Tahoma" pitchFamily="34" charset="0"/>
              </a:rPr>
              <a:t> to prepare metadata, ARC, and a “modernized” NSDP (more on this below)</a:t>
            </a:r>
          </a:p>
          <a:p>
            <a:pPr fontAlgn="auto">
              <a:spcBef>
                <a:spcPts val="0"/>
              </a:spcBef>
              <a:spcAft>
                <a:spcPts val="0"/>
              </a:spcAft>
            </a:pPr>
            <a:endParaRPr lang="en-US" sz="2000" dirty="0" smtClean="0">
              <a:solidFill>
                <a:schemeClr val="tx1"/>
              </a:solidFill>
              <a:latin typeface="Tahoma" pitchFamily="34" charset="0"/>
              <a:ea typeface="Tahoma" pitchFamily="34" charset="0"/>
              <a:cs typeface="Tahoma" pitchFamily="34" charset="0"/>
            </a:endParaRPr>
          </a:p>
          <a:p>
            <a:pPr fontAlgn="auto">
              <a:spcBef>
                <a:spcPts val="0"/>
              </a:spcBef>
              <a:spcAft>
                <a:spcPts val="0"/>
              </a:spcAft>
            </a:pPr>
            <a:endParaRPr lang="en-US" sz="2000" dirty="0" smtClean="0">
              <a:solidFill>
                <a:schemeClr val="tx1"/>
              </a:solidFill>
              <a:latin typeface="Tahoma" pitchFamily="34" charset="0"/>
              <a:ea typeface="Tahoma" pitchFamily="34" charset="0"/>
              <a:cs typeface="Tahoma" pitchFamily="34" charset="0"/>
            </a:endParaRPr>
          </a:p>
          <a:p>
            <a:pPr fontAlgn="auto">
              <a:spcBef>
                <a:spcPts val="0"/>
              </a:spcBef>
              <a:spcAft>
                <a:spcPts val="0"/>
              </a:spcAft>
            </a:pPr>
            <a:endParaRPr lang="en-US" sz="2000" dirty="0" smtClean="0">
              <a:solidFill>
                <a:schemeClr val="tx1"/>
              </a:solidFill>
              <a:latin typeface="Tahoma" pitchFamily="34" charset="0"/>
              <a:ea typeface="Tahoma" pitchFamily="34" charset="0"/>
              <a:cs typeface="Tahoma" pitchFamily="34" charset="0"/>
            </a:endParaRPr>
          </a:p>
          <a:p>
            <a:pPr fontAlgn="auto">
              <a:spcBef>
                <a:spcPts val="0"/>
              </a:spcBef>
              <a:spcAft>
                <a:spcPts val="0"/>
              </a:spcAft>
            </a:pPr>
            <a:endParaRPr lang="en-US" sz="2000" dirty="0" smtClean="0">
              <a:solidFill>
                <a:schemeClr val="tx1"/>
              </a:solidFill>
              <a:latin typeface="Tahoma" pitchFamily="34" charset="0"/>
              <a:ea typeface="Tahoma" pitchFamily="34" charset="0"/>
              <a:cs typeface="Tahoma" pitchFamily="34" charset="0"/>
            </a:endParaRPr>
          </a:p>
          <a:p>
            <a:pPr>
              <a:buNone/>
            </a:pPr>
            <a:endParaRPr lang="en-US" dirty="0"/>
          </a:p>
        </p:txBody>
      </p:sp>
      <p:sp>
        <p:nvSpPr>
          <p:cNvPr id="4" name="Slide Number Placeholder 3"/>
          <p:cNvSpPr>
            <a:spLocks noGrp="1"/>
          </p:cNvSpPr>
          <p:nvPr>
            <p:ph type="sldNum" sz="quarter" idx="12"/>
          </p:nvPr>
        </p:nvSpPr>
        <p:spPr/>
        <p:txBody>
          <a:bodyPr/>
          <a:lstStyle/>
          <a:p>
            <a:fld id="{D43141DE-D0AD-46C9-8338-FE91CDBD5602}" type="slidenum">
              <a:rPr lang="en-US" smtClean="0"/>
              <a:pPr/>
              <a:t>5</a:t>
            </a:fld>
            <a:endParaRPr lang="en-US" dirty="0"/>
          </a:p>
        </p:txBody>
      </p:sp>
      <p:sp>
        <p:nvSpPr>
          <p:cNvPr id="5" name="Title 4"/>
          <p:cNvSpPr>
            <a:spLocks noGrp="1"/>
          </p:cNvSpPr>
          <p:nvPr>
            <p:ph type="title"/>
          </p:nvPr>
        </p:nvSpPr>
        <p:spPr/>
        <p:txBody>
          <a:bodyPr/>
          <a:lstStyle/>
          <a:p>
            <a:pPr algn="ctr"/>
            <a:r>
              <a:rPr lang="en-US" dirty="0" smtClean="0"/>
              <a:t>Modalities of the SDDS Plus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Grp="1" noChangeAspect="1" noChangeArrowheads="1"/>
          </p:cNvPicPr>
          <p:nvPr>
            <p:ph idx="1"/>
          </p:nvPr>
        </p:nvPicPr>
        <p:blipFill>
          <a:blip r:embed="rId3" cstate="print">
            <a:clrChange>
              <a:clrFrom>
                <a:srgbClr val="FFFFFF"/>
              </a:clrFrom>
              <a:clrTo>
                <a:srgbClr val="FFFFFF">
                  <a:alpha val="0"/>
                </a:srgbClr>
              </a:clrTo>
            </a:clrChange>
          </a:blip>
          <a:stretch>
            <a:fillRect/>
          </a:stretch>
        </p:blipFill>
        <p:spPr bwMode="auto">
          <a:xfrm>
            <a:off x="1114199" y="1524000"/>
            <a:ext cx="7449001" cy="46482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D43141DE-D0AD-46C9-8338-FE91CDBD5602}" type="slidenum">
              <a:rPr lang="en-US" smtClean="0"/>
              <a:pPr/>
              <a:t>6</a:t>
            </a:fld>
            <a:endParaRPr lang="en-US" dirty="0"/>
          </a:p>
        </p:txBody>
      </p:sp>
      <p:sp>
        <p:nvSpPr>
          <p:cNvPr id="5" name="Title 4"/>
          <p:cNvSpPr>
            <a:spLocks noGrp="1"/>
          </p:cNvSpPr>
          <p:nvPr>
            <p:ph type="title"/>
          </p:nvPr>
        </p:nvSpPr>
        <p:spPr/>
        <p:txBody>
          <a:bodyPr/>
          <a:lstStyle/>
          <a:p>
            <a:pPr algn="ctr"/>
            <a:r>
              <a:rPr lang="en-US" dirty="0" smtClean="0"/>
              <a:t>SDDS Plus: Nine additional data categories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913813" cy="838200"/>
          </a:xfrm>
        </p:spPr>
        <p:txBody>
          <a:bodyPr/>
          <a:lstStyle/>
          <a:p>
            <a:pPr algn="ctr" fontAlgn="t"/>
            <a:r>
              <a:rPr lang="en-US" sz="2400" dirty="0" smtClean="0">
                <a:solidFill>
                  <a:srgbClr val="000000"/>
                </a:solidFill>
                <a:latin typeface="Segoe UI" pitchFamily="34" charset="0"/>
                <a:ea typeface="Segoe UI" pitchFamily="34" charset="0"/>
                <a:cs typeface="Segoe UI" pitchFamily="34" charset="0"/>
              </a:rPr>
              <a:t>SDDS and SDDS Plus: </a:t>
            </a:r>
            <a:br>
              <a:rPr lang="en-US" sz="2400" dirty="0" smtClean="0">
                <a:solidFill>
                  <a:srgbClr val="000000"/>
                </a:solidFill>
                <a:latin typeface="Segoe UI" pitchFamily="34" charset="0"/>
                <a:ea typeface="Segoe UI" pitchFamily="34" charset="0"/>
                <a:cs typeface="Segoe UI" pitchFamily="34" charset="0"/>
              </a:rPr>
            </a:br>
            <a:r>
              <a:rPr lang="en-US" sz="2400" dirty="0" smtClean="0">
                <a:solidFill>
                  <a:srgbClr val="000000"/>
                </a:solidFill>
                <a:latin typeface="Segoe UI" pitchFamily="34" charset="0"/>
                <a:ea typeface="Segoe UI" pitchFamily="34" charset="0"/>
                <a:cs typeface="Segoe UI" pitchFamily="34" charset="0"/>
              </a:rPr>
              <a:t>Comparison of Coverage, Periodicity, and Timeliness</a:t>
            </a:r>
            <a:endParaRPr lang="en-US" sz="2400" dirty="0">
              <a:solidFill>
                <a:srgbClr val="000000"/>
              </a:solidFill>
              <a:latin typeface="Segoe UI" pitchFamily="34" charset="0"/>
              <a:ea typeface="Segoe UI" pitchFamily="34" charset="0"/>
              <a:cs typeface="Segoe UI" pitchFamily="34" charset="0"/>
            </a:endParaRPr>
          </a:p>
        </p:txBody>
      </p:sp>
      <p:sp>
        <p:nvSpPr>
          <p:cNvPr id="4" name="Slide Number Placeholder 3"/>
          <p:cNvSpPr>
            <a:spLocks noGrp="1"/>
          </p:cNvSpPr>
          <p:nvPr>
            <p:ph type="sldNum" sz="quarter" idx="12"/>
          </p:nvPr>
        </p:nvSpPr>
        <p:spPr/>
        <p:txBody>
          <a:bodyPr/>
          <a:lstStyle/>
          <a:p>
            <a:fld id="{CC528B02-F942-42BE-9906-38356830919C}" type="slidenum">
              <a:rPr lang="en-US" smtClean="0"/>
              <a:pPr/>
              <a:t>7</a:t>
            </a:fld>
            <a:endParaRPr lang="en-US" dirty="0"/>
          </a:p>
        </p:txBody>
      </p:sp>
      <p:graphicFrame>
        <p:nvGraphicFramePr>
          <p:cNvPr id="7" name="Table 6"/>
          <p:cNvGraphicFramePr>
            <a:graphicFrameLocks noGrp="1"/>
          </p:cNvGraphicFramePr>
          <p:nvPr/>
        </p:nvGraphicFramePr>
        <p:xfrm>
          <a:off x="152402" y="1523993"/>
          <a:ext cx="8915398" cy="5052855"/>
        </p:xfrm>
        <a:graphic>
          <a:graphicData uri="http://schemas.openxmlformats.org/drawingml/2006/table">
            <a:tbl>
              <a:tblPr/>
              <a:tblGrid>
                <a:gridCol w="3519236"/>
                <a:gridCol w="787629"/>
                <a:gridCol w="891076"/>
                <a:gridCol w="891076"/>
                <a:gridCol w="153153"/>
                <a:gridCol w="891076"/>
                <a:gridCol w="891076"/>
                <a:gridCol w="891076"/>
              </a:tblGrid>
              <a:tr h="141005">
                <a:tc gridSpan="8">
                  <a:txBody>
                    <a:bodyPr/>
                    <a:lstStyle/>
                    <a:p>
                      <a:pPr algn="l" fontAlgn="t"/>
                      <a:endParaRPr lang="en-US" sz="1000" b="1" i="0" u="none" strike="noStrike" dirty="0">
                        <a:solidFill>
                          <a:srgbClr val="000000"/>
                        </a:solidFill>
                        <a:latin typeface="Segoe UI"/>
                      </a:endParaRPr>
                    </a:p>
                  </a:txBody>
                  <a:tcPr marL="6380" marR="6380" marT="6380" marB="0">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9137">
                <a:tc>
                  <a:txBody>
                    <a:bodyPr/>
                    <a:lstStyle/>
                    <a:p>
                      <a:pPr algn="ctr" fontAlgn="ctr"/>
                      <a:r>
                        <a:rPr lang="en-US" sz="1000" b="0" i="0" u="none" strike="noStrike" dirty="0">
                          <a:solidFill>
                            <a:srgbClr val="000000"/>
                          </a:solidFill>
                          <a:latin typeface="Segoe UI"/>
                        </a:rPr>
                        <a:t> </a:t>
                      </a:r>
                    </a:p>
                  </a:txBody>
                  <a:tcPr marL="6380" marR="6380" marT="6380" marB="0" anchor="ctr">
                    <a:lnL>
                      <a:noFill/>
                    </a:lnL>
                    <a:lnR>
                      <a:noFill/>
                    </a:lnR>
                    <a:lnT w="6350" cap="flat" cmpd="sng" algn="ctr">
                      <a:solidFill>
                        <a:srgbClr val="000000"/>
                      </a:solidFill>
                      <a:prstDash val="solid"/>
                      <a:round/>
                      <a:headEnd type="none" w="med" len="med"/>
                      <a:tailEnd type="none" w="med" len="med"/>
                    </a:lnT>
                    <a:lnB>
                      <a:noFill/>
                    </a:lnB>
                  </a:tcPr>
                </a:tc>
                <a:tc gridSpan="3">
                  <a:txBody>
                    <a:bodyPr/>
                    <a:lstStyle/>
                    <a:p>
                      <a:pPr algn="ctr" fontAlgn="ctr"/>
                      <a:r>
                        <a:rPr lang="en-US" sz="1000" b="1" i="0" u="none" strike="noStrike" dirty="0">
                          <a:solidFill>
                            <a:srgbClr val="000000"/>
                          </a:solidFill>
                          <a:latin typeface="Segoe UI"/>
                        </a:rPr>
                        <a:t>SDDS</a:t>
                      </a:r>
                    </a:p>
                  </a:txBody>
                  <a:tcPr marL="6380" marR="6380" marT="63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000" b="0" i="0" u="none" strike="noStrike" dirty="0">
                          <a:solidFill>
                            <a:srgbClr val="000000"/>
                          </a:solidFill>
                          <a:latin typeface="Segoe UI"/>
                        </a:rPr>
                        <a:t> </a:t>
                      </a:r>
                    </a:p>
                  </a:txBody>
                  <a:tcPr marL="6380" marR="6380" marT="6380" marB="0" anchor="ctr">
                    <a:lnL>
                      <a:noFill/>
                    </a:lnL>
                    <a:lnR>
                      <a:noFill/>
                    </a:lnR>
                    <a:lnT w="6350" cap="flat" cmpd="sng" algn="ctr">
                      <a:solidFill>
                        <a:srgbClr val="000000"/>
                      </a:solidFill>
                      <a:prstDash val="solid"/>
                      <a:round/>
                      <a:headEnd type="none" w="med" len="med"/>
                      <a:tailEnd type="none" w="med" len="med"/>
                    </a:lnT>
                    <a:lnB>
                      <a:noFill/>
                    </a:lnB>
                  </a:tcPr>
                </a:tc>
                <a:tc gridSpan="3">
                  <a:txBody>
                    <a:bodyPr/>
                    <a:lstStyle/>
                    <a:p>
                      <a:pPr algn="ctr" fontAlgn="ctr"/>
                      <a:r>
                        <a:rPr lang="en-US" sz="1000" b="1" i="0" u="none" strike="noStrike" dirty="0">
                          <a:solidFill>
                            <a:srgbClr val="000000"/>
                          </a:solidFill>
                          <a:latin typeface="Segoe UI"/>
                        </a:rPr>
                        <a:t>SDDS Plus</a:t>
                      </a:r>
                    </a:p>
                  </a:txBody>
                  <a:tcPr marL="6380" marR="6380" marT="63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74054">
                <a:tc>
                  <a:txBody>
                    <a:bodyPr/>
                    <a:lstStyle/>
                    <a:p>
                      <a:pPr algn="l" fontAlgn="ctr"/>
                      <a:r>
                        <a:rPr lang="en-US" sz="1000" b="1" i="0" u="none" strike="noStrike" dirty="0">
                          <a:solidFill>
                            <a:srgbClr val="000000"/>
                          </a:solidFill>
                          <a:latin typeface="Segoe UI"/>
                        </a:rPr>
                        <a:t>Data categories</a:t>
                      </a:r>
                    </a:p>
                  </a:txBody>
                  <a:tcPr marL="6380" marR="6380" marT="63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Segoe UI"/>
                        </a:rPr>
                        <a:t>Required</a:t>
                      </a:r>
                    </a:p>
                  </a:txBody>
                  <a:tcPr marL="6380" marR="6380" marT="63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Segoe UI"/>
                        </a:rPr>
                        <a:t>Periodicity</a:t>
                      </a:r>
                    </a:p>
                  </a:txBody>
                  <a:tcPr marL="6380" marR="6380" marT="63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Segoe UI"/>
                        </a:rPr>
                        <a:t>Timeliness</a:t>
                      </a:r>
                    </a:p>
                  </a:txBody>
                  <a:tcPr marL="6380" marR="6380" marT="63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latin typeface="Segoe UI"/>
                        </a:rPr>
                        <a:t> </a:t>
                      </a:r>
                    </a:p>
                  </a:txBody>
                  <a:tcPr marL="6380" marR="6380" marT="63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Segoe UI"/>
                        </a:rPr>
                        <a:t>Required</a:t>
                      </a:r>
                    </a:p>
                  </a:txBody>
                  <a:tcPr marL="6380" marR="6380" marT="63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Segoe UI"/>
                        </a:rPr>
                        <a:t>Periodicity</a:t>
                      </a:r>
                    </a:p>
                  </a:txBody>
                  <a:tcPr marL="6380" marR="6380" marT="63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Segoe UI"/>
                        </a:rPr>
                        <a:t>Timeliness</a:t>
                      </a:r>
                    </a:p>
                  </a:txBody>
                  <a:tcPr marL="6380" marR="6380" marT="63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137">
                <a:tc>
                  <a:txBody>
                    <a:bodyPr/>
                    <a:lstStyle/>
                    <a:p>
                      <a:pPr algn="l" fontAlgn="ctr"/>
                      <a:r>
                        <a:rPr lang="en-US" sz="1000" b="0" i="0" u="none" strike="noStrike" dirty="0">
                          <a:solidFill>
                            <a:srgbClr val="000000"/>
                          </a:solidFill>
                          <a:latin typeface="Segoe UI"/>
                        </a:rPr>
                        <a:t>National accounts </a:t>
                      </a:r>
                    </a:p>
                  </a:txBody>
                  <a:tcPr marL="6380" marR="6380" marT="63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latin typeface="Segoe UI"/>
                        </a:rPr>
                        <a:t>Yes</a:t>
                      </a:r>
                    </a:p>
                  </a:txBody>
                  <a:tcPr marL="6380" marR="6380" marT="63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latin typeface="Segoe UI"/>
                        </a:rPr>
                        <a:t>Q</a:t>
                      </a:r>
                    </a:p>
                  </a:txBody>
                  <a:tcPr marL="6380" marR="6380" marT="63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latin typeface="Segoe UI"/>
                        </a:rPr>
                        <a:t>1Q</a:t>
                      </a:r>
                    </a:p>
                  </a:txBody>
                  <a:tcPr marL="6380" marR="6380" marT="63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en-US" sz="1000" b="0" i="0" u="none" strike="noStrike" dirty="0">
                        <a:solidFill>
                          <a:srgbClr val="000000"/>
                        </a:solidFill>
                        <a:latin typeface="Segoe UI"/>
                      </a:endParaRPr>
                    </a:p>
                  </a:txBody>
                  <a:tcPr marL="6380" marR="6380" marT="63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latin typeface="Segoe UI"/>
                        </a:rPr>
                        <a:t>Yes</a:t>
                      </a:r>
                    </a:p>
                  </a:txBody>
                  <a:tcPr marL="6380" marR="6380" marT="63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latin typeface="Segoe UI"/>
                        </a:rPr>
                        <a:t>Q</a:t>
                      </a:r>
                    </a:p>
                  </a:txBody>
                  <a:tcPr marL="6380" marR="6380" marT="638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000" b="0" i="0" u="none" strike="noStrike" dirty="0">
                          <a:solidFill>
                            <a:srgbClr val="000000"/>
                          </a:solidFill>
                          <a:latin typeface="Segoe UI"/>
                        </a:rPr>
                        <a:t>1Q</a:t>
                      </a:r>
                    </a:p>
                  </a:txBody>
                  <a:tcPr marL="6380" marR="6380" marT="6380" marB="0" anchor="ctr">
                    <a:lnL>
                      <a:noFill/>
                    </a:lnL>
                    <a:lnR>
                      <a:noFill/>
                    </a:lnR>
                    <a:lnT w="6350" cap="flat" cmpd="sng" algn="ctr">
                      <a:solidFill>
                        <a:srgbClr val="000000"/>
                      </a:solidFill>
                      <a:prstDash val="solid"/>
                      <a:round/>
                      <a:headEnd type="none" w="med" len="med"/>
                      <a:tailEnd type="none" w="med" len="med"/>
                    </a:lnT>
                    <a:lnB>
                      <a:noFill/>
                    </a:lnB>
                  </a:tcPr>
                </a:tc>
              </a:tr>
              <a:tr h="159137">
                <a:tc>
                  <a:txBody>
                    <a:bodyPr/>
                    <a:lstStyle/>
                    <a:p>
                      <a:pPr algn="l" fontAlgn="ctr"/>
                      <a:r>
                        <a:rPr lang="en-US" sz="1000" b="0" i="0" u="none" strike="noStrike" dirty="0">
                          <a:solidFill>
                            <a:srgbClr val="000000"/>
                          </a:solidFill>
                          <a:latin typeface="Segoe UI"/>
                        </a:rPr>
                        <a:t>Production Index</a:t>
                      </a:r>
                    </a:p>
                  </a:txBody>
                  <a:tcPr marL="6380" marR="6380" marT="6380" marB="0" anchor="ctr">
                    <a:lnL>
                      <a:noFill/>
                    </a:lnL>
                    <a:lnR>
                      <a:noFill/>
                    </a:lnR>
                    <a:lnT>
                      <a:noFill/>
                    </a:lnT>
                    <a:lnB>
                      <a:noFill/>
                    </a:lnB>
                  </a:tcPr>
                </a:tc>
                <a:tc>
                  <a:txBody>
                    <a:bodyPr/>
                    <a:lstStyle/>
                    <a:p>
                      <a:pPr algn="ctr" fontAlgn="ctr"/>
                      <a:r>
                        <a:rPr lang="en-US" sz="1000" b="0" i="0" u="none" strike="noStrike" dirty="0">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dirty="0">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dirty="0">
                          <a:solidFill>
                            <a:srgbClr val="000000"/>
                          </a:solidFill>
                          <a:latin typeface="Segoe UI"/>
                        </a:rPr>
                        <a:t>6W</a:t>
                      </a:r>
                    </a:p>
                  </a:txBody>
                  <a:tcPr marL="6380" marR="6380" marT="6380" marB="0" anchor="ctr">
                    <a:lnL>
                      <a:noFill/>
                    </a:lnL>
                    <a:lnR>
                      <a:noFill/>
                    </a:lnR>
                    <a:lnT>
                      <a:noFill/>
                    </a:lnT>
                    <a:lnB>
                      <a:noFill/>
                    </a:lnB>
                  </a:tcPr>
                </a:tc>
                <a:tc>
                  <a:txBody>
                    <a:bodyPr/>
                    <a:lstStyle/>
                    <a:p>
                      <a:pPr algn="l" fontAlgn="ctr"/>
                      <a:endParaRPr lang="en-US" sz="1000" b="0" i="0" u="none" strike="noStrike" dirty="0">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dirty="0">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dirty="0">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dirty="0">
                          <a:solidFill>
                            <a:srgbClr val="000000"/>
                          </a:solidFill>
                          <a:latin typeface="Segoe UI"/>
                        </a:rPr>
                        <a:t>6W</a:t>
                      </a:r>
                    </a:p>
                  </a:txBody>
                  <a:tcPr marL="6380" marR="6380" marT="6380" marB="0" anchor="ctr">
                    <a:lnL>
                      <a:noFill/>
                    </a:lnL>
                    <a:lnR>
                      <a:noFill/>
                    </a:lnR>
                    <a:lnT>
                      <a:noFill/>
                    </a:lnT>
                    <a:lnB>
                      <a:noFill/>
                    </a:lnB>
                  </a:tcPr>
                </a:tc>
              </a:tr>
              <a:tr h="159137">
                <a:tc>
                  <a:txBody>
                    <a:bodyPr/>
                    <a:lstStyle/>
                    <a:p>
                      <a:pPr algn="l" fontAlgn="ctr"/>
                      <a:r>
                        <a:rPr lang="en-US" sz="1000" b="0" i="0" u="none" strike="noStrike" dirty="0" err="1">
                          <a:solidFill>
                            <a:srgbClr val="000000"/>
                          </a:solidFill>
                          <a:latin typeface="Segoe UI"/>
                        </a:rPr>
                        <a:t>Sectoral</a:t>
                      </a:r>
                      <a:r>
                        <a:rPr lang="en-US" sz="1000" b="0" i="0" u="none" strike="noStrike">
                          <a:solidFill>
                            <a:srgbClr val="000000"/>
                          </a:solidFill>
                          <a:latin typeface="Segoe UI"/>
                        </a:rPr>
                        <a:t> balance sheets</a:t>
                      </a:r>
                    </a:p>
                  </a:txBody>
                  <a:tcPr marL="6380" marR="6380" marT="6380" marB="0" anchor="ctr">
                    <a:lnL>
                      <a:noFill/>
                    </a:lnL>
                    <a:lnR>
                      <a:noFill/>
                    </a:lnR>
                    <a:lnT>
                      <a:noFill/>
                    </a:lnT>
                    <a:lnB>
                      <a:noFill/>
                    </a:lnB>
                    <a:solidFill>
                      <a:srgbClr val="D8D8D8"/>
                    </a:solidFill>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4 M</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Labor market</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dirty="0">
                          <a:solidFill>
                            <a:srgbClr val="000000"/>
                          </a:solidFill>
                          <a:latin typeface="Segoe UI"/>
                        </a:rPr>
                        <a:t>1Q</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1Q</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Consumer price index </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dirty="0">
                          <a:solidFill>
                            <a:srgbClr val="000000"/>
                          </a:solidFill>
                          <a:latin typeface="Segoe UI"/>
                        </a:rPr>
                        <a:t>1M</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1M</a:t>
                      </a:r>
                    </a:p>
                  </a:txBody>
                  <a:tcPr marL="6380" marR="6380" marT="6380" marB="0" anchor="ctr">
                    <a:lnL>
                      <a:noFill/>
                    </a:lnL>
                    <a:lnR>
                      <a:noFill/>
                    </a:lnR>
                    <a:lnT>
                      <a:noFill/>
                    </a:lnT>
                    <a:lnB>
                      <a:noFill/>
                    </a:lnB>
                  </a:tcPr>
                </a:tc>
              </a:tr>
              <a:tr h="159137">
                <a:tc>
                  <a:txBody>
                    <a:bodyPr/>
                    <a:lstStyle/>
                    <a:p>
                      <a:pPr algn="l" fontAlgn="ctr"/>
                      <a:r>
                        <a:rPr lang="en-US" sz="1000" b="0" i="0" u="none" strike="noStrike" dirty="0">
                          <a:solidFill>
                            <a:srgbClr val="000000"/>
                          </a:solidFill>
                          <a:latin typeface="Segoe UI"/>
                        </a:rPr>
                        <a:t>Producer price index</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1M</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1M</a:t>
                      </a:r>
                    </a:p>
                  </a:txBody>
                  <a:tcPr marL="6380" marR="6380" marT="6380" marB="0" anchor="ctr">
                    <a:lnL>
                      <a:noFill/>
                    </a:lnL>
                    <a:lnR>
                      <a:noFill/>
                    </a:lnR>
                    <a:lnT>
                      <a:noFill/>
                    </a:lnT>
                    <a:lnB>
                      <a:noFill/>
                    </a:lnB>
                  </a:tcPr>
                </a:tc>
              </a:tr>
              <a:tr h="159137">
                <a:tc>
                  <a:txBody>
                    <a:bodyPr/>
                    <a:lstStyle/>
                    <a:p>
                      <a:pPr algn="l" fontAlgn="ctr"/>
                      <a:r>
                        <a:rPr lang="en-US" sz="1000" b="0" i="0" u="none" strike="noStrike" dirty="0">
                          <a:solidFill>
                            <a:srgbClr val="000000"/>
                          </a:solidFill>
                          <a:latin typeface="Segoe UI"/>
                        </a:rPr>
                        <a:t>General government operations </a:t>
                      </a:r>
                    </a:p>
                  </a:txBody>
                  <a:tcPr marL="6380" marR="6380" marT="6380" marB="0" anchor="ctr">
                    <a:lnL>
                      <a:noFill/>
                    </a:lnL>
                    <a:lnR>
                      <a:noFill/>
                    </a:lnR>
                    <a:lnT>
                      <a:noFill/>
                    </a:lnT>
                    <a:lnB>
                      <a:noFill/>
                    </a:lnB>
                    <a:solidFill>
                      <a:srgbClr val="D8D8D8"/>
                    </a:solidFill>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A</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2Q</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12 M</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General government gross debt </a:t>
                      </a:r>
                    </a:p>
                  </a:txBody>
                  <a:tcPr marL="6380" marR="6380" marT="6380" marB="0" anchor="ctr">
                    <a:lnL>
                      <a:noFill/>
                    </a:lnL>
                    <a:lnR>
                      <a:noFill/>
                    </a:lnR>
                    <a:lnT>
                      <a:noFill/>
                    </a:lnT>
                    <a:lnB>
                      <a:noFill/>
                    </a:lnB>
                    <a:solidFill>
                      <a:srgbClr val="D8D8D8"/>
                    </a:solidFill>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4 M</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Central government operations </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1M</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1M</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Central government debt </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1Q</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1Q</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Depository corporations survey</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1M</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1M</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Central bank survey</a:t>
                      </a:r>
                    </a:p>
                  </a:txBody>
                  <a:tcPr marL="6380" marR="6380" marT="6380" marB="0" anchor="ctr">
                    <a:lnL>
                      <a:noFill/>
                    </a:lnL>
                    <a:lnR>
                      <a:noFill/>
                    </a:lnR>
                    <a:lnT>
                      <a:noFill/>
                    </a:lnT>
                    <a:lnB>
                      <a:noFill/>
                    </a:lnB>
                  </a:tcPr>
                </a:tc>
                <a:tc>
                  <a:txBody>
                    <a:bodyPr/>
                    <a:lstStyle/>
                    <a:p>
                      <a:pPr algn="ctr" fontAlgn="ctr"/>
                      <a:r>
                        <a:rPr lang="en-US" sz="1000" b="0" i="0" u="none" strike="noStrike" dirty="0">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2W</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2W</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Other financial corporations survey</a:t>
                      </a:r>
                    </a:p>
                  </a:txBody>
                  <a:tcPr marL="6380" marR="6380" marT="6380" marB="0" anchor="ctr">
                    <a:lnL>
                      <a:noFill/>
                    </a:lnL>
                    <a:lnR>
                      <a:noFill/>
                    </a:lnR>
                    <a:lnT>
                      <a:noFill/>
                    </a:lnT>
                    <a:lnB>
                      <a:noFill/>
                    </a:lnB>
                    <a:solidFill>
                      <a:srgbClr val="D8D8D8"/>
                    </a:solidFill>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4 M</a:t>
                      </a:r>
                    </a:p>
                  </a:txBody>
                  <a:tcPr marL="6380" marR="6380" marT="6380" marB="0" anchor="ctr">
                    <a:lnL>
                      <a:noFill/>
                    </a:lnL>
                    <a:lnR>
                      <a:noFill/>
                    </a:lnR>
                    <a:lnT>
                      <a:noFill/>
                    </a:lnT>
                    <a:lnB>
                      <a:noFill/>
                    </a:lnB>
                  </a:tcPr>
                </a:tc>
              </a:tr>
              <a:tr h="159137">
                <a:tc>
                  <a:txBody>
                    <a:bodyPr/>
                    <a:lstStyle/>
                    <a:p>
                      <a:pPr algn="l" fontAlgn="ctr"/>
                      <a:r>
                        <a:rPr lang="en-US" sz="1000" b="0" i="0" u="none" strike="noStrike" dirty="0">
                          <a:solidFill>
                            <a:srgbClr val="000000"/>
                          </a:solidFill>
                          <a:latin typeface="Segoe UI"/>
                        </a:rPr>
                        <a:t>Financial </a:t>
                      </a:r>
                      <a:r>
                        <a:rPr lang="en-US" sz="1000" b="0" i="0" u="none" strike="noStrike" dirty="0" smtClean="0">
                          <a:solidFill>
                            <a:srgbClr val="000000"/>
                          </a:solidFill>
                          <a:latin typeface="Segoe UI"/>
                        </a:rPr>
                        <a:t>soundness indicators</a:t>
                      </a:r>
                      <a:endParaRPr lang="en-US" sz="1000" b="0" i="0" u="none" strike="noStrike" dirty="0">
                        <a:solidFill>
                          <a:srgbClr val="000000"/>
                        </a:solidFill>
                        <a:latin typeface="Segoe UI"/>
                      </a:endParaRPr>
                    </a:p>
                  </a:txBody>
                  <a:tcPr marL="6380" marR="6380" marT="6380" marB="0" anchor="ctr">
                    <a:lnL>
                      <a:noFill/>
                    </a:lnL>
                    <a:lnR>
                      <a:noFill/>
                    </a:lnR>
                    <a:lnT>
                      <a:noFill/>
                    </a:lnT>
                    <a:lnB>
                      <a:noFill/>
                    </a:lnB>
                    <a:solidFill>
                      <a:srgbClr val="D8D8D8"/>
                    </a:solidFill>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Debt securities</a:t>
                      </a:r>
                    </a:p>
                  </a:txBody>
                  <a:tcPr marL="6380" marR="6380" marT="6380" marB="0" anchor="ctr">
                    <a:lnL>
                      <a:noFill/>
                    </a:lnL>
                    <a:lnR>
                      <a:noFill/>
                    </a:lnR>
                    <a:lnT>
                      <a:noFill/>
                    </a:lnT>
                    <a:lnB>
                      <a:noFill/>
                    </a:lnB>
                    <a:solidFill>
                      <a:srgbClr val="D8D8D8"/>
                    </a:solidFill>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4 M</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Interest rates </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D</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D</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Stock market </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D</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D</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Balance of payments </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1Q</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1Q</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External debt </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1Q</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1Q</a:t>
                      </a:r>
                    </a:p>
                  </a:txBody>
                  <a:tcPr marL="6380" marR="6380" marT="6380" marB="0" anchor="ctr">
                    <a:lnL>
                      <a:noFill/>
                    </a:lnL>
                    <a:lnR>
                      <a:noFill/>
                    </a:lnR>
                    <a:lnT>
                      <a:noFill/>
                    </a:lnT>
                    <a:lnB>
                      <a:noFill/>
                    </a:lnB>
                  </a:tcPr>
                </a:tc>
              </a:tr>
              <a:tr h="166741">
                <a:tc>
                  <a:txBody>
                    <a:bodyPr/>
                    <a:lstStyle/>
                    <a:p>
                      <a:pPr algn="l" fontAlgn="ctr"/>
                      <a:r>
                        <a:rPr lang="en-US" sz="1000" b="0" i="0" u="none" strike="noStrike">
                          <a:solidFill>
                            <a:srgbClr val="000000"/>
                          </a:solidFill>
                          <a:latin typeface="Segoe UI"/>
                        </a:rPr>
                        <a:t>Coordinated portfolio investment survey </a:t>
                      </a:r>
                    </a:p>
                  </a:txBody>
                  <a:tcPr marL="6380" marR="6380" marT="6380" marB="0" anchor="ctr">
                    <a:lnL>
                      <a:noFill/>
                    </a:lnL>
                    <a:lnR>
                      <a:noFill/>
                    </a:lnR>
                    <a:lnT>
                      <a:noFill/>
                    </a:lnT>
                    <a:lnB>
                      <a:noFill/>
                    </a:lnB>
                    <a:solidFill>
                      <a:srgbClr val="D8D8D8"/>
                    </a:solidFill>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SA</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7M</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Coordinated direct investment survey</a:t>
                      </a:r>
                    </a:p>
                  </a:txBody>
                  <a:tcPr marL="6380" marR="6380" marT="6380" marB="0" anchor="ctr">
                    <a:lnL>
                      <a:noFill/>
                    </a:lnL>
                    <a:lnR>
                      <a:noFill/>
                    </a:lnR>
                    <a:lnT>
                      <a:noFill/>
                    </a:lnT>
                    <a:lnB>
                      <a:noFill/>
                    </a:lnB>
                    <a:solidFill>
                      <a:srgbClr val="D8D8D8"/>
                    </a:solidFill>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A</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9M</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Official reserve assets </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1W</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1W</a:t>
                      </a:r>
                    </a:p>
                  </a:txBody>
                  <a:tcPr marL="6380" marR="6380" marT="6380" marB="0" anchor="ctr">
                    <a:lnL>
                      <a:noFill/>
                    </a:lnL>
                    <a:lnR>
                      <a:noFill/>
                    </a:lnR>
                    <a:lnT>
                      <a:noFill/>
                    </a:lnT>
                    <a:lnB>
                      <a:noFill/>
                    </a:lnB>
                  </a:tcPr>
                </a:tc>
              </a:tr>
              <a:tr h="229114">
                <a:tc>
                  <a:txBody>
                    <a:bodyPr/>
                    <a:lstStyle/>
                    <a:p>
                      <a:pPr algn="l" fontAlgn="ctr"/>
                      <a:r>
                        <a:rPr lang="en-US" sz="1000" b="0" i="0" u="none" strike="noStrike">
                          <a:solidFill>
                            <a:srgbClr val="000000"/>
                          </a:solidFill>
                          <a:latin typeface="Segoe UI"/>
                        </a:rPr>
                        <a:t>Template on International Reserves and Foreign Currency Liquidity</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1M</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1M</a:t>
                      </a:r>
                    </a:p>
                  </a:txBody>
                  <a:tcPr marL="6380" marR="6380" marT="6380" marB="0" anchor="ctr">
                    <a:lnL>
                      <a:noFill/>
                    </a:lnL>
                    <a:lnR>
                      <a:noFill/>
                    </a:lnR>
                    <a:lnT>
                      <a:noFill/>
                    </a:lnT>
                    <a:lnB>
                      <a:noFill/>
                    </a:lnB>
                  </a:tcPr>
                </a:tc>
              </a:tr>
              <a:tr h="163675">
                <a:tc>
                  <a:txBody>
                    <a:bodyPr/>
                    <a:lstStyle/>
                    <a:p>
                      <a:pPr algn="l" fontAlgn="ctr"/>
                      <a:r>
                        <a:rPr lang="en-US" sz="1000" b="0" i="0" u="none" strike="noStrike">
                          <a:solidFill>
                            <a:srgbClr val="000000"/>
                          </a:solidFill>
                          <a:latin typeface="Segoe UI"/>
                        </a:rPr>
                        <a:t>Currency composition of official foreign exchange reserves</a:t>
                      </a:r>
                    </a:p>
                  </a:txBody>
                  <a:tcPr marL="6380" marR="6380" marT="6380" marB="0" anchor="ctr">
                    <a:lnL>
                      <a:noFill/>
                    </a:lnL>
                    <a:lnR>
                      <a:noFill/>
                    </a:lnR>
                    <a:lnT>
                      <a:noFill/>
                    </a:lnT>
                    <a:lnB>
                      <a:noFill/>
                    </a:lnB>
                    <a:solidFill>
                      <a:srgbClr val="D8D8D8"/>
                    </a:solidFill>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r>
              <a:tr h="159137">
                <a:tc>
                  <a:txBody>
                    <a:bodyPr/>
                    <a:lstStyle/>
                    <a:p>
                      <a:pPr algn="l" fontAlgn="ctr"/>
                      <a:r>
                        <a:rPr lang="en-US" sz="1000" b="0" i="0" u="none" strike="noStrike" dirty="0">
                          <a:solidFill>
                            <a:srgbClr val="000000"/>
                          </a:solidFill>
                          <a:latin typeface="Segoe UI"/>
                        </a:rPr>
                        <a:t>Merchandise trade </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8W</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M</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8W</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International investment position </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1Q</a:t>
                      </a:r>
                    </a:p>
                  </a:txBody>
                  <a:tcPr marL="6380" marR="6380" marT="6380" marB="0" anchor="ctr">
                    <a:lnL>
                      <a:noFill/>
                    </a:lnL>
                    <a:lnR>
                      <a:noFill/>
                    </a:lnR>
                    <a:lnT>
                      <a:noFill/>
                    </a:lnT>
                    <a:lnB>
                      <a:noFill/>
                    </a:lnB>
                  </a:tcPr>
                </a:tc>
                <a:tc>
                  <a:txBody>
                    <a:bodyPr/>
                    <a:lstStyle/>
                    <a:p>
                      <a:pPr algn="l" fontAlgn="ctr"/>
                      <a:endParaRPr lang="en-US" sz="1000" b="0" i="0" u="none" strike="noStrike">
                        <a:solidFill>
                          <a:srgbClr val="000000"/>
                        </a:solidFill>
                        <a:latin typeface="Segoe UI"/>
                      </a:endParaRP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Q</a:t>
                      </a:r>
                    </a:p>
                  </a:txBody>
                  <a:tcPr marL="6380" marR="6380" marT="6380" marB="0" anchor="ctr">
                    <a:lnL>
                      <a:noFill/>
                    </a:lnL>
                    <a:lnR>
                      <a:noFill/>
                    </a:lnR>
                    <a:lnT>
                      <a:noFill/>
                    </a:lnT>
                    <a:lnB>
                      <a:noFill/>
                    </a:lnB>
                  </a:tcPr>
                </a:tc>
                <a:tc>
                  <a:txBody>
                    <a:bodyPr/>
                    <a:lstStyle/>
                    <a:p>
                      <a:pPr algn="ctr" fontAlgn="ctr"/>
                      <a:r>
                        <a:rPr lang="en-US" sz="1000" b="0" i="0" u="none" strike="noStrike">
                          <a:solidFill>
                            <a:srgbClr val="000000"/>
                          </a:solidFill>
                          <a:latin typeface="Segoe UI"/>
                        </a:rPr>
                        <a:t>1Q</a:t>
                      </a:r>
                    </a:p>
                  </a:txBody>
                  <a:tcPr marL="6380" marR="6380" marT="6380" marB="0" anchor="ctr">
                    <a:lnL>
                      <a:noFill/>
                    </a:lnL>
                    <a:lnR>
                      <a:noFill/>
                    </a:lnR>
                    <a:lnT>
                      <a:noFill/>
                    </a:lnT>
                    <a:lnB>
                      <a:noFill/>
                    </a:lnB>
                  </a:tcPr>
                </a:tc>
              </a:tr>
              <a:tr h="159137">
                <a:tc>
                  <a:txBody>
                    <a:bodyPr/>
                    <a:lstStyle/>
                    <a:p>
                      <a:pPr algn="l" fontAlgn="ctr"/>
                      <a:r>
                        <a:rPr lang="en-US" sz="1000" b="0" i="0" u="none" strike="noStrike">
                          <a:solidFill>
                            <a:srgbClr val="000000"/>
                          </a:solidFill>
                          <a:latin typeface="Segoe UI"/>
                        </a:rPr>
                        <a:t>Exchange rates </a:t>
                      </a:r>
                    </a:p>
                  </a:txBody>
                  <a:tcPr marL="6380" marR="6380" marT="63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Segoe UI"/>
                        </a:rPr>
                        <a:t>D</a:t>
                      </a:r>
                    </a:p>
                  </a:txBody>
                  <a:tcPr marL="6380" marR="6380" marT="63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Segoe UI"/>
                        </a:rPr>
                        <a:t>…</a:t>
                      </a:r>
                    </a:p>
                  </a:txBody>
                  <a:tcPr marL="6380" marR="6380" marT="63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Segoe UI"/>
                        </a:rPr>
                        <a:t> </a:t>
                      </a:r>
                    </a:p>
                  </a:txBody>
                  <a:tcPr marL="6380" marR="6380" marT="63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Segoe UI"/>
                        </a:rPr>
                        <a:t>Yes</a:t>
                      </a:r>
                    </a:p>
                  </a:txBody>
                  <a:tcPr marL="6380" marR="6380" marT="63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Segoe UI"/>
                        </a:rPr>
                        <a:t>D</a:t>
                      </a:r>
                    </a:p>
                  </a:txBody>
                  <a:tcPr marL="6380" marR="6380" marT="638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Segoe UI"/>
                        </a:rPr>
                        <a:t>…</a:t>
                      </a:r>
                    </a:p>
                  </a:txBody>
                  <a:tcPr marL="6380" marR="6380" marT="6380" marB="0" anchor="ctr">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Segoe UI" pitchFamily="34" charset="0"/>
                <a:ea typeface="Segoe UI" pitchFamily="34" charset="0"/>
                <a:cs typeface="Segoe UI" pitchFamily="34" charset="0"/>
              </a:rPr>
              <a:t>SDDS Plus: Implementation Status</a:t>
            </a:r>
            <a:endParaRPr lang="en-US" dirty="0">
              <a:latin typeface="Segoe UI" pitchFamily="34" charset="0"/>
              <a:ea typeface="Segoe UI" pitchFamily="34" charset="0"/>
              <a:cs typeface="Segoe UI" pitchFamily="34" charset="0"/>
            </a:endParaRPr>
          </a:p>
        </p:txBody>
      </p:sp>
      <p:sp>
        <p:nvSpPr>
          <p:cNvPr id="3" name="Content Placeholder 2"/>
          <p:cNvSpPr>
            <a:spLocks noGrp="1"/>
          </p:cNvSpPr>
          <p:nvPr>
            <p:ph idx="1"/>
          </p:nvPr>
        </p:nvSpPr>
        <p:spPr>
          <a:xfrm>
            <a:off x="228600" y="2057400"/>
            <a:ext cx="8382000" cy="4495800"/>
          </a:xfrm>
        </p:spPr>
        <p:txBody>
          <a:bodyPr/>
          <a:lstStyle/>
          <a:p>
            <a:r>
              <a:rPr lang="en-US" sz="2000" dirty="0" smtClean="0">
                <a:latin typeface="Segoe UI" pitchFamily="34" charset="0"/>
                <a:ea typeface="Segoe UI" pitchFamily="34" charset="0"/>
                <a:cs typeface="Segoe UI" pitchFamily="34" charset="0"/>
              </a:rPr>
              <a:t>The first cluster of countries met the requirements in February 2015. </a:t>
            </a:r>
            <a:r>
              <a:rPr lang="en-US" sz="2000" dirty="0" smtClean="0">
                <a:solidFill>
                  <a:srgbClr val="FF0000"/>
                </a:solidFill>
                <a:latin typeface="Segoe UI" pitchFamily="34" charset="0"/>
                <a:ea typeface="Segoe UI" pitchFamily="34" charset="0"/>
                <a:cs typeface="Segoe UI" pitchFamily="34" charset="0"/>
              </a:rPr>
              <a:t>France, Germany, Italy, the Netherlands, Portugal, Spain, Sweden, and the United States</a:t>
            </a:r>
            <a:r>
              <a:rPr lang="en-US" sz="2000" dirty="0" smtClean="0">
                <a:latin typeface="Segoe UI" pitchFamily="34" charset="0"/>
                <a:ea typeface="Segoe UI" pitchFamily="34" charset="0"/>
                <a:cs typeface="Segoe UI" pitchFamily="34" charset="0"/>
              </a:rPr>
              <a:t>.  Japan and Czech Republic expected by end-April 2016. </a:t>
            </a:r>
          </a:p>
          <a:p>
            <a:r>
              <a:rPr lang="en-US" sz="2000" dirty="0" smtClean="0">
                <a:latin typeface="Segoe UI" pitchFamily="34" charset="0"/>
                <a:ea typeface="Segoe UI" pitchFamily="34" charset="0"/>
                <a:cs typeface="Segoe UI" pitchFamily="34" charset="0"/>
              </a:rPr>
              <a:t>The priority for the period ahead will be to promote adherence by economies with systemically important financial systems that play a leading role in international capital markets.</a:t>
            </a:r>
          </a:p>
          <a:p>
            <a:pPr lvl="0"/>
            <a:r>
              <a:rPr lang="en-US" sz="2000" dirty="0" smtClean="0">
                <a:latin typeface="Segoe UI" pitchFamily="34" charset="0"/>
                <a:ea typeface="Segoe UI" pitchFamily="34" charset="0"/>
                <a:cs typeface="Segoe UI" pitchFamily="34" charset="0"/>
              </a:rPr>
              <a:t>Experience with the first cluster of countries indicates that—once the country is producing the required data—adherence takes about 3–4 months of close collaboration between staff and the authorities. This will involve primarily transitioning all data categories to the revamped NSDP using the Statistical Data and Metadata Exchange (SDMX).</a:t>
            </a:r>
          </a:p>
        </p:txBody>
      </p:sp>
      <p:sp>
        <p:nvSpPr>
          <p:cNvPr id="4" name="Slide Number Placeholder 3"/>
          <p:cNvSpPr>
            <a:spLocks noGrp="1"/>
          </p:cNvSpPr>
          <p:nvPr>
            <p:ph type="sldNum" sz="quarter" idx="12"/>
          </p:nvPr>
        </p:nvSpPr>
        <p:spPr/>
        <p:txBody>
          <a:bodyPr/>
          <a:lstStyle/>
          <a:p>
            <a:fld id="{CC528B02-F942-42BE-9906-38356830919C}"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Segoe UI" pitchFamily="34" charset="0"/>
                <a:ea typeface="Segoe UI" pitchFamily="34" charset="0"/>
                <a:cs typeface="Segoe UI" pitchFamily="34" charset="0"/>
              </a:rPr>
              <a:t>II: Enhanced General Data Dissemination System ( e-GDDS)</a:t>
            </a:r>
            <a:endParaRPr lang="en-US" dirty="0"/>
          </a:p>
        </p:txBody>
      </p:sp>
      <p:sp>
        <p:nvSpPr>
          <p:cNvPr id="3" name="Subtitle 2"/>
          <p:cNvSpPr>
            <a:spLocks noGrp="1"/>
          </p:cNvSpPr>
          <p:nvPr>
            <p:ph type="subTitle" idx="1"/>
          </p:nvPr>
        </p:nvSpPr>
        <p:spPr/>
        <p:txBody>
          <a:bodyPr>
            <a:normAutofit/>
          </a:bodyPr>
          <a:lstStyle/>
          <a:p>
            <a:endParaRPr lang="en-US" sz="2800" dirty="0" smtClean="0">
              <a:latin typeface="Segoe UI" pitchFamily="34" charset="0"/>
              <a:ea typeface="Segoe UI" pitchFamily="34" charset="0"/>
              <a:cs typeface="Segoe UI" pitchFamily="34" charset="0"/>
            </a:endParaRPr>
          </a:p>
        </p:txBody>
      </p:sp>
    </p:spTree>
  </p:cSld>
  <p:clrMapOvr>
    <a:masterClrMapping/>
  </p:clrMapOvr>
</p:sld>
</file>

<file path=ppt/theme/theme1.xml><?xml version="1.0" encoding="utf-8"?>
<a:theme xmlns:a="http://schemas.openxmlformats.org/drawingml/2006/main" name="STA_NEW_brand">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STA_NEW_brand.potx</Template>
  <TotalTime>16465</TotalTime>
  <Words>1901</Words>
  <Application>Microsoft Office PowerPoint</Application>
  <PresentationFormat>On-screen Show (4:3)</PresentationFormat>
  <Paragraphs>364</Paragraphs>
  <Slides>20</Slides>
  <Notes>6</Notes>
  <HiddenSlides>1</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STA_NEW_brand</vt:lpstr>
      <vt:lpstr> The IMF’s Data Standards Initiatives  </vt:lpstr>
      <vt:lpstr>IMF’s Data Standards Initiatives </vt:lpstr>
      <vt:lpstr>I: Special Data Dissemination Standard Plus (SDDS Plus)</vt:lpstr>
      <vt:lpstr>Special Data Dissemination Standard (SDDS) Plus</vt:lpstr>
      <vt:lpstr>Modalities of the SDDS Plus</vt:lpstr>
      <vt:lpstr>SDDS Plus: Nine additional data categories</vt:lpstr>
      <vt:lpstr>SDDS and SDDS Plus:  Comparison of Coverage, Periodicity, and Timeliness</vt:lpstr>
      <vt:lpstr>SDDS Plus: Implementation Status</vt:lpstr>
      <vt:lpstr>II: Enhanced General Data Dissemination System ( e-GDDS)</vt:lpstr>
      <vt:lpstr>Context</vt:lpstr>
      <vt:lpstr>Why reform the GDDS?</vt:lpstr>
      <vt:lpstr>How does the e-GDDS address these challenges?</vt:lpstr>
      <vt:lpstr>Main features of the e-GDDS</vt:lpstr>
      <vt:lpstr>Main features of the e-GDDS (cont’d)</vt:lpstr>
      <vt:lpstr>Main features of the e-GDDS (cont’d)</vt:lpstr>
      <vt:lpstr>e-GDDS Thresholds for Promoting Readiness to the SDDS </vt:lpstr>
      <vt:lpstr>Incentives for improvement in data publication and dissemination</vt:lpstr>
      <vt:lpstr>What are the benefits?</vt:lpstr>
      <vt:lpstr>What is expected of countries?</vt:lpstr>
      <vt:lpstr>Botswana and Nigeria have Implemented the e-GDDS</vt:lpstr>
    </vt:vector>
  </TitlesOfParts>
  <Company>International Monetary Fund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Integrated Framework for Financial Positions and Flows on a From-Whom-to-Whom Basis: Concepts, Status, and Prospects</dc:title>
  <dc:creator>kzieschang</dc:creator>
  <cp:lastModifiedBy>talexander</cp:lastModifiedBy>
  <cp:revision>618</cp:revision>
  <dcterms:created xsi:type="dcterms:W3CDTF">2012-07-24T21:16:01Z</dcterms:created>
  <dcterms:modified xsi:type="dcterms:W3CDTF">2016-04-08T18:16:40Z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694027552</vt:i4>
  </property>
  <property fmtid="{D5CDD505-2E9C-101B-9397-08002B2CF9AE}" pid="3" name="_NewReviewCycle">
    <vt:lpwstr/>
  </property>
  <property fmtid="{D5CDD505-2E9C-101B-9397-08002B2CF9AE}" pid="4" name="_EmailSubject">
    <vt:lpwstr>Lectures</vt:lpwstr>
  </property>
  <property fmtid="{D5CDD505-2E9C-101B-9397-08002B2CF9AE}" pid="5" name="_AuthorEmail">
    <vt:lpwstr>VJosyula@imf.org</vt:lpwstr>
  </property>
  <property fmtid="{D5CDD505-2E9C-101B-9397-08002B2CF9AE}" pid="6" name="_AuthorEmailDisplayName">
    <vt:lpwstr>Josyula, Venkateswarlu</vt:lpwstr>
  </property>
  <property fmtid="{D5CDD505-2E9C-101B-9397-08002B2CF9AE}" pid="7" name="_PreviousAdHocReviewCycleID">
    <vt:i4>385740582</vt:i4>
  </property>
</Properties>
</file>