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1" r:id="rId1"/>
  </p:sldMasterIdLst>
  <p:notesMasterIdLst>
    <p:notesMasterId r:id="rId17"/>
  </p:notesMasterIdLst>
  <p:handoutMasterIdLst>
    <p:handoutMasterId r:id="rId18"/>
  </p:handoutMasterIdLst>
  <p:sldIdLst>
    <p:sldId id="434" r:id="rId2"/>
    <p:sldId id="443" r:id="rId3"/>
    <p:sldId id="353" r:id="rId4"/>
    <p:sldId id="435" r:id="rId5"/>
    <p:sldId id="436" r:id="rId6"/>
    <p:sldId id="437" r:id="rId7"/>
    <p:sldId id="438" r:id="rId8"/>
    <p:sldId id="439" r:id="rId9"/>
    <p:sldId id="446" r:id="rId10"/>
    <p:sldId id="444" r:id="rId11"/>
    <p:sldId id="442" r:id="rId12"/>
    <p:sldId id="447" r:id="rId13"/>
    <p:sldId id="440" r:id="rId14"/>
    <p:sldId id="441" r:id="rId15"/>
    <p:sldId id="378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66CCFF"/>
    <a:srgbClr val="007FAC"/>
    <a:srgbClr val="FF99CC"/>
    <a:srgbClr val="FF33CC"/>
    <a:srgbClr val="990099"/>
    <a:srgbClr val="CC3300"/>
    <a:srgbClr val="FF00FF"/>
    <a:srgbClr val="FFFF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096" autoAdjust="0"/>
    <p:restoredTop sz="87959" autoAdjust="0"/>
  </p:normalViewPr>
  <p:slideViewPr>
    <p:cSldViewPr snapToGrid="0">
      <p:cViewPr varScale="1">
        <p:scale>
          <a:sx n="47" d="100"/>
          <a:sy n="47" d="100"/>
        </p:scale>
        <p:origin x="-994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notesViewPr>
    <p:cSldViewPr snapToGrid="0">
      <p:cViewPr varScale="1">
        <p:scale>
          <a:sx n="67" d="100"/>
          <a:sy n="67" d="100"/>
        </p:scale>
        <p:origin x="-279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cs typeface="+mn-cs"/>
              </a:defRPr>
            </a:lvl1pPr>
          </a:lstStyle>
          <a:p>
            <a:pPr>
              <a:defRPr/>
            </a:pPr>
            <a:fld id="{DE5379BB-FFFE-4232-B31E-4FA6893C2C73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084920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cs typeface="+mn-cs"/>
              </a:defRPr>
            </a:lvl1pPr>
          </a:lstStyle>
          <a:p>
            <a:pPr>
              <a:defRPr/>
            </a:pPr>
            <a:fld id="{D2AF5D87-B6C9-4018-ABF5-D03760001B92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565116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856033-BD4F-45D9-8D45-15D95F39474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437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700">
                <a:solidFill>
                  <a:schemeClr val="tx1"/>
                </a:solidFill>
                <a:latin typeface="Arial" charset="0"/>
              </a:defRPr>
            </a:lvl1pPr>
            <a:lvl2pPr marL="757066" indent="-291179">
              <a:defRPr sz="3700">
                <a:solidFill>
                  <a:schemeClr val="tx1"/>
                </a:solidFill>
                <a:latin typeface="Arial" charset="0"/>
              </a:defRPr>
            </a:lvl2pPr>
            <a:lvl3pPr marL="1164717" indent="-232943">
              <a:defRPr sz="3700">
                <a:solidFill>
                  <a:schemeClr val="tx1"/>
                </a:solidFill>
                <a:latin typeface="Arial" charset="0"/>
              </a:defRPr>
            </a:lvl3pPr>
            <a:lvl4pPr marL="1630604" indent="-232943">
              <a:defRPr sz="3700">
                <a:solidFill>
                  <a:schemeClr val="tx1"/>
                </a:solidFill>
                <a:latin typeface="Arial" charset="0"/>
              </a:defRPr>
            </a:lvl4pPr>
            <a:lvl5pPr marL="2096491" indent="-232943">
              <a:defRPr sz="37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5F0FBFF-3359-4BCE-B38F-B0F01831016F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GB">
                <a:solidFill>
                  <a:srgbClr val="003366"/>
                </a:solidFill>
                <a:cs typeface="+mn-cs"/>
              </a:endParaRPr>
            </a:p>
          </p:txBody>
        </p:sp>
        <p:sp>
          <p:nvSpPr>
            <p:cNvPr id="6" name="AutoShape 3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GB">
                <a:solidFill>
                  <a:srgbClr val="003366"/>
                </a:solidFill>
                <a:cs typeface="+mn-cs"/>
              </a:endParaRP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12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3600">
                <a:solidFill>
                  <a:srgbClr val="003366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" name="AutoShape 13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3600">
                <a:solidFill>
                  <a:srgbClr val="003366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211" name="AutoShape 1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12" name="Rectangle 17"/>
          <p:cNvSpPr>
            <a:spLocks noGrp="1" noChangeArrowheads="1"/>
          </p:cNvSpPr>
          <p:nvPr>
            <p:ph type="sldNum" sz="quarter" idx="12"/>
          </p:nvPr>
        </p:nvSpPr>
        <p:spPr/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61F0687B-0D7C-4578-BA9A-E12D52197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87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151B5-953B-4295-97C8-1951B72FA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5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457200"/>
            <a:ext cx="1981200" cy="5629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457200"/>
            <a:ext cx="5791200" cy="5629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CAC21-10CA-4054-A6F2-2545B0E1D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3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808413" cy="4181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2813" y="1905000"/>
            <a:ext cx="3808412" cy="4181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60746-ED59-47A2-9310-9C3ED2A61B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05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8B115-69C3-4E01-8ECE-2456E4D827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709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D64D3-AFBB-4D8C-8BAB-C60AF0BFE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8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808413" cy="4181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2813" y="1905000"/>
            <a:ext cx="3808412" cy="4181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EBC4F-4A8C-4D51-8E50-F5834D11C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F8399-3F78-41AC-8701-4BB7CC7B32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004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0F794-1A79-455C-A2AD-0948D566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53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6AFD2-8C8A-4D2F-8367-4C9EB1009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59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B4CB2-E1B3-40DE-940D-F9B25E42C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589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C0A49-8A8A-4112-AB6E-D4514A53F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17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6"/>
          <p:cNvGrpSpPr>
            <a:grpSpLocks/>
          </p:cNvGrpSpPr>
          <p:nvPr userDrawn="1"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2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3600">
                <a:solidFill>
                  <a:srgbClr val="003366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048" name="Freeform 24"/>
            <p:cNvSpPr>
              <a:spLocks/>
            </p:cNvSpPr>
            <p:nvPr userDrawn="1"/>
          </p:nvSpPr>
          <p:spPr bwMode="auto">
            <a:xfrm>
              <a:off x="288" y="0"/>
              <a:ext cx="1728" cy="735"/>
            </a:xfrm>
            <a:custGeom>
              <a:avLst/>
              <a:gdLst/>
              <a:ahLst/>
              <a:cxnLst>
                <a:cxn ang="0">
                  <a:pos x="1728" y="0"/>
                </a:cxn>
                <a:cxn ang="0">
                  <a:pos x="1728" y="480"/>
                </a:cxn>
                <a:cxn ang="0">
                  <a:pos x="380" y="482"/>
                </a:cxn>
                <a:cxn ang="0">
                  <a:pos x="354" y="480"/>
                </a:cxn>
                <a:cxn ang="0">
                  <a:pos x="308" y="489"/>
                </a:cxn>
                <a:cxn ang="0">
                  <a:pos x="246" y="531"/>
                </a:cxn>
                <a:cxn ang="0">
                  <a:pos x="206" y="597"/>
                </a:cxn>
                <a:cxn ang="0">
                  <a:pos x="192" y="666"/>
                </a:cxn>
                <a:cxn ang="0">
                  <a:pos x="192" y="735"/>
                </a:cxn>
                <a:cxn ang="0">
                  <a:pos x="0" y="735"/>
                </a:cxn>
                <a:cxn ang="0">
                  <a:pos x="0" y="480"/>
                </a:cxn>
                <a:cxn ang="0">
                  <a:pos x="0" y="0"/>
                </a:cxn>
                <a:cxn ang="0">
                  <a:pos x="1728" y="0"/>
                </a:cxn>
              </a:cxnLst>
              <a:rect l="0" t="0" r="r" b="b"/>
              <a:pathLst>
                <a:path w="1728" h="735">
                  <a:moveTo>
                    <a:pt x="1728" y="0"/>
                  </a:moveTo>
                  <a:lnTo>
                    <a:pt x="1728" y="480"/>
                  </a:lnTo>
                  <a:lnTo>
                    <a:pt x="380" y="482"/>
                  </a:lnTo>
                  <a:lnTo>
                    <a:pt x="354" y="480"/>
                  </a:lnTo>
                  <a:lnTo>
                    <a:pt x="308" y="489"/>
                  </a:lnTo>
                  <a:cubicBezTo>
                    <a:pt x="290" y="498"/>
                    <a:pt x="263" y="513"/>
                    <a:pt x="246" y="531"/>
                  </a:cubicBezTo>
                  <a:cubicBezTo>
                    <a:pt x="229" y="549"/>
                    <a:pt x="215" y="574"/>
                    <a:pt x="206" y="597"/>
                  </a:cubicBezTo>
                  <a:cubicBezTo>
                    <a:pt x="197" y="620"/>
                    <a:pt x="194" y="643"/>
                    <a:pt x="192" y="666"/>
                  </a:cubicBezTo>
                  <a:lnTo>
                    <a:pt x="192" y="735"/>
                  </a:lnTo>
                  <a:lnTo>
                    <a:pt x="0" y="735"/>
                  </a:lnTo>
                  <a:lnTo>
                    <a:pt x="0" y="480"/>
                  </a:lnTo>
                  <a:lnTo>
                    <a:pt x="0" y="0"/>
                  </a:lnTo>
                  <a:lnTo>
                    <a:pt x="1728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 eaLnBrk="0" hangingPunct="0">
                <a:defRPr/>
              </a:pPr>
              <a:endParaRPr lang="en-US" sz="3600">
                <a:solidFill>
                  <a:srgbClr val="003366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1027" name="Group 21"/>
          <p:cNvGrpSpPr>
            <a:grpSpLocks/>
          </p:cNvGrpSpPr>
          <p:nvPr userDrawn="1"/>
        </p:nvGrpSpPr>
        <p:grpSpPr bwMode="auto">
          <a:xfrm>
            <a:off x="762000" y="1600200"/>
            <a:ext cx="7391400" cy="76200"/>
            <a:chOff x="144" y="1248"/>
            <a:chExt cx="4656" cy="201"/>
          </a:xfrm>
        </p:grpSpPr>
        <p:sp>
          <p:nvSpPr>
            <p:cNvPr id="1036" name="AutoShape 12"/>
            <p:cNvSpPr>
              <a:spLocks noChangeArrowheads="1"/>
            </p:cNvSpPr>
            <p:nvPr userDrawn="1"/>
          </p:nvSpPr>
          <p:spPr bwMode="auto">
            <a:xfrm>
              <a:off x="384" y="1248"/>
              <a:ext cx="4416" cy="201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3600">
                <a:solidFill>
                  <a:srgbClr val="003366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044" name="AutoShape 20"/>
            <p:cNvSpPr>
              <a:spLocks noChangeArrowheads="1"/>
            </p:cNvSpPr>
            <p:nvPr userDrawn="1"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3600">
                <a:solidFill>
                  <a:srgbClr val="003366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1028" name="AutoShape 7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4572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769225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  <a:latin typeface="Arial" charset="0"/>
              <a:cs typeface="+mn-cs"/>
            </a:endParaRP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  <a:latin typeface="Arial" charset="0"/>
              <a:cs typeface="+mn-cs"/>
            </a:endParaRP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56625" y="6553200"/>
            <a:ext cx="587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2B15D24-FC62-437B-B88B-FABCC80BE3B3}" type="slidenum">
              <a:rPr lang="en-US">
                <a:latin typeface="Arial" charset="0"/>
                <a:cs typeface="+mn-cs"/>
              </a:rPr>
              <a:pPr>
                <a:defRPr/>
              </a:pPr>
              <a:t>‹#›</a:t>
            </a:fld>
            <a:endParaRPr lang="en-US"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6471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en-US" altLang="en-US" dirty="0" smtClean="0"/>
              <a:t>Herman Smith</a:t>
            </a:r>
          </a:p>
          <a:p>
            <a:pPr algn="ctr"/>
            <a:r>
              <a:rPr lang="en-US" altLang="en-US" dirty="0" smtClean="0"/>
              <a:t>UNSD</a:t>
            </a:r>
          </a:p>
          <a:p>
            <a:pPr algn="ctr"/>
            <a:endParaRPr lang="en-US" altLang="en-US" dirty="0" smtClean="0"/>
          </a:p>
          <a:p>
            <a:pPr algn="ctr"/>
            <a:r>
              <a:rPr lang="en-US" altLang="en-US" dirty="0" smtClean="0"/>
              <a:t>10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Meeting of the Advisory Expert Group on National Accounts</a:t>
            </a:r>
          </a:p>
          <a:p>
            <a:pPr algn="ctr"/>
            <a:r>
              <a:rPr lang="en-US" altLang="en-US" dirty="0" smtClean="0"/>
              <a:t>13-15 April 2016, Paris</a:t>
            </a:r>
          </a:p>
        </p:txBody>
      </p:sp>
      <p:sp>
        <p:nvSpPr>
          <p:cNvPr id="3075" name="AutoShap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en-US" dirty="0"/>
              <a:t>National accounts and </a:t>
            </a:r>
            <a:r>
              <a:rPr lang="en-US" altLang="en-US" dirty="0" smtClean="0"/>
              <a:t>SDGs</a:t>
            </a:r>
          </a:p>
        </p:txBody>
      </p:sp>
      <p:sp>
        <p:nvSpPr>
          <p:cNvPr id="3074" name="Rectangle 1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F2D05B6-8925-4E8C-90AE-CF3430F050FD}" type="slidenum">
              <a:rPr lang="en-US" altLang="en-US" sz="1000" smtClean="0">
                <a:solidFill>
                  <a:srgbClr val="003366"/>
                </a:solidFill>
              </a:rPr>
              <a:pPr/>
              <a:t>1</a:t>
            </a:fld>
            <a:endParaRPr lang="en-US" altLang="en-US" sz="1000" dirty="0" smtClean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96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Reporting Structure</a:t>
            </a:r>
            <a:endParaRPr lang="en-GB" dirty="0"/>
          </a:p>
        </p:txBody>
      </p:sp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488" y="2456663"/>
            <a:ext cx="7769225" cy="333333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8B115-69C3-4E01-8ECE-2456E4D827B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86809" y="1881963"/>
            <a:ext cx="74853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+mn-lt"/>
              </a:rPr>
              <a:t>Data flow from national to global level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03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</a:t>
            </a:r>
            <a:r>
              <a:rPr lang="en-US" dirty="0"/>
              <a:t>information on the definitions, rationale, concepts and sources of the data for the global SDG indicators </a:t>
            </a:r>
            <a:endParaRPr lang="en-US" dirty="0" smtClean="0"/>
          </a:p>
          <a:p>
            <a:r>
              <a:rPr lang="en-US" dirty="0" smtClean="0"/>
              <a:t>promote </a:t>
            </a:r>
            <a:r>
              <a:rPr lang="en-US" dirty="0"/>
              <a:t>international comparable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provide </a:t>
            </a:r>
            <a:r>
              <a:rPr lang="en-US" dirty="0"/>
              <a:t>a reference point and guidance for countries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8B115-69C3-4E01-8ECE-2456E4D827B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50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Standardized Metadata Template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62000" y="1905000"/>
            <a:ext cx="8166243" cy="4660187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Goals and Targets </a:t>
            </a:r>
            <a:r>
              <a:rPr lang="en-US" dirty="0" smtClean="0"/>
              <a:t>addressed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u="sng" dirty="0"/>
              <a:t>Definition and method of </a:t>
            </a:r>
            <a:r>
              <a:rPr lang="en-US" u="sng" dirty="0" smtClean="0"/>
              <a:t>computation</a:t>
            </a:r>
            <a:endParaRPr lang="en-US" u="sng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Rational and </a:t>
            </a:r>
            <a:r>
              <a:rPr lang="en-US" dirty="0" smtClean="0"/>
              <a:t>interpretation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Disaggregation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Sources and data </a:t>
            </a:r>
            <a:r>
              <a:rPr lang="en-US" dirty="0" smtClean="0"/>
              <a:t>collection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Comments and </a:t>
            </a:r>
            <a:r>
              <a:rPr lang="en-US" dirty="0" smtClean="0"/>
              <a:t>limitations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Current data availability / indicator </a:t>
            </a:r>
            <a:r>
              <a:rPr lang="en-US" dirty="0" smtClean="0"/>
              <a:t>tier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Responsible </a:t>
            </a:r>
            <a:r>
              <a:rPr lang="en-US" dirty="0" smtClean="0"/>
              <a:t>entities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Data collection and data release calendar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Treatment of missing </a:t>
            </a:r>
            <a:r>
              <a:rPr lang="en-US" dirty="0" smtClean="0"/>
              <a:t>values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Sources of differences between global and national </a:t>
            </a:r>
            <a:r>
              <a:rPr lang="en-US" dirty="0" smtClean="0"/>
              <a:t>figures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Regional and global estimates &amp; data collection for global </a:t>
            </a:r>
            <a:r>
              <a:rPr lang="en-US" dirty="0" smtClean="0"/>
              <a:t>monitoring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8B115-69C3-4E01-8ECE-2456E4D827B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8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84796"/>
            <a:ext cx="7924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SNA and SDGs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0" y="1905000"/>
                <a:ext cx="7988595" cy="4676553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SNA related </a:t>
                </a:r>
                <a:r>
                  <a:rPr lang="en-US" dirty="0" smtClean="0"/>
                  <a:t>data are used in a number (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46) of SDGs indicators</a:t>
                </a:r>
              </a:p>
              <a:p>
                <a:pPr marL="0" indent="0">
                  <a:buNone/>
                </a:pPr>
                <a:r>
                  <a:rPr lang="en-US" dirty="0" smtClean="0"/>
                  <a:t>Examples:</a:t>
                </a:r>
              </a:p>
              <a:p>
                <a:pPr lvl="1"/>
                <a:r>
                  <a:rPr lang="en-GB" dirty="0"/>
                  <a:t>1.5.2 Direct disaster economic loss in relation to global gross </a:t>
                </a:r>
                <a:r>
                  <a:rPr lang="en-GB" dirty="0" smtClean="0"/>
                  <a:t>domestic product </a:t>
                </a:r>
                <a:r>
                  <a:rPr lang="en-GB" dirty="0"/>
                  <a:t>(GDP)</a:t>
                </a:r>
                <a:r>
                  <a:rPr lang="en-US" dirty="0" smtClean="0"/>
                  <a:t> 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8.1.1 </a:t>
                </a:r>
                <a:r>
                  <a:rPr lang="en-US" dirty="0"/>
                  <a:t>Annual growth rate of </a:t>
                </a:r>
                <a:r>
                  <a:rPr lang="en-US" b="1" dirty="0"/>
                  <a:t>real GDP</a:t>
                </a:r>
                <a:r>
                  <a:rPr lang="en-US" dirty="0"/>
                  <a:t> per capita </a:t>
                </a:r>
                <a:endParaRPr lang="en-US" dirty="0" smtClean="0"/>
              </a:p>
              <a:p>
                <a:pPr lvl="1"/>
                <a:r>
                  <a:rPr lang="en-GB" dirty="0"/>
                  <a:t>8.3.1 Proportion of informal employment in non-agriculture employment, by sex</a:t>
                </a:r>
                <a:endParaRPr lang="en-US" dirty="0" smtClean="0"/>
              </a:p>
              <a:p>
                <a:pPr lvl="1"/>
                <a:r>
                  <a:rPr lang="en-US" dirty="0"/>
                  <a:t>9.5.1 </a:t>
                </a:r>
                <a:r>
                  <a:rPr lang="en-US" b="1" dirty="0"/>
                  <a:t>Research and development expenditure </a:t>
                </a:r>
                <a:r>
                  <a:rPr lang="en-US" dirty="0"/>
                  <a:t>as a proportion of </a:t>
                </a:r>
                <a:r>
                  <a:rPr lang="en-US" b="1" dirty="0"/>
                  <a:t>GDP</a:t>
                </a:r>
                <a:r>
                  <a:rPr lang="en-US" dirty="0"/>
                  <a:t> </a:t>
                </a:r>
                <a:endParaRPr lang="en-US" dirty="0" smtClean="0"/>
              </a:p>
              <a:p>
                <a:pPr lvl="1"/>
                <a:r>
                  <a:rPr lang="en-GB" dirty="0"/>
                  <a:t>10.5.1 Financial Soundness Indicators </a:t>
                </a:r>
                <a:endParaRPr lang="en-GB" dirty="0" smtClean="0"/>
              </a:p>
              <a:p>
                <a:pPr lvl="1"/>
                <a:r>
                  <a:rPr lang="en-US" dirty="0"/>
                  <a:t>17.4.1 Debt service as a proportion of exports of goods and services 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…</a:t>
                </a: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1905000"/>
                <a:ext cx="7988595" cy="4676553"/>
              </a:xfrm>
              <a:blipFill rotWithShape="1">
                <a:blip r:embed="rId2"/>
                <a:stretch>
                  <a:fillRect l="-1298" t="-28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8B115-69C3-4E01-8ECE-2456E4D827B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16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 to be engaged in the discussion to ensure that the metadata for indicators more closely relates to economic statistics and national accounts are statistically sound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8B115-69C3-4E01-8ECE-2456E4D827B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96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36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pPr marL="0" indent="0" algn="ctr">
              <a:buNone/>
            </a:pPr>
            <a:r>
              <a:rPr lang="en-US" altLang="en-US" sz="4000" dirty="0" smtClean="0"/>
              <a:t>Thank you!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fld id="{8C8CD783-ED63-456A-B554-FBC7FA732D63}" type="slidenum">
              <a:rPr lang="en-US" altLang="en-US" sz="900" smtClean="0">
                <a:latin typeface="+mn-lt"/>
              </a:rPr>
              <a:pPr>
                <a:buNone/>
              </a:pPr>
              <a:t>15</a:t>
            </a:fld>
            <a:endParaRPr lang="en-US" altLang="en-US" sz="9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430833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GB" dirty="0"/>
              <a:t>IAEG-SDGs Programme of </a:t>
            </a:r>
            <a:r>
              <a:rPr lang="en-GB" dirty="0" smtClean="0"/>
              <a:t>work</a:t>
            </a:r>
          </a:p>
          <a:p>
            <a:r>
              <a:rPr lang="en-GB" dirty="0"/>
              <a:t>IAEG-SDGs </a:t>
            </a:r>
            <a:r>
              <a:rPr lang="en-GB" dirty="0" smtClean="0"/>
              <a:t>Work plan </a:t>
            </a:r>
            <a:r>
              <a:rPr lang="en-GB" dirty="0"/>
              <a:t>for </a:t>
            </a:r>
            <a:r>
              <a:rPr lang="en-GB" dirty="0" smtClean="0"/>
              <a:t>2016-2017</a:t>
            </a:r>
          </a:p>
          <a:p>
            <a:r>
              <a:rPr lang="en-US" dirty="0" smtClean="0"/>
              <a:t>Highlights: Metadata and global reporting structure</a:t>
            </a:r>
          </a:p>
          <a:p>
            <a:r>
              <a:rPr lang="en-US" dirty="0" smtClean="0"/>
              <a:t>SDGs Indicators related national accounts data</a:t>
            </a: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8B115-69C3-4E01-8ECE-2456E4D827B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8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0" y="2024009"/>
            <a:ext cx="8020493" cy="4440586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Sustainable Development Goals</a:t>
            </a:r>
            <a:r>
              <a:rPr lang="en-US" dirty="0" smtClean="0"/>
              <a:t> (SDGs) provide the framework for the</a:t>
            </a:r>
            <a:r>
              <a:rPr lang="en-US" b="1" dirty="0" smtClean="0"/>
              <a:t> 2030 Agenda for Sustainable Development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They consist of 17 Goals </a:t>
            </a:r>
            <a:br>
              <a:rPr lang="en-US" dirty="0" smtClean="0"/>
            </a:br>
            <a:r>
              <a:rPr lang="en-US" dirty="0" smtClean="0"/>
              <a:t>and 169 Targets agreed by </a:t>
            </a:r>
            <a:br>
              <a:rPr lang="en-US" dirty="0" smtClean="0"/>
            </a:br>
            <a:r>
              <a:rPr lang="en-US" dirty="0" smtClean="0"/>
              <a:t>the international community to </a:t>
            </a:r>
            <a:br>
              <a:rPr lang="en-US" dirty="0" smtClean="0"/>
            </a:br>
            <a:r>
              <a:rPr lang="en-US" dirty="0" smtClean="0"/>
              <a:t>guide common actions for sustainable development</a:t>
            </a:r>
          </a:p>
          <a:p>
            <a:r>
              <a:rPr lang="en-US" dirty="0" smtClean="0"/>
              <a:t>Statistical community mandated to find a list of indicators to monitor progress towards the Goals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390E0-0C0D-42DA-B764-4CDEED01ADE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 descr="SDGs Pos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863" y="2909702"/>
            <a:ext cx="285750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59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GB" dirty="0" smtClean="0"/>
              <a:t>IAEG-SDGs - through an </a:t>
            </a:r>
            <a:r>
              <a:rPr lang="en-US" dirty="0" smtClean="0"/>
              <a:t>inclusive </a:t>
            </a:r>
            <a:r>
              <a:rPr lang="en-US" dirty="0"/>
              <a:t>and transparency </a:t>
            </a:r>
            <a:r>
              <a:rPr lang="en-US" dirty="0" smtClean="0"/>
              <a:t>process - identified a list of global indicators</a:t>
            </a:r>
            <a:endParaRPr lang="en-GB" dirty="0" smtClean="0"/>
          </a:p>
          <a:p>
            <a:r>
              <a:rPr lang="en-US" dirty="0" smtClean="0"/>
              <a:t>In </a:t>
            </a:r>
            <a:r>
              <a:rPr lang="en-US" dirty="0" smtClean="0"/>
              <a:t>March </a:t>
            </a:r>
            <a:r>
              <a:rPr lang="en-US" dirty="0" smtClean="0"/>
              <a:t>2016, the </a:t>
            </a:r>
            <a:r>
              <a:rPr lang="en-US" dirty="0"/>
              <a:t>UNSC </a:t>
            </a:r>
            <a:r>
              <a:rPr lang="en-US" dirty="0" smtClean="0"/>
              <a:t>agreed </a:t>
            </a:r>
            <a:r>
              <a:rPr lang="en-US" dirty="0"/>
              <a:t>as a practical starting point with </a:t>
            </a:r>
            <a:r>
              <a:rPr lang="en-US" dirty="0" smtClean="0"/>
              <a:t>the proposed </a:t>
            </a:r>
            <a:r>
              <a:rPr lang="en-US" dirty="0"/>
              <a:t>global indicator framework </a:t>
            </a:r>
            <a:r>
              <a:rPr lang="en-GB" dirty="0"/>
              <a:t>subject to future technical </a:t>
            </a:r>
            <a:r>
              <a:rPr lang="en-GB" dirty="0" smtClean="0"/>
              <a:t>refinement</a:t>
            </a:r>
          </a:p>
          <a:p>
            <a:r>
              <a:rPr lang="en-US" dirty="0" smtClean="0"/>
              <a:t>230 indicators of which about 46 relate to national accounts 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8B115-69C3-4E01-8ECE-2456E4D827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98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IAEG-SDGs Programme of </a:t>
            </a:r>
            <a:r>
              <a:rPr lang="en-GB" dirty="0" smtClean="0"/>
              <a:t>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Classify indicators into 3 tiers, based on their level of methodological development and overall data availability </a:t>
            </a:r>
            <a:endParaRPr lang="en-US" dirty="0" smtClean="0"/>
          </a:p>
          <a:p>
            <a:pPr lvl="1"/>
            <a:r>
              <a:rPr lang="en-US" dirty="0" smtClean="0"/>
              <a:t>Tier </a:t>
            </a:r>
            <a:r>
              <a:rPr lang="en-US" dirty="0"/>
              <a:t>1: The indicator is conceptually clear and standards are available. Data is regularly produced by countries, and there is current data </a:t>
            </a:r>
            <a:r>
              <a:rPr lang="en-US" dirty="0" smtClean="0"/>
              <a:t>available</a:t>
            </a:r>
            <a:endParaRPr lang="en-US" dirty="0"/>
          </a:p>
          <a:p>
            <a:pPr lvl="1"/>
            <a:r>
              <a:rPr lang="en-US" dirty="0" smtClean="0"/>
              <a:t>Tier </a:t>
            </a:r>
            <a:r>
              <a:rPr lang="en-US" dirty="0"/>
              <a:t>2: Indicator conceptually clear, standards available and data not regularly produced by </a:t>
            </a:r>
            <a:r>
              <a:rPr lang="en-US" dirty="0" smtClean="0"/>
              <a:t>countries</a:t>
            </a:r>
            <a:endParaRPr lang="en-US" dirty="0"/>
          </a:p>
          <a:p>
            <a:pPr lvl="1"/>
            <a:r>
              <a:rPr lang="en-US" dirty="0" smtClean="0"/>
              <a:t>Tier </a:t>
            </a:r>
            <a:r>
              <a:rPr lang="en-US" dirty="0"/>
              <a:t>3: Indicator for which standards need still to be developed and data not regularly produced by </a:t>
            </a:r>
            <a:r>
              <a:rPr lang="en-US" dirty="0" smtClean="0"/>
              <a:t>countries</a:t>
            </a:r>
            <a:endParaRPr lang="en-US" dirty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8B115-69C3-4E01-8ECE-2456E4D827B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0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IAEG-SDGs Programme of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Establish adequate methodology for Tier </a:t>
            </a:r>
            <a:r>
              <a:rPr lang="en-US" dirty="0" smtClean="0"/>
              <a:t>3 </a:t>
            </a:r>
            <a:r>
              <a:rPr lang="en-US" dirty="0"/>
              <a:t>indicators, in consultation with specialized agencies and relevant experts </a:t>
            </a:r>
            <a:endParaRPr lang="en-US" dirty="0" smtClean="0"/>
          </a:p>
          <a:p>
            <a:r>
              <a:rPr lang="en-US" dirty="0" smtClean="0"/>
              <a:t>Discuss </a:t>
            </a:r>
            <a:r>
              <a:rPr lang="en-US" dirty="0"/>
              <a:t>available data sources and methodology for improved coverage of Tier </a:t>
            </a:r>
            <a:r>
              <a:rPr lang="en-US" dirty="0" smtClean="0"/>
              <a:t>2 </a:t>
            </a:r>
            <a:r>
              <a:rPr lang="en-US" dirty="0"/>
              <a:t>indicators </a:t>
            </a:r>
          </a:p>
          <a:p>
            <a:r>
              <a:rPr lang="en-US" dirty="0" smtClean="0"/>
              <a:t>Explore </a:t>
            </a:r>
            <a:r>
              <a:rPr lang="en-US" dirty="0"/>
              <a:t>new data sources and data collection technologies, including through partnerships with civil society, private sector and academia </a:t>
            </a:r>
            <a:endParaRPr lang="en-US" dirty="0" smtClean="0"/>
          </a:p>
          <a:p>
            <a:r>
              <a:rPr lang="en-US" dirty="0" smtClean="0"/>
              <a:t>Regularly </a:t>
            </a:r>
            <a:r>
              <a:rPr lang="en-US" dirty="0"/>
              <a:t>review methodologies for indicators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8B115-69C3-4E01-8ECE-2456E4D827B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3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IAEG-SDGs Programme of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 </a:t>
            </a:r>
            <a:r>
              <a:rPr lang="en-US" dirty="0"/>
              <a:t>baseline for tracking </a:t>
            </a:r>
            <a:r>
              <a:rPr lang="en-US" dirty="0" smtClean="0"/>
              <a:t>indicators</a:t>
            </a:r>
          </a:p>
          <a:p>
            <a:r>
              <a:rPr lang="en-US" dirty="0" smtClean="0"/>
              <a:t>Address </a:t>
            </a:r>
            <a:r>
              <a:rPr lang="en-US" dirty="0"/>
              <a:t>question of periodicity of reporting </a:t>
            </a:r>
          </a:p>
          <a:p>
            <a:r>
              <a:rPr lang="en-US" dirty="0" smtClean="0"/>
              <a:t>Review </a:t>
            </a:r>
            <a:r>
              <a:rPr lang="en-US" dirty="0"/>
              <a:t>and discuss data gaps and related capacity-building priorities, and transmit results to </a:t>
            </a:r>
            <a:r>
              <a:rPr lang="en-US" dirty="0" smtClean="0"/>
              <a:t>High Level Group</a:t>
            </a:r>
          </a:p>
          <a:p>
            <a:r>
              <a:rPr lang="en-US" dirty="0" smtClean="0"/>
              <a:t>Agree </a:t>
            </a:r>
            <a:r>
              <a:rPr lang="en-US" dirty="0"/>
              <a:t>on format of compilation and dissemination of metadata on global indicators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8B115-69C3-4E01-8ECE-2456E4D827B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3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IAEG-SDGs </a:t>
            </a:r>
            <a:r>
              <a:rPr lang="en-GB" dirty="0" smtClean="0"/>
              <a:t>Work plan </a:t>
            </a:r>
            <a:r>
              <a:rPr lang="en-GB" dirty="0"/>
              <a:t>for </a:t>
            </a:r>
            <a:r>
              <a:rPr lang="en-GB" dirty="0" smtClean="0"/>
              <a:t>2016-2017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Agree </a:t>
            </a:r>
            <a:r>
              <a:rPr lang="en-US" u="sng" dirty="0"/>
              <a:t>on global reporting mechanism</a:t>
            </a:r>
            <a:r>
              <a:rPr lang="en-US" dirty="0"/>
              <a:t>, identifying entities responsible for individual indicators to be provided to the Secretariat 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Establish </a:t>
            </a:r>
            <a:r>
              <a:rPr lang="en-US" u="sng" dirty="0"/>
              <a:t>tier system</a:t>
            </a:r>
            <a:r>
              <a:rPr lang="en-US" dirty="0"/>
              <a:t> for indicators 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Establish </a:t>
            </a:r>
            <a:r>
              <a:rPr lang="en-US" dirty="0" smtClean="0"/>
              <a:t>work plan </a:t>
            </a:r>
            <a:r>
              <a:rPr lang="en-US" dirty="0"/>
              <a:t>to further develop Tier </a:t>
            </a:r>
            <a:r>
              <a:rPr lang="en-US" dirty="0" smtClean="0"/>
              <a:t>3 </a:t>
            </a:r>
            <a:r>
              <a:rPr lang="en-US" dirty="0"/>
              <a:t>indicators 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Establish </a:t>
            </a:r>
            <a:r>
              <a:rPr lang="en-US" u="sng" dirty="0"/>
              <a:t>procedures for methodological review of indicators</a:t>
            </a:r>
            <a:r>
              <a:rPr lang="en-US" dirty="0"/>
              <a:t> and approval mechanisms 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Review </a:t>
            </a:r>
            <a:r>
              <a:rPr lang="en-US" u="sng" dirty="0"/>
              <a:t>data availability</a:t>
            </a:r>
            <a:r>
              <a:rPr lang="en-US" dirty="0"/>
              <a:t> for Tiers </a:t>
            </a:r>
            <a:r>
              <a:rPr lang="en-US" dirty="0" smtClean="0"/>
              <a:t>1 </a:t>
            </a:r>
            <a:r>
              <a:rPr lang="en-US" dirty="0"/>
              <a:t>and </a:t>
            </a:r>
            <a:r>
              <a:rPr lang="en-US" dirty="0" smtClean="0"/>
              <a:t>2 </a:t>
            </a:r>
          </a:p>
          <a:p>
            <a:pPr marL="0" indent="0">
              <a:buNone/>
            </a:pPr>
            <a:r>
              <a:rPr lang="en-US" dirty="0" smtClean="0"/>
              <a:t>      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8B115-69C3-4E01-8ECE-2456E4D827B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58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Reporting 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8055429" cy="459377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47th  UNSC agreed that:</a:t>
            </a:r>
          </a:p>
          <a:p>
            <a:pPr lvl="1"/>
            <a:r>
              <a:rPr lang="en-US" dirty="0" smtClean="0"/>
              <a:t>the compilation of global indicators will be based to the greatest extent possible </a:t>
            </a:r>
            <a:r>
              <a:rPr lang="en-US" u="sng" dirty="0" smtClean="0"/>
              <a:t>on comparable and standardized national official statistics</a:t>
            </a:r>
            <a:r>
              <a:rPr lang="en-US" dirty="0" smtClean="0"/>
              <a:t>, provided by countries to the international statistical systems; and </a:t>
            </a:r>
          </a:p>
          <a:p>
            <a:pPr lvl="1"/>
            <a:r>
              <a:rPr lang="en-US" dirty="0" smtClean="0"/>
              <a:t>when other sources and methodologies are used, these will be reviewed and </a:t>
            </a:r>
            <a:r>
              <a:rPr lang="en-US" u="sng" dirty="0" smtClean="0"/>
              <a:t>agreed by national statistical authorities </a:t>
            </a:r>
            <a:r>
              <a:rPr lang="en-US" dirty="0" smtClean="0"/>
              <a:t>and presented in a transparent manner</a:t>
            </a:r>
          </a:p>
          <a:p>
            <a:pPr marL="0" indent="0">
              <a:buNone/>
            </a:pPr>
            <a:r>
              <a:rPr lang="en-US" dirty="0" smtClean="0"/>
              <a:t>International </a:t>
            </a:r>
            <a:r>
              <a:rPr lang="en-US" dirty="0" smtClean="0"/>
              <a:t>agencies</a:t>
            </a:r>
            <a:endParaRPr lang="en-US" dirty="0" smtClean="0"/>
          </a:p>
          <a:p>
            <a:pPr lvl="1"/>
            <a:r>
              <a:rPr lang="en-US" dirty="0" smtClean="0"/>
              <a:t>receive data from countries through well-established and further improved reporting mechanisms, </a:t>
            </a:r>
          </a:p>
          <a:p>
            <a:pPr lvl="1"/>
            <a:r>
              <a:rPr lang="en-US" dirty="0" smtClean="0"/>
              <a:t>support increased adoption and compliance with internationally agreed standards at the national level, </a:t>
            </a:r>
          </a:p>
          <a:p>
            <a:pPr lvl="1"/>
            <a:r>
              <a:rPr lang="en-US" dirty="0" smtClean="0"/>
              <a:t>work for strengthening national statistical capacity and improving reporting mechanisms.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8B115-69C3-4E01-8ECE-2456E4D827B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5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203780">
  <a:themeElements>
    <a:clrScheme name="10203780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1020378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0203780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03780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03780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80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03780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80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80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80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10758</TotalTime>
  <Words>693</Words>
  <Application>Microsoft Office PowerPoint</Application>
  <PresentationFormat>On-screen Show (4:3)</PresentationFormat>
  <Paragraphs>105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10203780</vt:lpstr>
      <vt:lpstr>National accounts and SDGs</vt:lpstr>
      <vt:lpstr>Introduction</vt:lpstr>
      <vt:lpstr>Background</vt:lpstr>
      <vt:lpstr>Background</vt:lpstr>
      <vt:lpstr>IAEG-SDGs Programme of work</vt:lpstr>
      <vt:lpstr>IAEG-SDGs Programme of work</vt:lpstr>
      <vt:lpstr>IAEG-SDGs Programme of work</vt:lpstr>
      <vt:lpstr>IAEG-SDGs Work plan for 2016-2017</vt:lpstr>
      <vt:lpstr>Global Reporting Structure</vt:lpstr>
      <vt:lpstr>Global Reporting Structure</vt:lpstr>
      <vt:lpstr>Metadata</vt:lpstr>
      <vt:lpstr>Standardized Metadata Template</vt:lpstr>
      <vt:lpstr>SNA and SDGs</vt:lpstr>
      <vt:lpstr>Conclusions</vt:lpstr>
      <vt:lpstr>PowerPoint Presentation</vt:lpstr>
    </vt:vector>
  </TitlesOfParts>
  <Company>UNSD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Benchmarking</dc:title>
  <dc:subject>Workshop on Manufacturing statistics, Santiago, Chile, March 2011</dc:subject>
  <dc:creator>Ralf Becker</dc:creator>
  <cp:lastModifiedBy>UNSD</cp:lastModifiedBy>
  <cp:revision>965</cp:revision>
  <cp:lastPrinted>2016-04-11T19:29:21Z</cp:lastPrinted>
  <dcterms:created xsi:type="dcterms:W3CDTF">2003-09-08T09:07:59Z</dcterms:created>
  <dcterms:modified xsi:type="dcterms:W3CDTF">2016-04-15T03:15:49Z</dcterms:modified>
</cp:coreProperties>
</file>