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434" r:id="rId2"/>
    <p:sldId id="443" r:id="rId3"/>
    <p:sldId id="353" r:id="rId4"/>
    <p:sldId id="435" r:id="rId5"/>
    <p:sldId id="436" r:id="rId6"/>
    <p:sldId id="437" r:id="rId7"/>
    <p:sldId id="438" r:id="rId8"/>
    <p:sldId id="439" r:id="rId9"/>
    <p:sldId id="446" r:id="rId10"/>
    <p:sldId id="444" r:id="rId11"/>
    <p:sldId id="442" r:id="rId12"/>
    <p:sldId id="447" r:id="rId13"/>
    <p:sldId id="440" r:id="rId14"/>
    <p:sldId id="441" r:id="rId15"/>
    <p:sldId id="37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007FAC"/>
    <a:srgbClr val="FF99CC"/>
    <a:srgbClr val="FF33CC"/>
    <a:srgbClr val="990099"/>
    <a:srgbClr val="CC3300"/>
    <a:srgbClr val="FF00FF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6" autoAdjust="0"/>
    <p:restoredTop sz="87959" autoAdjust="0"/>
  </p:normalViewPr>
  <p:slideViewPr>
    <p:cSldViewPr snapToGrid="0">
      <p:cViewPr varScale="1">
        <p:scale>
          <a:sx n="47" d="100"/>
          <a:sy n="47" d="100"/>
        </p:scale>
        <p:origin x="-99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>
      <p:cViewPr varScale="1">
        <p:scale>
          <a:sx n="67" d="100"/>
          <a:sy n="67" d="100"/>
        </p:scale>
        <p:origin x="-279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56033-BD4F-45D9-8D45-15D95F3947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437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5F0FBFF-3359-4BCE-B38F-B0F01831016F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GB">
                <a:solidFill>
                  <a:srgbClr val="003366"/>
                </a:solidFill>
                <a:cs typeface="+mn-cs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GB">
                <a:solidFill>
                  <a:srgbClr val="003366"/>
                </a:solidFill>
                <a:cs typeface="+mn-cs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1" name="AutoShap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1F0687B-0D7C-4578-BA9A-E12D52197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151B5-953B-4295-97C8-1951B72FA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457200"/>
            <a:ext cx="1981200" cy="562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457200"/>
            <a:ext cx="5791200" cy="562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AC21-10CA-4054-A6F2-2545B0E1D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08413" cy="418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05000"/>
            <a:ext cx="3808412" cy="418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0746-ED59-47A2-9310-9C3ED2A61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B115-69C3-4E01-8ECE-2456E4D82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0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64D3-AFBB-4D8C-8BAB-C60AF0BFE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8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08413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05000"/>
            <a:ext cx="3808412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BC4F-4A8C-4D51-8E50-F5834D11C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F8399-3F78-41AC-8701-4BB7CC7B3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F794-1A79-455C-A2AD-0948D566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AFD2-8C8A-4D2F-8367-4C9EB1009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5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4CB2-E1B3-40DE-940D-F9B25E42C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8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0A49-8A8A-4112-AB6E-D4514A53F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6"/>
          <p:cNvGrpSpPr>
            <a:grpSpLocks/>
          </p:cNvGrpSpPr>
          <p:nvPr userDrawn="1"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2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27" name="Group 21"/>
          <p:cNvGrpSpPr>
            <a:grpSpLocks/>
          </p:cNvGrpSpPr>
          <p:nvPr userDrawn="1"/>
        </p:nvGrpSpPr>
        <p:grpSpPr bwMode="auto">
          <a:xfrm>
            <a:off x="762000" y="1600200"/>
            <a:ext cx="7391400" cy="76200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 userDrawn="1"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8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692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Arial" charset="0"/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Arial" charset="0"/>
              <a:cs typeface="+mn-cs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5532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B15D24-FC62-437B-B88B-FABCC80BE3B3}" type="slidenum">
              <a:rPr lang="en-US">
                <a:latin typeface="Arial" charset="0"/>
                <a:cs typeface="+mn-cs"/>
              </a:rPr>
              <a:pPr>
                <a:defRPr/>
              </a:pPr>
              <a:t>‹#›</a:t>
            </a:fld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47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altLang="en-US" dirty="0" smtClean="0"/>
              <a:t>Herman Smith</a:t>
            </a:r>
          </a:p>
          <a:p>
            <a:pPr algn="ctr"/>
            <a:r>
              <a:rPr lang="en-US" altLang="en-US" dirty="0" smtClean="0"/>
              <a:t>UNSD</a:t>
            </a:r>
          </a:p>
          <a:p>
            <a:pPr algn="ctr"/>
            <a:endParaRPr lang="en-US" altLang="en-US" dirty="0" smtClean="0"/>
          </a:p>
          <a:p>
            <a:pPr algn="ctr"/>
            <a:r>
              <a:rPr lang="en-US" altLang="en-US" dirty="0" smtClean="0"/>
              <a:t>10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Meeting of the Advisory Expert Group on National Accounts</a:t>
            </a:r>
          </a:p>
          <a:p>
            <a:pPr algn="ctr"/>
            <a:r>
              <a:rPr lang="en-US" altLang="en-US" dirty="0" smtClean="0"/>
              <a:t>13-15 April 2016, Paris</a:t>
            </a:r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National accounts and </a:t>
            </a:r>
            <a:r>
              <a:rPr lang="en-US" altLang="en-US" dirty="0" smtClean="0"/>
              <a:t>SDGs</a:t>
            </a:r>
          </a:p>
        </p:txBody>
      </p:sp>
      <p:sp>
        <p:nvSpPr>
          <p:cNvPr id="307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2D05B6-8925-4E8C-90AE-CF3430F050FD}" type="slidenum">
              <a:rPr lang="en-US" altLang="en-US" sz="1000" smtClean="0">
                <a:solidFill>
                  <a:srgbClr val="003366"/>
                </a:solidFill>
              </a:rPr>
              <a:pPr/>
              <a:t>1</a:t>
            </a:fld>
            <a:endParaRPr lang="en-US" altLang="en-US" sz="10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Reporting Structure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88" y="2456663"/>
            <a:ext cx="7769225" cy="333333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6809" y="1881963"/>
            <a:ext cx="7485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Data flow from national to global level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03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/>
              <a:t>information on the definitions, rationale, concepts and sources of the data for the global SDG indicators </a:t>
            </a:r>
            <a:endParaRPr lang="en-US" dirty="0" smtClean="0"/>
          </a:p>
          <a:p>
            <a:r>
              <a:rPr lang="en-US" dirty="0" smtClean="0"/>
              <a:t>promote </a:t>
            </a:r>
            <a:r>
              <a:rPr lang="en-US" dirty="0"/>
              <a:t>international comparable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provide </a:t>
            </a:r>
            <a:r>
              <a:rPr lang="en-US" dirty="0"/>
              <a:t>a reference point and guidance for countries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Standardized Metadata Template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905000"/>
            <a:ext cx="8166243" cy="466018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Goals and Targets </a:t>
            </a:r>
            <a:r>
              <a:rPr lang="en-US" dirty="0" smtClean="0"/>
              <a:t>addressed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Definition and method of </a:t>
            </a:r>
            <a:r>
              <a:rPr lang="en-US" u="sng" dirty="0" smtClean="0"/>
              <a:t>computation</a:t>
            </a: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Rational and </a:t>
            </a:r>
            <a:r>
              <a:rPr lang="en-US" dirty="0" smtClean="0"/>
              <a:t>interpretation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Disaggregation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Sources and data </a:t>
            </a:r>
            <a:r>
              <a:rPr lang="en-US" dirty="0" smtClean="0"/>
              <a:t>collection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Comments and </a:t>
            </a:r>
            <a:r>
              <a:rPr lang="en-US" dirty="0" smtClean="0"/>
              <a:t>limitations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Current data availability / indicator </a:t>
            </a:r>
            <a:r>
              <a:rPr lang="en-US" dirty="0" smtClean="0"/>
              <a:t>tier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Responsible </a:t>
            </a:r>
            <a:r>
              <a:rPr lang="en-US" dirty="0" smtClean="0"/>
              <a:t>entities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collection and data release calendar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Treatment of missing </a:t>
            </a:r>
            <a:r>
              <a:rPr lang="en-US" dirty="0" smtClean="0"/>
              <a:t>values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Sources of differences between global and national </a:t>
            </a:r>
            <a:r>
              <a:rPr lang="en-US" dirty="0" smtClean="0"/>
              <a:t>figures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Regional and global estimates &amp; data collection for global </a:t>
            </a:r>
            <a:r>
              <a:rPr lang="en-US" dirty="0" smtClean="0"/>
              <a:t>monitoring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8B115-69C3-4E01-8ECE-2456E4D827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84796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SNA and SDGs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905000"/>
                <a:ext cx="7988595" cy="467655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SNA related </a:t>
                </a:r>
                <a:r>
                  <a:rPr lang="en-US" dirty="0" smtClean="0"/>
                  <a:t>data are used in a number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46) of SDGs indicators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Examples:</a:t>
                </a:r>
              </a:p>
              <a:p>
                <a:pPr lvl="1"/>
                <a:r>
                  <a:rPr lang="en-GB" dirty="0"/>
                  <a:t>1.5.2 Direct disaster economic loss in relation to global gross </a:t>
                </a:r>
                <a:r>
                  <a:rPr lang="en-GB" dirty="0" smtClean="0"/>
                  <a:t>domestic product </a:t>
                </a:r>
                <a:r>
                  <a:rPr lang="en-GB" dirty="0"/>
                  <a:t>(GDP)</a:t>
                </a:r>
                <a:r>
                  <a:rPr lang="en-US" dirty="0" smtClean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8.1.1 </a:t>
                </a:r>
                <a:r>
                  <a:rPr lang="en-US" dirty="0"/>
                  <a:t>Annual growth rate of </a:t>
                </a:r>
                <a:r>
                  <a:rPr lang="en-US" b="1" dirty="0"/>
                  <a:t>real GDP</a:t>
                </a:r>
                <a:r>
                  <a:rPr lang="en-US" dirty="0"/>
                  <a:t> per capita </a:t>
                </a:r>
                <a:endParaRPr lang="en-US" dirty="0" smtClean="0"/>
              </a:p>
              <a:p>
                <a:pPr lvl="1"/>
                <a:r>
                  <a:rPr lang="en-GB" dirty="0"/>
                  <a:t>8.3.1 Proportion of informal employment in non-agriculture employment, by sex</a:t>
                </a:r>
                <a:endParaRPr lang="en-US" dirty="0" smtClean="0"/>
              </a:p>
              <a:p>
                <a:pPr lvl="1"/>
                <a:r>
                  <a:rPr lang="en-US" dirty="0"/>
                  <a:t>9.5.1 </a:t>
                </a:r>
                <a:r>
                  <a:rPr lang="en-US" b="1" dirty="0"/>
                  <a:t>Research and development expenditure </a:t>
                </a:r>
                <a:r>
                  <a:rPr lang="en-US" dirty="0"/>
                  <a:t>as a proportion of </a:t>
                </a:r>
                <a:r>
                  <a:rPr lang="en-US" b="1" dirty="0"/>
                  <a:t>GDP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GB" dirty="0"/>
                  <a:t>10.5.1 Financial Soundness Indicators </a:t>
                </a:r>
                <a:endParaRPr lang="en-GB" dirty="0" smtClean="0"/>
              </a:p>
              <a:p>
                <a:pPr lvl="1"/>
                <a:r>
                  <a:rPr lang="en-US" dirty="0"/>
                  <a:t>17.4.1 Debt service as a proportion of exports of goods and services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…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905000"/>
                <a:ext cx="7988595" cy="4676553"/>
              </a:xfrm>
              <a:blipFill rotWithShape="1">
                <a:blip r:embed="rId2"/>
                <a:stretch>
                  <a:fillRect l="-1298" t="-2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be engaged in the discussion to ensure that the metadata for indicators more closely relates to economic statistics and national accounts are statistically sound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pPr marL="0" indent="0" algn="ctr">
              <a:buNone/>
            </a:pPr>
            <a:r>
              <a:rPr lang="en-US" altLang="en-US" sz="4000" dirty="0" smtClean="0"/>
              <a:t>Thank you!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fld id="{8C8CD783-ED63-456A-B554-FBC7FA732D63}" type="slidenum">
              <a:rPr lang="en-US" altLang="en-US" sz="900" smtClean="0">
                <a:latin typeface="+mn-lt"/>
              </a:rPr>
              <a:pPr>
                <a:buNone/>
              </a:pPr>
              <a:t>15</a:t>
            </a:fld>
            <a:endParaRPr lang="en-US" altLang="en-US" sz="9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3083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GB" dirty="0"/>
              <a:t>IAEG-SDGs Programme of </a:t>
            </a:r>
            <a:r>
              <a:rPr lang="en-GB" dirty="0" smtClean="0"/>
              <a:t>work</a:t>
            </a:r>
          </a:p>
          <a:p>
            <a:r>
              <a:rPr lang="en-GB" dirty="0"/>
              <a:t>IAEG-SDGs </a:t>
            </a:r>
            <a:r>
              <a:rPr lang="en-GB" dirty="0" smtClean="0"/>
              <a:t>Work plan </a:t>
            </a:r>
            <a:r>
              <a:rPr lang="en-GB" dirty="0"/>
              <a:t>for </a:t>
            </a:r>
            <a:r>
              <a:rPr lang="en-GB" dirty="0" smtClean="0"/>
              <a:t>2016-2017</a:t>
            </a:r>
          </a:p>
          <a:p>
            <a:r>
              <a:rPr lang="en-US" dirty="0" smtClean="0"/>
              <a:t>Highlights: Metadata and global reporting structure</a:t>
            </a:r>
          </a:p>
          <a:p>
            <a:r>
              <a:rPr lang="en-US" dirty="0" smtClean="0"/>
              <a:t>SDGs Indicators related national accounts data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024009"/>
            <a:ext cx="8020493" cy="444058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Sustainable Development Goals</a:t>
            </a:r>
            <a:r>
              <a:rPr lang="en-US" dirty="0" smtClean="0"/>
              <a:t> (SDGs) provide the framework for the</a:t>
            </a:r>
            <a:r>
              <a:rPr lang="en-US" b="1" dirty="0" smtClean="0"/>
              <a:t> 2030 Agenda for Sustainable Development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consist of 17 Goals </a:t>
            </a:r>
            <a:br>
              <a:rPr lang="en-US" dirty="0" smtClean="0"/>
            </a:br>
            <a:r>
              <a:rPr lang="en-US" dirty="0" smtClean="0"/>
              <a:t>and 169 Targets agreed by </a:t>
            </a:r>
            <a:br>
              <a:rPr lang="en-US" dirty="0" smtClean="0"/>
            </a:br>
            <a:r>
              <a:rPr lang="en-US" dirty="0" smtClean="0"/>
              <a:t>the international community to </a:t>
            </a:r>
            <a:br>
              <a:rPr lang="en-US" dirty="0" smtClean="0"/>
            </a:br>
            <a:r>
              <a:rPr lang="en-US" dirty="0" smtClean="0"/>
              <a:t>guide common actions for sustainable development</a:t>
            </a:r>
          </a:p>
          <a:p>
            <a:r>
              <a:rPr lang="en-US" dirty="0" smtClean="0"/>
              <a:t>Statistical community mandated to find a list of indicators to monitor progress towards the Goals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0E0-0C0D-42DA-B764-4CDEED01ADE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SDGs Po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863" y="2909702"/>
            <a:ext cx="28575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GB" dirty="0" smtClean="0"/>
              <a:t>IAEG-SDGs - through an </a:t>
            </a:r>
            <a:r>
              <a:rPr lang="en-US" dirty="0" smtClean="0"/>
              <a:t>inclusive </a:t>
            </a:r>
            <a:r>
              <a:rPr lang="en-US" dirty="0"/>
              <a:t>and transparency </a:t>
            </a:r>
            <a:r>
              <a:rPr lang="en-US" dirty="0" smtClean="0"/>
              <a:t>process - identified a list of global indicators</a:t>
            </a:r>
            <a:endParaRPr lang="en-GB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March </a:t>
            </a:r>
            <a:r>
              <a:rPr lang="en-US" dirty="0" smtClean="0"/>
              <a:t>2016, the </a:t>
            </a:r>
            <a:r>
              <a:rPr lang="en-US" dirty="0"/>
              <a:t>UNSC </a:t>
            </a:r>
            <a:r>
              <a:rPr lang="en-US" dirty="0" smtClean="0"/>
              <a:t>agreed </a:t>
            </a:r>
            <a:r>
              <a:rPr lang="en-US" dirty="0"/>
              <a:t>as a practical starting point with </a:t>
            </a:r>
            <a:r>
              <a:rPr lang="en-US" dirty="0" smtClean="0"/>
              <a:t>the proposed </a:t>
            </a:r>
            <a:r>
              <a:rPr lang="en-US" dirty="0"/>
              <a:t>global indicator framework </a:t>
            </a:r>
            <a:r>
              <a:rPr lang="en-GB" dirty="0"/>
              <a:t>subject to future technical </a:t>
            </a:r>
            <a:r>
              <a:rPr lang="en-GB" dirty="0" smtClean="0"/>
              <a:t>refinement</a:t>
            </a:r>
          </a:p>
          <a:p>
            <a:r>
              <a:rPr lang="en-US" dirty="0" smtClean="0"/>
              <a:t>230 indicators of which about 46 relate to national accounts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IAEG-SDGs Programme of </a:t>
            </a:r>
            <a:r>
              <a:rPr lang="en-GB" dirty="0" smtClean="0"/>
              <a:t>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Classify indicators into 3 tiers, based on their level of methodological development and overall data availability </a:t>
            </a:r>
            <a:endParaRPr lang="en-US" dirty="0" smtClean="0"/>
          </a:p>
          <a:p>
            <a:pPr lvl="1"/>
            <a:r>
              <a:rPr lang="en-US" dirty="0" smtClean="0"/>
              <a:t>Tier </a:t>
            </a:r>
            <a:r>
              <a:rPr lang="en-US" dirty="0"/>
              <a:t>1: The indicator is conceptually clear and standards are available. Data is regularly produced by countries, and there is current data </a:t>
            </a:r>
            <a:r>
              <a:rPr lang="en-US" dirty="0" smtClean="0"/>
              <a:t>available</a:t>
            </a:r>
            <a:endParaRPr lang="en-US" dirty="0"/>
          </a:p>
          <a:p>
            <a:pPr lvl="1"/>
            <a:r>
              <a:rPr lang="en-US" dirty="0" smtClean="0"/>
              <a:t>Tier </a:t>
            </a:r>
            <a:r>
              <a:rPr lang="en-US" dirty="0"/>
              <a:t>2: Indicator conceptually clear, standards available and data not regularly produced by </a:t>
            </a:r>
            <a:r>
              <a:rPr lang="en-US" dirty="0" smtClean="0"/>
              <a:t>countries</a:t>
            </a:r>
            <a:endParaRPr lang="en-US" dirty="0"/>
          </a:p>
          <a:p>
            <a:pPr lvl="1"/>
            <a:r>
              <a:rPr lang="en-US" dirty="0" smtClean="0"/>
              <a:t>Tier </a:t>
            </a:r>
            <a:r>
              <a:rPr lang="en-US" dirty="0"/>
              <a:t>3: Indicator for which standards need still to be developed and data not regularly produced by </a:t>
            </a:r>
            <a:r>
              <a:rPr lang="en-US" dirty="0" smtClean="0"/>
              <a:t>countries</a:t>
            </a:r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IAEG-SDGs Programme of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Establish adequate methodology for Tier </a:t>
            </a:r>
            <a:r>
              <a:rPr lang="en-US" dirty="0" smtClean="0"/>
              <a:t>3 </a:t>
            </a:r>
            <a:r>
              <a:rPr lang="en-US" dirty="0"/>
              <a:t>indicators, in consultation with specialized agencies and relevant experts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available data sources and methodology for improved coverage of Tier </a:t>
            </a:r>
            <a:r>
              <a:rPr lang="en-US" dirty="0" smtClean="0"/>
              <a:t>2 </a:t>
            </a:r>
            <a:r>
              <a:rPr lang="en-US" dirty="0"/>
              <a:t>indicators </a:t>
            </a:r>
          </a:p>
          <a:p>
            <a:r>
              <a:rPr lang="en-US" dirty="0" smtClean="0"/>
              <a:t>Explore </a:t>
            </a:r>
            <a:r>
              <a:rPr lang="en-US" dirty="0"/>
              <a:t>new data sources and data collection technologies, including through partnerships with civil society, private sector and academia </a:t>
            </a:r>
            <a:endParaRPr lang="en-US" dirty="0" smtClean="0"/>
          </a:p>
          <a:p>
            <a:r>
              <a:rPr lang="en-US" dirty="0" smtClean="0"/>
              <a:t>Regularly </a:t>
            </a:r>
            <a:r>
              <a:rPr lang="en-US" dirty="0"/>
              <a:t>review methodologies for indicators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IAEG-SDGs Programme of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baseline for tracking </a:t>
            </a:r>
            <a:r>
              <a:rPr lang="en-US" dirty="0" smtClean="0"/>
              <a:t>indicators</a:t>
            </a:r>
          </a:p>
          <a:p>
            <a:r>
              <a:rPr lang="en-US" dirty="0" smtClean="0"/>
              <a:t>Address </a:t>
            </a:r>
            <a:r>
              <a:rPr lang="en-US" dirty="0"/>
              <a:t>question of periodicity of reporting </a:t>
            </a:r>
          </a:p>
          <a:p>
            <a:r>
              <a:rPr lang="en-US" dirty="0" smtClean="0"/>
              <a:t>Review </a:t>
            </a:r>
            <a:r>
              <a:rPr lang="en-US" dirty="0"/>
              <a:t>and discuss data gaps and related capacity-building priorities, and transmit results to </a:t>
            </a:r>
            <a:r>
              <a:rPr lang="en-US" dirty="0" smtClean="0"/>
              <a:t>High Level Group</a:t>
            </a:r>
          </a:p>
          <a:p>
            <a:r>
              <a:rPr lang="en-US" dirty="0" smtClean="0"/>
              <a:t>Agree </a:t>
            </a:r>
            <a:r>
              <a:rPr lang="en-US" dirty="0"/>
              <a:t>on format of compilation and dissemination of metadata on global indicators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IAEG-SDGs </a:t>
            </a:r>
            <a:r>
              <a:rPr lang="en-GB" dirty="0" smtClean="0"/>
              <a:t>Work plan </a:t>
            </a:r>
            <a:r>
              <a:rPr lang="en-GB" dirty="0"/>
              <a:t>for </a:t>
            </a:r>
            <a:r>
              <a:rPr lang="en-GB" dirty="0" smtClean="0"/>
              <a:t>2016-2017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Agree </a:t>
            </a:r>
            <a:r>
              <a:rPr lang="en-US" u="sng" dirty="0"/>
              <a:t>on global reporting mechanism</a:t>
            </a:r>
            <a:r>
              <a:rPr lang="en-US" dirty="0"/>
              <a:t>, identifying entities responsible for individual indicators to be provided to the Secretariat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Establish </a:t>
            </a:r>
            <a:r>
              <a:rPr lang="en-US" u="sng" dirty="0"/>
              <a:t>tier system</a:t>
            </a:r>
            <a:r>
              <a:rPr lang="en-US" dirty="0"/>
              <a:t> for indicators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Establish </a:t>
            </a:r>
            <a:r>
              <a:rPr lang="en-US" dirty="0" smtClean="0"/>
              <a:t>work plan </a:t>
            </a:r>
            <a:r>
              <a:rPr lang="en-US" dirty="0"/>
              <a:t>to further develop Tier </a:t>
            </a:r>
            <a:r>
              <a:rPr lang="en-US" dirty="0" smtClean="0"/>
              <a:t>3 </a:t>
            </a:r>
            <a:r>
              <a:rPr lang="en-US" dirty="0"/>
              <a:t>indicators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Establish </a:t>
            </a:r>
            <a:r>
              <a:rPr lang="en-US" u="sng" dirty="0"/>
              <a:t>procedures for methodological review of indicators</a:t>
            </a:r>
            <a:r>
              <a:rPr lang="en-US" dirty="0"/>
              <a:t> and approval mechanisms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Review </a:t>
            </a:r>
            <a:r>
              <a:rPr lang="en-US" u="sng" dirty="0"/>
              <a:t>data availability</a:t>
            </a:r>
            <a:r>
              <a:rPr lang="en-US" dirty="0"/>
              <a:t> for Tiers </a:t>
            </a:r>
            <a:r>
              <a:rPr lang="en-US" dirty="0" smtClean="0"/>
              <a:t>1 </a:t>
            </a:r>
            <a:r>
              <a:rPr lang="en-US" dirty="0"/>
              <a:t>and </a:t>
            </a:r>
            <a:r>
              <a:rPr lang="en-US" dirty="0" smtClean="0"/>
              <a:t>2 </a:t>
            </a:r>
          </a:p>
          <a:p>
            <a:pPr marL="0" indent="0">
              <a:buNone/>
            </a:pPr>
            <a:r>
              <a:rPr lang="en-US" dirty="0" smtClean="0"/>
              <a:t>     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Reporting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055429" cy="45937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47th  UNSC agreed that:</a:t>
            </a:r>
          </a:p>
          <a:p>
            <a:pPr lvl="1"/>
            <a:r>
              <a:rPr lang="en-US" dirty="0" smtClean="0"/>
              <a:t>the compilation of global indicators will be based to the greatest extent possible </a:t>
            </a:r>
            <a:r>
              <a:rPr lang="en-US" u="sng" dirty="0" smtClean="0"/>
              <a:t>on comparable and standardized national official statistics</a:t>
            </a:r>
            <a:r>
              <a:rPr lang="en-US" dirty="0" smtClean="0"/>
              <a:t>, provided by countries to the international statistical systems; and </a:t>
            </a:r>
          </a:p>
          <a:p>
            <a:pPr lvl="1"/>
            <a:r>
              <a:rPr lang="en-US" dirty="0" smtClean="0"/>
              <a:t>when other sources and methodologies are used, these will be reviewed and </a:t>
            </a:r>
            <a:r>
              <a:rPr lang="en-US" u="sng" dirty="0" smtClean="0"/>
              <a:t>agreed by national statistical authorities </a:t>
            </a:r>
            <a:r>
              <a:rPr lang="en-US" dirty="0" smtClean="0"/>
              <a:t>and presented in a transparent manner</a:t>
            </a:r>
          </a:p>
          <a:p>
            <a:pPr marL="0" indent="0">
              <a:buNone/>
            </a:pPr>
            <a:r>
              <a:rPr lang="en-US" dirty="0" smtClean="0"/>
              <a:t>International </a:t>
            </a:r>
            <a:r>
              <a:rPr lang="en-US" dirty="0" smtClean="0"/>
              <a:t>agencies</a:t>
            </a:r>
            <a:endParaRPr lang="en-US" dirty="0" smtClean="0"/>
          </a:p>
          <a:p>
            <a:pPr lvl="1"/>
            <a:r>
              <a:rPr lang="en-US" dirty="0" smtClean="0"/>
              <a:t>receive data from countries through well-established and further improved reporting mechanisms, </a:t>
            </a:r>
          </a:p>
          <a:p>
            <a:pPr lvl="1"/>
            <a:r>
              <a:rPr lang="en-US" dirty="0" smtClean="0"/>
              <a:t>support increased adoption and compliance with internationally agreed standards at the national level, </a:t>
            </a:r>
          </a:p>
          <a:p>
            <a:pPr lvl="1"/>
            <a:r>
              <a:rPr lang="en-US" dirty="0" smtClean="0"/>
              <a:t>work for strengthening national statistical capacity and improving reporting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8B115-69C3-4E01-8ECE-2456E4D827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03780">
  <a:themeElements>
    <a:clrScheme name="10203780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02037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203780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10758</TotalTime>
  <Words>693</Words>
  <Application>Microsoft Office PowerPoint</Application>
  <PresentationFormat>On-screen Show (4:3)</PresentationFormat>
  <Paragraphs>105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10203780</vt:lpstr>
      <vt:lpstr>National accounts and SDGs</vt:lpstr>
      <vt:lpstr>Introduction</vt:lpstr>
      <vt:lpstr>Background</vt:lpstr>
      <vt:lpstr>Background</vt:lpstr>
      <vt:lpstr>IAEG-SDGs Programme of work</vt:lpstr>
      <vt:lpstr>IAEG-SDGs Programme of work</vt:lpstr>
      <vt:lpstr>IAEG-SDGs Programme of work</vt:lpstr>
      <vt:lpstr>IAEG-SDGs Work plan for 2016-2017</vt:lpstr>
      <vt:lpstr>Global Reporting Structure</vt:lpstr>
      <vt:lpstr>Global Reporting Structure</vt:lpstr>
      <vt:lpstr>Metadata</vt:lpstr>
      <vt:lpstr>Standardized Metadata Template</vt:lpstr>
      <vt:lpstr>SNA and SDGs</vt:lpstr>
      <vt:lpstr>Conclusions</vt:lpstr>
      <vt:lpstr>PowerPoint Presentation</vt:lpstr>
    </vt:vector>
  </TitlesOfParts>
  <Company>UNSD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UNSD</cp:lastModifiedBy>
  <cp:revision>965</cp:revision>
  <cp:lastPrinted>2016-04-11T19:29:21Z</cp:lastPrinted>
  <dcterms:created xsi:type="dcterms:W3CDTF">2003-09-08T09:07:59Z</dcterms:created>
  <dcterms:modified xsi:type="dcterms:W3CDTF">2016-04-15T03:15:49Z</dcterms:modified>
</cp:coreProperties>
</file>