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tiff" ContentType="image/tiff"/>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handoutMasterIdLst>
    <p:handoutMasterId r:id="rId17"/>
  </p:handoutMasterIdLst>
  <p:sldIdLst>
    <p:sldId id="259" r:id="rId2"/>
    <p:sldId id="278" r:id="rId3"/>
    <p:sldId id="279" r:id="rId4"/>
    <p:sldId id="280" r:id="rId5"/>
    <p:sldId id="281" r:id="rId6"/>
    <p:sldId id="282" r:id="rId7"/>
    <p:sldId id="283" r:id="rId8"/>
    <p:sldId id="284" r:id="rId9"/>
    <p:sldId id="285" r:id="rId10"/>
    <p:sldId id="286" r:id="rId11"/>
    <p:sldId id="287" r:id="rId12"/>
    <p:sldId id="288" r:id="rId13"/>
    <p:sldId id="289" r:id="rId14"/>
    <p:sldId id="291" r:id="rId15"/>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harutyunyan" initials="a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BAB9A2"/>
    <a:srgbClr val="BAB3A2"/>
    <a:srgbClr val="B1D7BA"/>
    <a:srgbClr val="00CC99"/>
    <a:srgbClr val="9FCDA2"/>
    <a:srgbClr val="88C28C"/>
    <a:srgbClr val="339966"/>
    <a:srgbClr val="00CC66"/>
    <a:srgbClr val="B1D7B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9" autoAdjust="0"/>
    <p:restoredTop sz="94857" autoAdjust="0"/>
  </p:normalViewPr>
  <p:slideViewPr>
    <p:cSldViewPr>
      <p:cViewPr varScale="1">
        <p:scale>
          <a:sx n="104" d="100"/>
          <a:sy n="104" d="100"/>
        </p:scale>
        <p:origin x="-1134" y="-84"/>
      </p:cViewPr>
      <p:guideLst>
        <p:guide orient="horz" pos="2160"/>
        <p:guide pos="2880"/>
      </p:guideLst>
    </p:cSldViewPr>
  </p:slideViewPr>
  <p:outlineViewPr>
    <p:cViewPr>
      <p:scale>
        <a:sx n="33" d="100"/>
        <a:sy n="33" d="100"/>
      </p:scale>
      <p:origin x="48" y="18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131" y="-86"/>
      </p:cViewPr>
      <p:guideLst>
        <p:guide orient="horz" pos="2933"/>
        <p:guide pos="221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Proportion of Value Added from Natural Resources</c:v>
                </c:pt>
              </c:strCache>
            </c:strRef>
          </c:tx>
          <c:cat>
            <c:strRef>
              <c:f>Sheet1!$A$2:$A$5</c:f>
              <c:strCache>
                <c:ptCount val="4"/>
                <c:pt idx="0">
                  <c:v>Chile (2008)</c:v>
                </c:pt>
                <c:pt idx="1">
                  <c:v>Zambia (2010)</c:v>
                </c:pt>
                <c:pt idx="2">
                  <c:v>Australia (2012/13)</c:v>
                </c:pt>
                <c:pt idx="3">
                  <c:v>Lesotho (2012)</c:v>
                </c:pt>
              </c:strCache>
            </c:strRef>
          </c:cat>
          <c:val>
            <c:numRef>
              <c:f>Sheet1!$B$2:$B$5</c:f>
              <c:numCache>
                <c:formatCode>0.0%</c:formatCode>
                <c:ptCount val="4"/>
                <c:pt idx="0">
                  <c:v>0.15800000000000008</c:v>
                </c:pt>
                <c:pt idx="1">
                  <c:v>0.13600000000000001</c:v>
                </c:pt>
                <c:pt idx="2">
                  <c:v>8.6000000000000021E-2</c:v>
                </c:pt>
                <c:pt idx="3">
                  <c:v>7.3999999999999996E-2</c:v>
                </c:pt>
              </c:numCache>
            </c:numRef>
          </c:val>
        </c:ser>
        <c:axId val="50014848"/>
        <c:axId val="50774016"/>
      </c:barChart>
      <c:catAx>
        <c:axId val="50014848"/>
        <c:scaling>
          <c:orientation val="minMax"/>
        </c:scaling>
        <c:axPos val="b"/>
        <c:tickLblPos val="nextTo"/>
        <c:crossAx val="50774016"/>
        <c:crosses val="autoZero"/>
        <c:auto val="1"/>
        <c:lblAlgn val="ctr"/>
        <c:lblOffset val="100"/>
      </c:catAx>
      <c:valAx>
        <c:axId val="50774016"/>
        <c:scaling>
          <c:orientation val="minMax"/>
        </c:scaling>
        <c:axPos val="l"/>
        <c:majorGridlines/>
        <c:numFmt formatCode="0%" sourceLinked="0"/>
        <c:tickLblPos val="nextTo"/>
        <c:crossAx val="50014848"/>
        <c:crosses val="autoZero"/>
        <c:crossBetween val="between"/>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82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9863" y="0"/>
            <a:ext cx="3044825" cy="465138"/>
          </a:xfrm>
          <a:prstGeom prst="rect">
            <a:avLst/>
          </a:prstGeom>
        </p:spPr>
        <p:txBody>
          <a:bodyPr vert="horz" lIns="91440" tIns="45720" rIns="91440" bIns="45720" rtlCol="0"/>
          <a:lstStyle>
            <a:lvl1pPr algn="r">
              <a:defRPr sz="1200"/>
            </a:lvl1pPr>
          </a:lstStyle>
          <a:p>
            <a:fld id="{4B4C25F1-ACCC-4813-96BC-CCA46C50A0BE}" type="datetimeFigureOut">
              <a:rPr lang="en-US" smtClean="0"/>
              <a:pPr/>
              <a:t>4/6/2016</a:t>
            </a:fld>
            <a:endParaRPr lang="en-US"/>
          </a:p>
        </p:txBody>
      </p:sp>
      <p:sp>
        <p:nvSpPr>
          <p:cNvPr id="4" name="Footer Placeholder 3"/>
          <p:cNvSpPr>
            <a:spLocks noGrp="1"/>
          </p:cNvSpPr>
          <p:nvPr>
            <p:ph type="ftr" sz="quarter" idx="2"/>
          </p:nvPr>
        </p:nvSpPr>
        <p:spPr>
          <a:xfrm>
            <a:off x="0" y="8845550"/>
            <a:ext cx="304482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9863" y="8845550"/>
            <a:ext cx="3044825" cy="465138"/>
          </a:xfrm>
          <a:prstGeom prst="rect">
            <a:avLst/>
          </a:prstGeom>
        </p:spPr>
        <p:txBody>
          <a:bodyPr vert="horz" lIns="91440" tIns="45720" rIns="91440" bIns="45720" rtlCol="0" anchor="b"/>
          <a:lstStyle>
            <a:lvl1pPr algn="r">
              <a:defRPr sz="1200"/>
            </a:lvl1pPr>
          </a:lstStyle>
          <a:p>
            <a:fld id="{3E5E6412-C602-4F2F-A821-7A453F2F7B7D}" type="slidenum">
              <a:rPr lang="en-US" smtClean="0"/>
              <a:pPr/>
              <a:t>‹#›</a:t>
            </a:fld>
            <a:endParaRPr lang="en-US"/>
          </a:p>
        </p:txBody>
      </p:sp>
    </p:spTree>
    <p:extLst>
      <p:ext uri="{BB962C8B-B14F-4D97-AF65-F5344CB8AC3E}">
        <p14:creationId xmlns:p14="http://schemas.microsoft.com/office/powerpoint/2010/main" xmlns="" val="688692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0B6FE31F-108A-4BC9-A67D-A6174873204B}" type="datetimeFigureOut">
              <a:rPr lang="en-US" smtClean="0"/>
              <a:pPr/>
              <a:t>4/6/2016</a:t>
            </a:fld>
            <a:endParaRPr lang="en-US"/>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9AF10C07-DDCE-418F-8717-68748C140B5D}" type="slidenum">
              <a:rPr lang="en-US" smtClean="0"/>
              <a:pPr/>
              <a:t>‹#›</a:t>
            </a:fld>
            <a:endParaRPr lang="en-US"/>
          </a:p>
        </p:txBody>
      </p:sp>
    </p:spTree>
    <p:extLst>
      <p:ext uri="{BB962C8B-B14F-4D97-AF65-F5344CB8AC3E}">
        <p14:creationId xmlns:p14="http://schemas.microsoft.com/office/powerpoint/2010/main" xmlns="" val="10325546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051" name="Picture 3" descr="C:\Users\TWickens\AppData\Local\Microsoft\Windows\Temporary Internet Files\Content.Outlook\SAIB4VOD\STA_Pattern_50.jpg"/>
          <p:cNvPicPr>
            <a:picLocks noChangeAspect="1" noChangeArrowheads="1"/>
          </p:cNvPicPr>
          <p:nvPr userDrawn="1"/>
        </p:nvPicPr>
        <p:blipFill>
          <a:blip r:embed="rId2" cstate="print"/>
          <a:srcRect/>
          <a:stretch>
            <a:fillRect/>
          </a:stretch>
        </p:blipFill>
        <p:spPr bwMode="auto">
          <a:xfrm>
            <a:off x="1" y="228600"/>
            <a:ext cx="5181600" cy="2514600"/>
          </a:xfrm>
          <a:prstGeom prst="rect">
            <a:avLst/>
          </a:prstGeom>
          <a:noFill/>
        </p:spPr>
      </p:pic>
      <p:sp>
        <p:nvSpPr>
          <p:cNvPr id="3" name="Text Placeholder 2"/>
          <p:cNvSpPr>
            <a:spLocks noGrp="1"/>
          </p:cNvSpPr>
          <p:nvPr>
            <p:ph type="body" idx="1" hasCustomPrompt="1"/>
          </p:nvPr>
        </p:nvSpPr>
        <p:spPr>
          <a:xfrm>
            <a:off x="762000" y="4724400"/>
            <a:ext cx="8153400" cy="1676400"/>
          </a:xfr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Autofit/>
          </a:bodyPr>
          <a:lstStyle>
            <a:lvl1pPr marL="0" indent="0" algn="l" defTabSz="914400" rtl="0" eaLnBrk="1" latinLnBrk="0" hangingPunct="1">
              <a:lnSpc>
                <a:spcPct val="150000"/>
              </a:lnSpc>
              <a:spcBef>
                <a:spcPts val="400"/>
              </a:spcBef>
              <a:buClr>
                <a:schemeClr val="accent1"/>
              </a:buClr>
              <a:buFont typeface="Wingdings 2" pitchFamily="18" charset="2"/>
              <a:buNone/>
              <a:defRPr sz="2000" kern="1200">
                <a:solidFill>
                  <a:schemeClr val="tx1"/>
                </a:solidFill>
                <a:latin typeface="Calibri" pitchFamily="34" charset="0"/>
                <a:ea typeface="+mn-ea"/>
                <a:cs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dirty="0" err="1" smtClean="0"/>
              <a:t>Click</a:t>
            </a:r>
            <a:r>
              <a:rPr lang="pt-PT" dirty="0" smtClean="0"/>
              <a:t> to </a:t>
            </a:r>
            <a:r>
              <a:rPr lang="pt-PT" dirty="0" err="1" smtClean="0"/>
              <a:t>edit</a:t>
            </a:r>
            <a:r>
              <a:rPr lang="pt-PT" dirty="0" smtClean="0"/>
              <a:t> Master </a:t>
            </a:r>
            <a:r>
              <a:rPr lang="pt-PT" dirty="0" err="1" smtClean="0"/>
              <a:t>subtext</a:t>
            </a:r>
            <a:r>
              <a:rPr lang="pt-PT" dirty="0" smtClean="0"/>
              <a:t> </a:t>
            </a:r>
            <a:r>
              <a:rPr lang="pt-PT" dirty="0" err="1" smtClean="0"/>
              <a:t>style</a:t>
            </a:r>
            <a:endParaRPr lang="pt-PT" dirty="0" smtClean="0"/>
          </a:p>
        </p:txBody>
      </p:sp>
      <p:sp>
        <p:nvSpPr>
          <p:cNvPr id="6" name="Slide Number Placeholder 5"/>
          <p:cNvSpPr>
            <a:spLocks noGrp="1"/>
          </p:cNvSpPr>
          <p:nvPr>
            <p:ph type="sldNum" sz="quarter" idx="12"/>
          </p:nvPr>
        </p:nvSpPr>
        <p:spPr/>
        <p:txBody>
          <a:bodyPr/>
          <a:lstStyle>
            <a:lvl1pPr>
              <a:defRPr>
                <a:latin typeface="Calibri" pitchFamily="34" charset="0"/>
                <a:cs typeface="Calibri" pitchFamily="34" charset="0"/>
              </a:defRPr>
            </a:lvl1pPr>
          </a:lstStyle>
          <a:p>
            <a:fld id="{CC528B02-F942-42BE-9906-38356830919C}" type="slidenum">
              <a:rPr lang="en-US" smtClean="0"/>
              <a:pPr/>
              <a:t>‹#›</a:t>
            </a:fld>
            <a:endParaRPr lang="en-US" dirty="0"/>
          </a:p>
        </p:txBody>
      </p:sp>
      <p:sp>
        <p:nvSpPr>
          <p:cNvPr id="7" name="Text Box 12"/>
          <p:cNvSpPr txBox="1">
            <a:spLocks noChangeArrowheads="1"/>
          </p:cNvSpPr>
          <p:nvPr userDrawn="1"/>
        </p:nvSpPr>
        <p:spPr bwMode="auto">
          <a:xfrm>
            <a:off x="762000" y="6400800"/>
            <a:ext cx="7772400" cy="246221"/>
          </a:xfrm>
          <a:prstGeom prst="rect">
            <a:avLst/>
          </a:prstGeom>
          <a:noFill/>
          <a:ln w="9525">
            <a:noFill/>
            <a:miter lim="800000"/>
            <a:headEnd/>
            <a:tailEnd/>
          </a:ln>
          <a:effectLst/>
        </p:spPr>
        <p:txBody>
          <a:bodyPr wrap="square">
            <a:spAutoFit/>
          </a:bodyPr>
          <a:lstStyle/>
          <a:p>
            <a:pPr algn="ctr">
              <a:spcBef>
                <a:spcPts val="500"/>
              </a:spcBef>
              <a:spcAft>
                <a:spcPts val="500"/>
              </a:spcAft>
            </a:pPr>
            <a:r>
              <a:rPr lang="de-CH" sz="1000" baseline="0" dirty="0" err="1" smtClean="0">
                <a:solidFill>
                  <a:schemeClr val="tx1">
                    <a:lumMod val="85000"/>
                    <a:lumOff val="15000"/>
                  </a:schemeClr>
                </a:solidFill>
                <a:latin typeface="Calibri" pitchFamily="34" charset="0"/>
                <a:cs typeface="Calibri" pitchFamily="34" charset="0"/>
              </a:rPr>
              <a:t>Reproductions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of</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this</a:t>
            </a:r>
            <a:r>
              <a:rPr lang="de-CH" sz="1000" baseline="0" dirty="0" smtClean="0">
                <a:solidFill>
                  <a:schemeClr val="tx1">
                    <a:lumMod val="85000"/>
                    <a:lumOff val="15000"/>
                  </a:schemeClr>
                </a:solidFill>
                <a:latin typeface="Calibri" pitchFamily="34" charset="0"/>
                <a:cs typeface="Calibri" pitchFamily="34" charset="0"/>
              </a:rPr>
              <a:t> material, </a:t>
            </a:r>
            <a:r>
              <a:rPr lang="de-CH" sz="1000" baseline="0" dirty="0" err="1" smtClean="0">
                <a:solidFill>
                  <a:schemeClr val="tx1">
                    <a:lumMod val="85000"/>
                    <a:lumOff val="15000"/>
                  </a:schemeClr>
                </a:solidFill>
                <a:latin typeface="Calibri" pitchFamily="34" charset="0"/>
                <a:cs typeface="Calibri" pitchFamily="34" charset="0"/>
              </a:rPr>
              <a:t>or</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any</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parts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of</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it</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should</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refer</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to</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the</a:t>
            </a:r>
            <a:r>
              <a:rPr lang="de-CH" sz="1000" baseline="0" dirty="0" smtClean="0">
                <a:solidFill>
                  <a:schemeClr val="tx1">
                    <a:lumMod val="85000"/>
                    <a:lumOff val="15000"/>
                  </a:schemeClr>
                </a:solidFill>
                <a:latin typeface="Calibri" pitchFamily="34" charset="0"/>
                <a:cs typeface="Calibri" pitchFamily="34" charset="0"/>
              </a:rPr>
              <a:t> IMF </a:t>
            </a:r>
            <a:r>
              <a:rPr lang="de-CH" sz="1000" baseline="0" dirty="0" err="1" smtClean="0">
                <a:solidFill>
                  <a:schemeClr val="tx1">
                    <a:lumMod val="85000"/>
                    <a:lumOff val="15000"/>
                  </a:schemeClr>
                </a:solidFill>
                <a:latin typeface="Calibri" pitchFamily="34" charset="0"/>
                <a:cs typeface="Calibri" pitchFamily="34" charset="0"/>
              </a:rPr>
              <a:t>Statistics</a:t>
            </a:r>
            <a:r>
              <a:rPr lang="de-CH" sz="1000" baseline="0" dirty="0" smtClean="0">
                <a:solidFill>
                  <a:schemeClr val="tx1">
                    <a:lumMod val="85000"/>
                    <a:lumOff val="15000"/>
                  </a:schemeClr>
                </a:solidFill>
                <a:latin typeface="Calibri" pitchFamily="34" charset="0"/>
                <a:cs typeface="Calibri" pitchFamily="34" charset="0"/>
              </a:rPr>
              <a:t> Department </a:t>
            </a:r>
            <a:r>
              <a:rPr lang="de-CH" sz="1000" baseline="0" dirty="0" err="1" smtClean="0">
                <a:solidFill>
                  <a:schemeClr val="tx1">
                    <a:lumMod val="85000"/>
                    <a:lumOff val="15000"/>
                  </a:schemeClr>
                </a:solidFill>
                <a:latin typeface="Calibri" pitchFamily="34" charset="0"/>
                <a:cs typeface="Calibri" pitchFamily="34" charset="0"/>
              </a:rPr>
              <a:t>as</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the</a:t>
            </a:r>
            <a:r>
              <a:rPr lang="de-CH" sz="1000" baseline="0" dirty="0" smtClean="0">
                <a:solidFill>
                  <a:schemeClr val="tx1">
                    <a:lumMod val="85000"/>
                    <a:lumOff val="15000"/>
                  </a:schemeClr>
                </a:solidFill>
                <a:latin typeface="Calibri" pitchFamily="34" charset="0"/>
                <a:cs typeface="Calibri" pitchFamily="34" charset="0"/>
              </a:rPr>
              <a:t> </a:t>
            </a:r>
            <a:r>
              <a:rPr lang="de-CH" sz="1000" baseline="0" dirty="0" err="1" smtClean="0">
                <a:solidFill>
                  <a:schemeClr val="tx1">
                    <a:lumMod val="85000"/>
                    <a:lumOff val="15000"/>
                  </a:schemeClr>
                </a:solidFill>
                <a:latin typeface="Calibri" pitchFamily="34" charset="0"/>
                <a:cs typeface="Calibri" pitchFamily="34" charset="0"/>
              </a:rPr>
              <a:t>source</a:t>
            </a:r>
            <a:r>
              <a:rPr lang="de-CH" sz="1000" baseline="0" dirty="0" smtClean="0">
                <a:solidFill>
                  <a:schemeClr val="tx1">
                    <a:lumMod val="85000"/>
                    <a:lumOff val="15000"/>
                  </a:schemeClr>
                </a:solidFill>
                <a:latin typeface="Calibri" pitchFamily="34" charset="0"/>
                <a:cs typeface="Calibri" pitchFamily="34" charset="0"/>
              </a:rPr>
              <a:t>.</a:t>
            </a:r>
            <a:endParaRPr lang="de-CH" sz="1000" baseline="0" dirty="0">
              <a:solidFill>
                <a:schemeClr val="tx1">
                  <a:lumMod val="85000"/>
                  <a:lumOff val="15000"/>
                </a:schemeClr>
              </a:solidFill>
              <a:latin typeface="Calibri" pitchFamily="34" charset="0"/>
              <a:cs typeface="Calibri" pitchFamily="34" charset="0"/>
            </a:endParaRPr>
          </a:p>
        </p:txBody>
      </p:sp>
      <p:sp>
        <p:nvSpPr>
          <p:cNvPr id="2" name="Title 1"/>
          <p:cNvSpPr>
            <a:spLocks noGrp="1"/>
          </p:cNvSpPr>
          <p:nvPr>
            <p:ph type="title"/>
          </p:nvPr>
        </p:nvSpPr>
        <p:spPr>
          <a:xfrm>
            <a:off x="0" y="3200400"/>
            <a:ext cx="8913813" cy="1524000"/>
          </a:xfrm>
          <a:solidFill>
            <a:srgbClr val="BAB9A2"/>
          </a:solidFill>
        </p:spPr>
        <p:txBody>
          <a:bodyPr/>
          <a:lstStyle/>
          <a:p>
            <a:r>
              <a:rPr lang="pt-PT" smtClean="0"/>
              <a:t>Click to edit Master title style</a:t>
            </a:r>
            <a:endParaRPr lang="en-US" dirty="0"/>
          </a:p>
        </p:txBody>
      </p:sp>
      <p:pic>
        <p:nvPicPr>
          <p:cNvPr id="9" name="Picture 8"/>
          <p:cNvPicPr/>
          <p:nvPr userDrawn="1"/>
        </p:nvPicPr>
        <p:blipFill>
          <a:blip r:embed="rId3" cstate="print">
            <a:lum/>
          </a:blip>
          <a:stretch>
            <a:fillRect/>
          </a:stretch>
        </p:blipFill>
        <p:spPr>
          <a:xfrm>
            <a:off x="8195400" y="609600"/>
            <a:ext cx="720000" cy="720000"/>
          </a:xfrm>
          <a:prstGeom prst="rect">
            <a:avLst/>
          </a:prstGeom>
        </p:spPr>
      </p:pic>
      <p:sp>
        <p:nvSpPr>
          <p:cNvPr id="10" name="TextBox 9"/>
          <p:cNvSpPr txBox="1"/>
          <p:nvPr userDrawn="1"/>
        </p:nvSpPr>
        <p:spPr>
          <a:xfrm>
            <a:off x="6781800" y="228600"/>
            <a:ext cx="2209800" cy="400110"/>
          </a:xfrm>
          <a:prstGeom prst="rect">
            <a:avLst/>
          </a:prstGeom>
          <a:noFill/>
        </p:spPr>
        <p:txBody>
          <a:bodyPr wrap="square" rtlCol="0">
            <a:spAutoFit/>
          </a:bodyPr>
          <a:lstStyle/>
          <a:p>
            <a:pPr algn="r"/>
            <a:r>
              <a:rPr lang="en-US" sz="1000" dirty="0" smtClean="0">
                <a:solidFill>
                  <a:schemeClr val="tx1"/>
                </a:solidFill>
                <a:latin typeface="Calibri" pitchFamily="34" charset="0"/>
                <a:cs typeface="Calibri" pitchFamily="34" charset="0"/>
              </a:rPr>
              <a:t>Real</a:t>
            </a:r>
            <a:r>
              <a:rPr lang="en-US" sz="1000" baseline="0" dirty="0" smtClean="0">
                <a:solidFill>
                  <a:schemeClr val="tx1"/>
                </a:solidFill>
                <a:latin typeface="Calibri" pitchFamily="34" charset="0"/>
                <a:cs typeface="Calibri" pitchFamily="34" charset="0"/>
              </a:rPr>
              <a:t> Sector </a:t>
            </a:r>
            <a:r>
              <a:rPr lang="en-US" sz="1000" dirty="0" smtClean="0">
                <a:solidFill>
                  <a:schemeClr val="tx1"/>
                </a:solidFill>
                <a:latin typeface="Calibri" pitchFamily="34" charset="0"/>
                <a:cs typeface="Calibri" pitchFamily="34" charset="0"/>
              </a:rPr>
              <a:t>Division</a:t>
            </a:r>
            <a:br>
              <a:rPr lang="en-US" sz="1000" dirty="0" smtClean="0">
                <a:solidFill>
                  <a:schemeClr val="tx1"/>
                </a:solidFill>
                <a:latin typeface="Calibri" pitchFamily="34" charset="0"/>
                <a:cs typeface="Calibri" pitchFamily="34" charset="0"/>
              </a:rPr>
            </a:br>
            <a:r>
              <a:rPr lang="en-US" sz="1000" dirty="0" smtClean="0">
                <a:solidFill>
                  <a:schemeClr val="tx1"/>
                </a:solidFill>
                <a:latin typeface="Calibri" pitchFamily="34" charset="0"/>
                <a:cs typeface="Calibri" pitchFamily="34" charset="0"/>
              </a:rPr>
              <a:t>IMF Statistics Department</a:t>
            </a:r>
            <a:endParaRPr lang="en-US" sz="1000" dirty="0">
              <a:solidFill>
                <a:schemeClr val="tx1"/>
              </a:solidFill>
              <a:latin typeface="Calibri" pitchFamily="34" charset="0"/>
              <a:cs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smtClean="0"/>
              <a:t>Click to edit Master title style</a:t>
            </a:r>
            <a:endParaRPr/>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pt-PT"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pt-PT"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pt-PT"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6" name="Slide Number Placeholder 5"/>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a:solidFill>
            <a:srgbClr val="BAB9A2"/>
          </a:solidFill>
        </p:spPr>
        <p:txBody>
          <a:bodyPr/>
          <a:lstStyle/>
          <a:p>
            <a:r>
              <a:rPr lang="pt-PT" smtClean="0"/>
              <a:t>Click to edit Master title style</a:t>
            </a:r>
            <a:endParaRPr dirty="0"/>
          </a:p>
        </p:txBody>
      </p:sp>
      <p:sp>
        <p:nvSpPr>
          <p:cNvPr id="3" name="Content Placeholder 2"/>
          <p:cNvSpPr>
            <a:spLocks noGrp="1"/>
          </p:cNvSpPr>
          <p:nvPr>
            <p:ph idx="1"/>
          </p:nvPr>
        </p:nvSpPr>
        <p:spPr>
          <a:xfrm>
            <a:off x="990600" y="1905000"/>
            <a:ext cx="7924800" cy="4724400"/>
          </a:xfrm>
        </p:spPr>
        <p:txBody>
          <a:bodyPr/>
          <a:lstStyle>
            <a:lvl1pPr>
              <a:spcBef>
                <a:spcPts val="1000"/>
              </a:spcBef>
              <a:buClr>
                <a:schemeClr val="tx1">
                  <a:lumMod val="75000"/>
                  <a:lumOff val="25000"/>
                </a:schemeClr>
              </a:buClr>
              <a:buSzPct val="120000"/>
              <a:buFont typeface="Wingdings" pitchFamily="2" charset="2"/>
              <a:buChar char="§"/>
              <a:defRPr/>
            </a:lvl1pPr>
            <a:lvl2pPr>
              <a:lnSpc>
                <a:spcPts val="2200"/>
              </a:lnSpc>
              <a:buClr>
                <a:schemeClr val="tx1">
                  <a:lumMod val="75000"/>
                  <a:lumOff val="25000"/>
                </a:schemeClr>
              </a:buClr>
              <a:buSzPct val="140000"/>
              <a:buFont typeface="Arial" pitchFamily="34" charset="0"/>
              <a:buChar char="•"/>
              <a:defRPr/>
            </a:lvl2pPr>
            <a:lvl3pPr>
              <a:lnSpc>
                <a:spcPts val="2000"/>
              </a:lnSpc>
              <a:buClr>
                <a:schemeClr val="tx1">
                  <a:lumMod val="75000"/>
                  <a:lumOff val="25000"/>
                </a:schemeClr>
              </a:buClr>
              <a:buSzPct val="67000"/>
              <a:buFont typeface="Wingdings" pitchFamily="2" charset="2"/>
              <a:buChar char="v"/>
              <a:defRPr/>
            </a:lvl3pPr>
            <a:lvl4pPr>
              <a:lnSpc>
                <a:spcPts val="1800"/>
              </a:lnSpc>
              <a:buClr>
                <a:schemeClr val="tx1">
                  <a:lumMod val="75000"/>
                  <a:lumOff val="25000"/>
                </a:schemeClr>
              </a:buClr>
              <a:defRPr/>
            </a:lvl4pPr>
            <a:lvl5pPr>
              <a:lnSpc>
                <a:spcPts val="1800"/>
              </a:lnSpc>
              <a:buClr>
                <a:schemeClr val="tx1">
                  <a:lumMod val="75000"/>
                  <a:lumOff val="25000"/>
                </a:schemeClr>
              </a:buClr>
              <a:defRPr/>
            </a:lvl5p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6" name="Slide Number Placeholder 5"/>
          <p:cNvSpPr>
            <a:spLocks noGrp="1"/>
          </p:cNvSpPr>
          <p:nvPr>
            <p:ph type="sldNum" sz="quarter" idx="12"/>
          </p:nvPr>
        </p:nvSpPr>
        <p:spPr/>
        <p:txBody>
          <a:bodyPr/>
          <a:lstStyle>
            <a:lvl1pPr>
              <a:defRPr b="1"/>
            </a:lvl1pPr>
          </a:lstStyle>
          <a:p>
            <a:fld id="{CC528B02-F942-42BE-9906-38356830919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p:spPr>
        <p:txBody>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3" name="Content Placeholder 2"/>
          <p:cNvSpPr>
            <a:spLocks noGrp="1"/>
          </p:cNvSpPr>
          <p:nvPr>
            <p:ph sz="half" idx="1"/>
          </p:nvPr>
        </p:nvSpPr>
        <p:spPr>
          <a:xfrm>
            <a:off x="1117600" y="1981200"/>
            <a:ext cx="3759200" cy="4572000"/>
          </a:xfrm>
        </p:spPr>
        <p:txBody>
          <a:bodyPr>
            <a:noAutofit/>
          </a:bodyPr>
          <a:lstStyle>
            <a:lvl1pPr>
              <a:spcBef>
                <a:spcPts val="600"/>
              </a:spcBef>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Content Placeholder 3"/>
          <p:cNvSpPr>
            <a:spLocks noGrp="1"/>
          </p:cNvSpPr>
          <p:nvPr>
            <p:ph sz="half" idx="2"/>
          </p:nvPr>
        </p:nvSpPr>
        <p:spPr>
          <a:xfrm>
            <a:off x="5147534" y="1981200"/>
            <a:ext cx="3759200" cy="4572000"/>
          </a:xfrm>
        </p:spPr>
        <p:txBody>
          <a:bodyPr>
            <a:noAutofit/>
          </a:bodyPr>
          <a:lstStyle>
            <a:lvl1pPr>
              <a:spcBef>
                <a:spcPts val="600"/>
              </a:spcBef>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7" name="Slide Number Placeholder 6"/>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13813" cy="1066800"/>
          </a:xfrm>
        </p:spPr>
        <p:txBody>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5" name="Slide Number Placeholder 4"/>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C528B02-F942-42BE-9906-38356830919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2">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pt-PT" smtClean="0"/>
              <a:t>Click to edit Master title style</a:t>
            </a:r>
            <a:endParaRPr/>
          </a:p>
        </p:txBody>
      </p:sp>
      <p:sp>
        <p:nvSpPr>
          <p:cNvPr id="3" name="Subtitle 2"/>
          <p:cNvSpPr>
            <a:spLocks noGrp="1"/>
          </p:cNvSpPr>
          <p:nvPr>
            <p:ph type="subTitle" idx="1"/>
          </p:nvPr>
        </p:nvSpPr>
        <p:spPr>
          <a:xfrm>
            <a:off x="914400" y="3034553"/>
            <a:ext cx="8001000" cy="3823447"/>
          </a:xfr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6" name="Slide Number Placeholder 5"/>
          <p:cNvSpPr>
            <a:spLocks noGrp="1"/>
          </p:cNvSpPr>
          <p:nvPr>
            <p:ph type="sldNum" sz="quarter" idx="12"/>
          </p:nvPr>
        </p:nvSpPr>
        <p:spPr/>
        <p:txBody>
          <a:bodyPr/>
          <a:lstStyle/>
          <a:p>
            <a:fld id="{CC528B02-F942-42BE-9906-3835683091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pt-PT" smtClean="0"/>
              <a:t>Click to edit Master title style</a:t>
            </a:r>
            <a:endParaRPr/>
          </a:p>
        </p:txBody>
      </p:sp>
      <p:sp>
        <p:nvSpPr>
          <p:cNvPr id="3" name="Subtitle 2"/>
          <p:cNvSpPr>
            <a:spLocks noGrp="1"/>
          </p:cNvSpPr>
          <p:nvPr>
            <p:ph type="subTitle" idx="1"/>
          </p:nvPr>
        </p:nvSpPr>
        <p:spPr>
          <a:xfrm>
            <a:off x="914400" y="5943600"/>
            <a:ext cx="8001000" cy="914400"/>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7988300" cy="3886200"/>
          </a:xfrm>
          <a:noFill/>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smtClean="0"/>
              <a:t>Click to edit Master title style</a:t>
            </a:r>
            <a:endParaRPr/>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3" name="Subtitle 2"/>
          <p:cNvSpPr>
            <a:spLocks noGrp="1"/>
          </p:cNvSpPr>
          <p:nvPr>
            <p:ph type="subTitle" idx="1"/>
          </p:nvPr>
        </p:nvSpPr>
        <p:spPr>
          <a:xfrm>
            <a:off x="914400" y="5002305"/>
            <a:ext cx="8001000" cy="1855695"/>
          </a:xfrm>
          <a:no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800" kern="1200">
                <a:solidFill>
                  <a:schemeClr val="tx1"/>
                </a:solidFill>
                <a:latin typeface="Calibri" pitchFamily="34" charset="0"/>
                <a:ea typeface="+mn-ea"/>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dirty="0" err="1" smtClean="0"/>
              <a:t>Click</a:t>
            </a:r>
            <a:r>
              <a:rPr lang="pt-PT" dirty="0" smtClean="0"/>
              <a:t> to </a:t>
            </a:r>
            <a:r>
              <a:rPr lang="pt-PT" dirty="0" err="1" smtClean="0"/>
              <a:t>edit</a:t>
            </a:r>
            <a:r>
              <a:rPr lang="pt-PT" dirty="0" smtClean="0"/>
              <a:t> Master </a:t>
            </a:r>
            <a:r>
              <a:rPr lang="pt-PT" dirty="0" err="1" smtClean="0"/>
              <a:t>subtitle</a:t>
            </a:r>
            <a:r>
              <a:rPr lang="pt-PT" dirty="0" smtClean="0"/>
              <a:t> </a:t>
            </a:r>
            <a:r>
              <a:rPr lang="pt-PT" dirty="0" err="1" smtClean="0"/>
              <a:t>style</a:t>
            </a:r>
            <a:endParaRPr dirty="0"/>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pt-PT"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pt-PT" smtClean="0"/>
              <a:t>Drag picture to placeholder or click icon to add</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Users\TWickens\AppData\Local\Microsoft\Windows\Temporary Internet Files\Content.Outlook\SAIB4VOD\STA_Pattern_50.jpg"/>
          <p:cNvPicPr>
            <a:picLocks noChangeAspect="1" noChangeArrowheads="1"/>
          </p:cNvPicPr>
          <p:nvPr userDrawn="1"/>
        </p:nvPicPr>
        <p:blipFill>
          <a:blip r:embed="rId13" cstate="print"/>
          <a:srcRect/>
          <a:stretch>
            <a:fillRect/>
          </a:stretch>
        </p:blipFill>
        <p:spPr bwMode="auto">
          <a:xfrm>
            <a:off x="0" y="1"/>
            <a:ext cx="1371600" cy="838199"/>
          </a:xfrm>
          <a:prstGeom prst="rect">
            <a:avLst/>
          </a:prstGeom>
          <a:noFill/>
        </p:spPr>
      </p:pic>
      <p:sp>
        <p:nvSpPr>
          <p:cNvPr id="3" name="Text Placeholder 2"/>
          <p:cNvSpPr>
            <a:spLocks noGrp="1"/>
          </p:cNvSpPr>
          <p:nvPr>
            <p:ph type="body" idx="1"/>
          </p:nvPr>
        </p:nvSpPr>
        <p:spPr>
          <a:xfrm>
            <a:off x="990600" y="1905000"/>
            <a:ext cx="7924800" cy="4724400"/>
          </a:xfrm>
          <a:prstGeom prst="rect">
            <a:avLst/>
          </a:prstGeom>
        </p:spPr>
        <p:txBody>
          <a:bodyPr vert="horz" lIns="91440" tIns="45720" rIns="91440" bIns="45720" rtlCol="0">
            <a:noAutofit/>
          </a:bodyPr>
          <a:lstStyle/>
          <a:p>
            <a:pPr lvl="0"/>
            <a:r>
              <a:rPr lang="pt-PT" dirty="0" err="1" smtClean="0"/>
              <a:t>Click</a:t>
            </a:r>
            <a:r>
              <a:rPr lang="pt-PT" dirty="0" smtClean="0"/>
              <a:t> to </a:t>
            </a:r>
            <a:r>
              <a:rPr lang="pt-PT" dirty="0" err="1" smtClean="0"/>
              <a:t>edit</a:t>
            </a:r>
            <a:r>
              <a:rPr lang="pt-PT" dirty="0" smtClean="0"/>
              <a:t> Master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dirty="0"/>
          </a:p>
        </p:txBody>
      </p:sp>
      <p:sp>
        <p:nvSpPr>
          <p:cNvPr id="6" name="Slide Number Placeholder 5"/>
          <p:cNvSpPr>
            <a:spLocks noGrp="1"/>
          </p:cNvSpPr>
          <p:nvPr>
            <p:ph type="sldNum" sz="quarter" idx="4"/>
          </p:nvPr>
        </p:nvSpPr>
        <p:spPr>
          <a:xfrm>
            <a:off x="8789894" y="6553200"/>
            <a:ext cx="457200" cy="381000"/>
          </a:xfrm>
          <a:prstGeom prst="rect">
            <a:avLst/>
          </a:prstGeom>
        </p:spPr>
        <p:txBody>
          <a:bodyPr vert="horz" lIns="91440" tIns="45720" rIns="91440" bIns="45720" rtlCol="0" anchor="ctr"/>
          <a:lstStyle>
            <a:lvl1pPr algn="ctr">
              <a:defRPr sz="1000" b="1">
                <a:solidFill>
                  <a:schemeClr val="tx1">
                    <a:lumMod val="65000"/>
                    <a:lumOff val="35000"/>
                  </a:schemeClr>
                </a:solidFill>
                <a:latin typeface="Calibri" pitchFamily="34" charset="0"/>
                <a:cs typeface="Calibri" pitchFamily="34" charset="0"/>
              </a:defRPr>
            </a:lvl1pPr>
          </a:lstStyle>
          <a:p>
            <a:fld id="{CC528B02-F942-42BE-9906-38356830919C}" type="slidenum">
              <a:rPr lang="en-US" smtClean="0"/>
              <a:pPr/>
              <a:t>‹#›</a:t>
            </a:fld>
            <a:endParaRPr lang="en-US" dirty="0"/>
          </a:p>
        </p:txBody>
      </p:sp>
      <p:sp>
        <p:nvSpPr>
          <p:cNvPr id="2" name="Title Placeholder 1"/>
          <p:cNvSpPr>
            <a:spLocks noGrp="1"/>
          </p:cNvSpPr>
          <p:nvPr>
            <p:ph type="title"/>
          </p:nvPr>
        </p:nvSpPr>
        <p:spPr>
          <a:xfrm>
            <a:off x="0" y="685800"/>
            <a:ext cx="8913813" cy="1066800"/>
          </a:xfrm>
          <a:prstGeom prst="rect">
            <a:avLst/>
          </a:prstGeom>
          <a:solidFill>
            <a:srgbClr val="BAB9A2"/>
          </a:solidFill>
        </p:spPr>
        <p:txBody>
          <a:bodyPr vert="horz" lIns="1044000" tIns="36000" rIns="274320" bIns="36000" rtlCol="0" anchor="ctr">
            <a:noAutofit/>
          </a:bodyPr>
          <a:lstStyle/>
          <a:p>
            <a:r>
              <a:rPr lang="pt-PT" dirty="0" err="1" smtClean="0"/>
              <a:t>Click</a:t>
            </a:r>
            <a:r>
              <a:rPr lang="pt-PT" dirty="0" smtClean="0"/>
              <a:t> to </a:t>
            </a:r>
            <a:r>
              <a:rPr lang="pt-PT" dirty="0" err="1" smtClean="0"/>
              <a:t>edit</a:t>
            </a:r>
            <a:r>
              <a:rPr lang="pt-PT" dirty="0" smtClean="0"/>
              <a:t> Master </a:t>
            </a:r>
            <a:r>
              <a:rPr lang="pt-PT" dirty="0" err="1" smtClean="0"/>
              <a:t>title</a:t>
            </a:r>
            <a:r>
              <a:rPr lang="pt-PT" dirty="0" smtClean="0"/>
              <a:t> </a:t>
            </a:r>
            <a:r>
              <a:rPr lang="pt-PT" dirty="0" err="1" smtClean="0"/>
              <a:t>style</a:t>
            </a:r>
            <a:endParaRPr dirty="0"/>
          </a:p>
        </p:txBody>
      </p:sp>
      <p:sp>
        <p:nvSpPr>
          <p:cNvPr id="12" name="Title Placeholder 1"/>
          <p:cNvSpPr txBox="1">
            <a:spLocks/>
          </p:cNvSpPr>
          <p:nvPr userDrawn="1"/>
        </p:nvSpPr>
        <p:spPr>
          <a:xfrm>
            <a:off x="990600" y="6705600"/>
            <a:ext cx="7923213" cy="152400"/>
          </a:xfrm>
          <a:prstGeom prst="rect">
            <a:avLst/>
          </a:prstGeom>
          <a:solidFill>
            <a:srgbClr val="BAB9A2"/>
          </a:solidFill>
        </p:spPr>
        <p:txBody>
          <a:bodyPr vert="horz" lIns="1044000" tIns="36000" rIns="274320" bIns="3600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600" b="1" i="0" u="none" strike="noStrike" kern="1200" cap="none" spc="0" normalizeH="0" baseline="0" noProof="0" dirty="0">
              <a:ln>
                <a:noFill/>
              </a:ln>
              <a:solidFill>
                <a:schemeClr val="tx1"/>
              </a:solidFill>
              <a:effectLst/>
              <a:uLnTx/>
              <a:uFillTx/>
              <a:latin typeface="Calibri" pitchFamily="34" charset="0"/>
              <a:ea typeface="+mj-ea"/>
              <a:cs typeface="Calibri" pitchFamily="34" charset="0"/>
            </a:endParaRPr>
          </a:p>
        </p:txBody>
      </p:sp>
      <p:sp>
        <p:nvSpPr>
          <p:cNvPr id="8" name="TextBox 7"/>
          <p:cNvSpPr txBox="1"/>
          <p:nvPr userDrawn="1"/>
        </p:nvSpPr>
        <p:spPr>
          <a:xfrm>
            <a:off x="6781800" y="228600"/>
            <a:ext cx="2209800" cy="400110"/>
          </a:xfrm>
          <a:prstGeom prst="rect">
            <a:avLst/>
          </a:prstGeom>
          <a:noFill/>
        </p:spPr>
        <p:txBody>
          <a:bodyPr wrap="square" rtlCol="0">
            <a:spAutoFit/>
          </a:bodyPr>
          <a:lstStyle/>
          <a:p>
            <a:pPr algn="r"/>
            <a:r>
              <a:rPr lang="en-US" sz="1000" dirty="0" smtClean="0">
                <a:solidFill>
                  <a:schemeClr val="tx1"/>
                </a:solidFill>
                <a:latin typeface="Calibri" pitchFamily="34" charset="0"/>
                <a:cs typeface="Calibri" pitchFamily="34" charset="0"/>
              </a:rPr>
              <a:t>Real Sector Division</a:t>
            </a:r>
            <a:br>
              <a:rPr lang="en-US" sz="1000" dirty="0" smtClean="0">
                <a:solidFill>
                  <a:schemeClr val="tx1"/>
                </a:solidFill>
                <a:latin typeface="Calibri" pitchFamily="34" charset="0"/>
                <a:cs typeface="Calibri" pitchFamily="34" charset="0"/>
              </a:rPr>
            </a:br>
            <a:r>
              <a:rPr lang="en-US" sz="1000" dirty="0" smtClean="0">
                <a:solidFill>
                  <a:schemeClr val="tx1"/>
                </a:solidFill>
                <a:latin typeface="Calibri" pitchFamily="34" charset="0"/>
                <a:cs typeface="Calibri" pitchFamily="34" charset="0"/>
              </a:rPr>
              <a:t>IMF Statistics Department</a:t>
            </a:r>
            <a:endParaRPr lang="en-US" sz="1000" dirty="0">
              <a:solidFill>
                <a:schemeClr val="tx1"/>
              </a:solidFill>
              <a:latin typeface="Calibri" pitchFamily="34" charset="0"/>
              <a:cs typeface="Calibri" pitchFamily="34" charset="0"/>
            </a:endParaRPr>
          </a:p>
        </p:txBody>
      </p:sp>
    </p:spTree>
  </p:cSld>
  <p:clrMap bg1="lt1" tx1="dk1" bg2="lt2" tx2="dk2" accent1="accent1" accent2="accent2" accent3="accent3" accent4="accent4" accent5="accent5" accent6="accent6" hlink="hlink" folHlink="folHlink"/>
  <p:sldLayoutIdLst>
    <p:sldLayoutId id="2147483664" r:id="rId1"/>
    <p:sldLayoutId id="2147483662" r:id="rId2"/>
    <p:sldLayoutId id="2147483665" r:id="rId3"/>
    <p:sldLayoutId id="2147483667" r:id="rId4"/>
    <p:sldLayoutId id="2147483668" r:id="rId5"/>
    <p:sldLayoutId id="2147483661" r:id="rId6"/>
    <p:sldLayoutId id="2147483663" r:id="rId7"/>
    <p:sldLayoutId id="2147483671" r:id="rId8"/>
    <p:sldLayoutId id="2147483672" r:id="rId9"/>
    <p:sldLayoutId id="2147483673" r:id="rId10"/>
    <p:sldLayoutId id="2147483675" r:id="rId11"/>
  </p:sldLayoutIdLst>
  <p:hf hdr="0" dt="0"/>
  <p:txStyles>
    <p:titleStyle>
      <a:lvl1pPr marL="0" indent="0" algn="l" defTabSz="914400" rtl="0" eaLnBrk="1" latinLnBrk="0" hangingPunct="1">
        <a:spcBef>
          <a:spcPct val="0"/>
        </a:spcBef>
        <a:buNone/>
        <a:defRPr sz="3600" b="1" kern="1200">
          <a:solidFill>
            <a:schemeClr val="tx1"/>
          </a:solidFill>
          <a:latin typeface="Calibri" pitchFamily="34" charset="0"/>
          <a:ea typeface="+mj-ea"/>
          <a:cs typeface="Calibri" pitchFamily="34" charset="0"/>
        </a:defRPr>
      </a:lvl1pPr>
    </p:titleStyle>
    <p:bodyStyle>
      <a:lvl1pPr marL="342900" indent="-342900" algn="l" defTabSz="914400" rtl="0" eaLnBrk="1" latinLnBrk="0" hangingPunct="1">
        <a:lnSpc>
          <a:spcPts val="2500"/>
        </a:lnSpc>
        <a:spcBef>
          <a:spcPts val="900"/>
        </a:spcBef>
        <a:buClr>
          <a:schemeClr val="tx1">
            <a:lumMod val="75000"/>
            <a:lumOff val="25000"/>
          </a:schemeClr>
        </a:buClr>
        <a:buSzPct val="120000"/>
        <a:buFont typeface="Wingdings" pitchFamily="2" charset="2"/>
        <a:buChar char="§"/>
        <a:defRPr sz="2500" kern="1200">
          <a:solidFill>
            <a:schemeClr val="tx1"/>
          </a:solidFill>
          <a:latin typeface="Calibri" pitchFamily="34" charset="0"/>
          <a:ea typeface="+mn-ea"/>
          <a:cs typeface="Calibri" pitchFamily="34" charset="0"/>
        </a:defRPr>
      </a:lvl1pPr>
      <a:lvl2pPr marL="685800" indent="-336550" algn="l" defTabSz="914400" rtl="0" eaLnBrk="1" latinLnBrk="0" hangingPunct="1">
        <a:lnSpc>
          <a:spcPts val="2200"/>
        </a:lnSpc>
        <a:spcBef>
          <a:spcPts val="600"/>
        </a:spcBef>
        <a:buClr>
          <a:schemeClr val="tx1">
            <a:lumMod val="75000"/>
            <a:lumOff val="25000"/>
          </a:schemeClr>
        </a:buClr>
        <a:buSzPct val="135000"/>
        <a:buFont typeface="Arial" pitchFamily="34" charset="0"/>
        <a:buChar char="•"/>
        <a:defRPr sz="2200" kern="1200">
          <a:solidFill>
            <a:schemeClr val="tx1"/>
          </a:solidFill>
          <a:latin typeface="Calibri" pitchFamily="34" charset="0"/>
          <a:ea typeface="+mn-ea"/>
          <a:cs typeface="Calibri" pitchFamily="34" charset="0"/>
        </a:defRPr>
      </a:lvl2pPr>
      <a:lvl3pPr marL="1035050" indent="-349250" algn="l" defTabSz="914400" rtl="0" eaLnBrk="1" latinLnBrk="0" hangingPunct="1">
        <a:lnSpc>
          <a:spcPts val="2000"/>
        </a:lnSpc>
        <a:spcBef>
          <a:spcPts val="500"/>
        </a:spcBef>
        <a:buClr>
          <a:schemeClr val="tx1">
            <a:lumMod val="75000"/>
            <a:lumOff val="25000"/>
          </a:schemeClr>
        </a:buClr>
        <a:buSzPct val="67000"/>
        <a:buFont typeface="Wingdings" pitchFamily="2" charset="2"/>
        <a:buChar char="v"/>
        <a:defRPr sz="1900" kern="1200">
          <a:solidFill>
            <a:schemeClr val="tx1"/>
          </a:solidFill>
          <a:latin typeface="Calibri" pitchFamily="34" charset="0"/>
          <a:ea typeface="+mn-ea"/>
          <a:cs typeface="Calibri" pitchFamily="34" charset="0"/>
        </a:defRPr>
      </a:lvl3pPr>
      <a:lvl4pPr marL="1371600" indent="-336550" algn="l" defTabSz="914400" rtl="0" eaLnBrk="1" latinLnBrk="0" hangingPunct="1">
        <a:lnSpc>
          <a:spcPts val="1800"/>
        </a:lnSpc>
        <a:spcBef>
          <a:spcPts val="400"/>
        </a:spcBef>
        <a:buClr>
          <a:schemeClr val="tx1">
            <a:lumMod val="75000"/>
            <a:lumOff val="25000"/>
          </a:schemeClr>
        </a:buClr>
        <a:buFont typeface="Wingdings" pitchFamily="2" charset="2"/>
        <a:buChar char="§"/>
        <a:defRPr sz="1700" kern="1200">
          <a:solidFill>
            <a:schemeClr val="tx1"/>
          </a:solidFill>
          <a:latin typeface="Calibri" pitchFamily="34" charset="0"/>
          <a:ea typeface="+mn-ea"/>
          <a:cs typeface="Calibri" pitchFamily="34" charset="0"/>
        </a:defRPr>
      </a:lvl4pPr>
      <a:lvl5pPr marL="1720850" indent="-349250" algn="l" defTabSz="914400" rtl="0" eaLnBrk="1" latinLnBrk="0" hangingPunct="1">
        <a:lnSpc>
          <a:spcPts val="1800"/>
        </a:lnSpc>
        <a:spcBef>
          <a:spcPts val="400"/>
        </a:spcBef>
        <a:buClr>
          <a:schemeClr val="tx1">
            <a:lumMod val="75000"/>
            <a:lumOff val="25000"/>
          </a:schemeClr>
        </a:buClr>
        <a:buFont typeface="Arial" pitchFamily="34" charset="0"/>
        <a:buChar char="•"/>
        <a:defRPr sz="1700" i="1" kern="1200">
          <a:solidFill>
            <a:schemeClr val="tx1"/>
          </a:solidFill>
          <a:latin typeface="Calibri" pitchFamily="34" charset="0"/>
          <a:ea typeface="+mn-ea"/>
          <a:cs typeface="Calibri" pitchFamily="34" charset="0"/>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4419600"/>
            <a:ext cx="8686800" cy="1828800"/>
          </a:xfrm>
        </p:spPr>
        <p:txBody>
          <a:bodyPr/>
          <a:lstStyle/>
          <a:p>
            <a:pPr algn="ctr">
              <a:lnSpc>
                <a:spcPct val="100000"/>
              </a:lnSpc>
              <a:spcBef>
                <a:spcPts val="0"/>
              </a:spcBef>
            </a:pPr>
            <a:r>
              <a:rPr lang="en-US" sz="1600" b="1" dirty="0" smtClean="0"/>
              <a:t>10</a:t>
            </a:r>
            <a:r>
              <a:rPr lang="en-US" sz="1600" b="1" baseline="30000" dirty="0" smtClean="0"/>
              <a:t>th</a:t>
            </a:r>
            <a:r>
              <a:rPr lang="en-US" sz="1600" b="1" dirty="0" smtClean="0"/>
              <a:t> Meeting of the Advisory Expert Group on National Accounts</a:t>
            </a:r>
            <a:endParaRPr lang="en-US" sz="1600" dirty="0" smtClean="0"/>
          </a:p>
          <a:p>
            <a:pPr algn="ctr">
              <a:lnSpc>
                <a:spcPct val="100000"/>
              </a:lnSpc>
              <a:spcBef>
                <a:spcPts val="0"/>
              </a:spcBef>
            </a:pPr>
            <a:r>
              <a:rPr lang="en-US" sz="1600" b="1" dirty="0" smtClean="0"/>
              <a:t>April 13-15, 2016</a:t>
            </a:r>
          </a:p>
          <a:p>
            <a:pPr algn="ctr">
              <a:lnSpc>
                <a:spcPct val="100000"/>
              </a:lnSpc>
              <a:spcBef>
                <a:spcPts val="0"/>
              </a:spcBef>
            </a:pPr>
            <a:r>
              <a:rPr lang="en-US" sz="1600" b="1" dirty="0" smtClean="0"/>
              <a:t>Paris, France</a:t>
            </a:r>
          </a:p>
          <a:p>
            <a:pPr algn="ctr">
              <a:lnSpc>
                <a:spcPct val="100000"/>
              </a:lnSpc>
            </a:pPr>
            <a:endParaRPr lang="en-US" sz="1600" b="1" dirty="0" smtClean="0"/>
          </a:p>
          <a:p>
            <a:pPr algn="ctr">
              <a:lnSpc>
                <a:spcPct val="100000"/>
              </a:lnSpc>
              <a:spcBef>
                <a:spcPts val="0"/>
              </a:spcBef>
            </a:pPr>
            <a:r>
              <a:rPr lang="en-US" sz="1600" b="1" i="1" dirty="0" smtClean="0"/>
              <a:t>Claudia Dziobek</a:t>
            </a:r>
            <a:endParaRPr lang="en-US" sz="1600" b="1" i="1" dirty="0" smtClean="0"/>
          </a:p>
          <a:p>
            <a:pPr algn="ctr">
              <a:lnSpc>
                <a:spcPct val="100000"/>
              </a:lnSpc>
              <a:spcBef>
                <a:spcPts val="0"/>
              </a:spcBef>
            </a:pPr>
            <a:r>
              <a:rPr lang="en-US" sz="1600" b="1" i="1" dirty="0" smtClean="0"/>
              <a:t>IMF</a:t>
            </a:r>
          </a:p>
          <a:p>
            <a:pPr algn="ctr"/>
            <a:endParaRPr lang="en-GB" sz="3600" b="1" dirty="0" smtClean="0"/>
          </a:p>
          <a:p>
            <a:pPr lvl="0" algn="ctr"/>
            <a:endParaRPr lang="en-US" b="1" kern="0" dirty="0" smtClean="0">
              <a:ea typeface="Times New Roman" pitchFamily="18" charset="0"/>
              <a:cs typeface="Arial" pitchFamily="34" charset="0"/>
            </a:endParaRPr>
          </a:p>
          <a:p>
            <a:endParaRPr lang="en-US" dirty="0"/>
          </a:p>
        </p:txBody>
      </p:sp>
      <p:sp>
        <p:nvSpPr>
          <p:cNvPr id="3" name="Title 2"/>
          <p:cNvSpPr>
            <a:spLocks noGrp="1"/>
          </p:cNvSpPr>
          <p:nvPr>
            <p:ph type="title"/>
          </p:nvPr>
        </p:nvSpPr>
        <p:spPr>
          <a:xfrm>
            <a:off x="0" y="2743200"/>
            <a:ext cx="8913813" cy="1524000"/>
          </a:xfrm>
        </p:spPr>
        <p:txBody>
          <a:bodyPr/>
          <a:lstStyle/>
          <a:p>
            <a:pPr algn="ctr"/>
            <a:r>
              <a:rPr lang="en-US" dirty="0" smtClean="0"/>
              <a:t>GUIDE TO ANALYZE NATURAL RESOURCES IN THE NATIONAL ACCOUNTS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822960"/>
          <a:lstStyle/>
          <a:p>
            <a:r>
              <a:rPr lang="en-US" dirty="0" smtClean="0"/>
              <a:t/>
            </a:r>
            <a:br>
              <a:rPr lang="en-US" dirty="0" smtClean="0"/>
            </a:br>
            <a:r>
              <a:rPr lang="en-US" dirty="0" smtClean="0"/>
              <a:t>Tables </a:t>
            </a:r>
            <a:r>
              <a:rPr lang="en-US" dirty="0" smtClean="0"/>
              <a:t>4 and 5: Contributions of Natural Resource Industries to GDP Growth</a:t>
            </a:r>
            <a:br>
              <a:rPr lang="en-US" dirty="0" smtClean="0"/>
            </a:br>
            <a:endParaRPr lang="en-US" dirty="0"/>
          </a:p>
        </p:txBody>
      </p:sp>
      <p:sp>
        <p:nvSpPr>
          <p:cNvPr id="3" name="Content Placeholder 2"/>
          <p:cNvSpPr>
            <a:spLocks noGrp="1"/>
          </p:cNvSpPr>
          <p:nvPr>
            <p:ph idx="1"/>
          </p:nvPr>
        </p:nvSpPr>
        <p:spPr>
          <a:xfrm>
            <a:off x="609600" y="1905000"/>
            <a:ext cx="8305800" cy="4724400"/>
          </a:xfrm>
        </p:spPr>
        <p:txBody>
          <a:bodyPr/>
          <a:lstStyle/>
          <a:p>
            <a:r>
              <a:rPr lang="en-US" dirty="0" smtClean="0"/>
              <a:t>Template Table 4 shows how to decompose the growth rate of constant-price GDP into industry contributions</a:t>
            </a:r>
          </a:p>
          <a:p>
            <a:r>
              <a:rPr lang="en-US" dirty="0" smtClean="0"/>
              <a:t>One version of the formula multiplies the growth rate of constant-price value added by the share of GDP </a:t>
            </a:r>
          </a:p>
          <a:p>
            <a:r>
              <a:rPr lang="en-US" dirty="0" smtClean="0"/>
              <a:t>Role of natural resource industries in GDP growth (excluding multiplier effects) is analyzed 	</a:t>
            </a:r>
          </a:p>
          <a:p>
            <a:r>
              <a:rPr lang="en-US" dirty="0" smtClean="0"/>
              <a:t>The same sort of decomposition formula can be used to find contributions to the growth of the GDP price index</a:t>
            </a:r>
          </a:p>
          <a:p>
            <a:r>
              <a:rPr lang="en-US" dirty="0" smtClean="0"/>
              <a:t>This is done in Template Table 5, with accompanying warnings that only direct effects are reflected</a:t>
            </a:r>
          </a:p>
          <a:p>
            <a:pPr lvl="1"/>
            <a:r>
              <a:rPr lang="en-US" dirty="0" smtClean="0"/>
              <a:t>For example, a downstream industry that doesn’t pass along an increase in an intermediate input price would record a negative  contribution to GDP price change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Table 6: Terms of Trade Effects</a:t>
            </a:r>
            <a:endParaRPr lang="en-US" dirty="0"/>
          </a:p>
        </p:txBody>
      </p:sp>
      <p:sp>
        <p:nvSpPr>
          <p:cNvPr id="3" name="Content Placeholder 2"/>
          <p:cNvSpPr>
            <a:spLocks noGrp="1"/>
          </p:cNvSpPr>
          <p:nvPr>
            <p:ph idx="1"/>
          </p:nvPr>
        </p:nvSpPr>
        <p:spPr>
          <a:xfrm>
            <a:off x="304800" y="1752600"/>
            <a:ext cx="8610600" cy="4876800"/>
          </a:xfrm>
        </p:spPr>
        <p:txBody>
          <a:bodyPr/>
          <a:lstStyle/>
          <a:p>
            <a:pPr>
              <a:buNone/>
            </a:pPr>
            <a:r>
              <a:rPr lang="en-US" dirty="0" smtClean="0"/>
              <a:t> Terms of trade index = (export price index)/(import price index) </a:t>
            </a:r>
          </a:p>
          <a:p>
            <a:r>
              <a:rPr lang="en-US" dirty="0" smtClean="0"/>
              <a:t>Volatile natural resource prices make exporters of natural resource products susceptible to terms of trade shocks </a:t>
            </a:r>
          </a:p>
          <a:p>
            <a:r>
              <a:rPr lang="en-US" dirty="0" smtClean="0"/>
              <a:t>To gauge the role of natural resources in changes in the terms of trade, the standard terms of trade index is compared to one that omits natural resources from exports and imports</a:t>
            </a:r>
          </a:p>
          <a:p>
            <a:r>
              <a:rPr lang="en-US" dirty="0" smtClean="0"/>
              <a:t>The price index for </a:t>
            </a:r>
            <a:r>
              <a:rPr lang="en-US" i="1" dirty="0" smtClean="0"/>
              <a:t>gross final domestic expenditure </a:t>
            </a:r>
            <a:r>
              <a:rPr lang="en-US" dirty="0" smtClean="0"/>
              <a:t>(GFDE) differs from the GDP price by excluding exports and imports</a:t>
            </a:r>
          </a:p>
          <a:p>
            <a:r>
              <a:rPr lang="en-US" dirty="0" smtClean="0"/>
              <a:t>Real gross domestic income = GDP/(price index for GFDE)</a:t>
            </a:r>
          </a:p>
          <a:p>
            <a:r>
              <a:rPr lang="en-US" dirty="0" smtClean="0"/>
              <a:t>Ratio of the GDP and GFDE price indexes = Ratio of real GDI to GDP volume indexes </a:t>
            </a:r>
          </a:p>
          <a:p>
            <a:r>
              <a:rPr lang="en-US" dirty="0" smtClean="0"/>
              <a:t>Role of natural resource prices in real GDI growth is analyzed</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topics for the chapter on common compilation problems</a:t>
            </a:r>
            <a:endParaRPr lang="en-US" dirty="0"/>
          </a:p>
        </p:txBody>
      </p:sp>
      <p:sp>
        <p:nvSpPr>
          <p:cNvPr id="3" name="Content Placeholder 2"/>
          <p:cNvSpPr>
            <a:spLocks noGrp="1"/>
          </p:cNvSpPr>
          <p:nvPr>
            <p:ph idx="1"/>
          </p:nvPr>
        </p:nvSpPr>
        <p:spPr>
          <a:xfrm>
            <a:off x="762000" y="1905000"/>
            <a:ext cx="8153400" cy="4724400"/>
          </a:xfrm>
        </p:spPr>
        <p:txBody>
          <a:bodyPr/>
          <a:lstStyle/>
          <a:p>
            <a:r>
              <a:rPr lang="en-US" dirty="0" smtClean="0"/>
              <a:t>Natural resource projects have four phases: exploration, development, production and environmental remediation</a:t>
            </a:r>
          </a:p>
          <a:p>
            <a:r>
              <a:rPr lang="en-US" dirty="0" smtClean="0"/>
              <a:t>Mineral exploration is a kind of fixed capital formation that must be estimated</a:t>
            </a:r>
          </a:p>
          <a:p>
            <a:r>
              <a:rPr lang="en-US" dirty="0" smtClean="0"/>
              <a:t>Investment in structures during the development phase must also be measured</a:t>
            </a:r>
          </a:p>
          <a:p>
            <a:r>
              <a:rPr lang="en-US" dirty="0" smtClean="0"/>
              <a:t>Imports of drilling services purchased through foreign direct investment (FDI) can be hard to measure</a:t>
            </a:r>
          </a:p>
          <a:p>
            <a:r>
              <a:rPr lang="en-US" dirty="0" smtClean="0"/>
              <a:t>Fixed capital assets that take a long time to construct (such as an LNG production facility), especially import assets</a:t>
            </a:r>
          </a:p>
          <a:p>
            <a:r>
              <a:rPr lang="en-US" dirty="0" smtClean="0"/>
              <a:t>Implications of price volatility</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The Template Tables will aid policymaking by providing guidelines for dissemination of key analytical information to understand the actual or potential macroeconomic impacts of changes in natural resource values, volumes and prices</a:t>
            </a:r>
          </a:p>
          <a:p>
            <a:r>
              <a:rPr lang="en-US" dirty="0" smtClean="0"/>
              <a:t>They will aid national accounts compilation in resource-rich economies by helping to reveal errors and omissions in measuring natural resource transactions</a:t>
            </a:r>
          </a:p>
          <a:p>
            <a:r>
              <a:rPr lang="en-US" dirty="0" smtClean="0"/>
              <a:t>We plan to pilot test a draft version of the template tables in several countries</a:t>
            </a:r>
          </a:p>
          <a:p>
            <a:r>
              <a:rPr lang="en-US" dirty="0" smtClean="0"/>
              <a:t>Work on the</a:t>
            </a:r>
            <a:r>
              <a:rPr lang="en-US" i="1" dirty="0" smtClean="0"/>
              <a:t> Guide </a:t>
            </a:r>
            <a:r>
              <a:rPr lang="en-US" dirty="0" smtClean="0"/>
              <a:t>is proceeding and comments are welcome</a:t>
            </a:r>
          </a:p>
          <a:p>
            <a:endParaRPr lang="en-US" dirty="0" smtClean="0"/>
          </a:p>
        </p:txBody>
      </p:sp>
      <p:sp>
        <p:nvSpPr>
          <p:cNvPr id="4" name="Slide Number Placeholder 3"/>
          <p:cNvSpPr>
            <a:spLocks noGrp="1"/>
          </p:cNvSpPr>
          <p:nvPr>
            <p:ph type="sldNum" sz="quarter" idx="12"/>
          </p:nvPr>
        </p:nvSpPr>
        <p:spPr/>
        <p:txBody>
          <a:bodyPr/>
          <a:lstStyle/>
          <a:p>
            <a:fld id="{CC528B02-F942-42BE-9906-38356830919C}"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14401"/>
            <a:ext cx="8001000" cy="5943600"/>
          </a:xfrm>
        </p:spPr>
        <p:txBody>
          <a:bodyPr>
            <a:normAutofit/>
          </a:bodyPr>
          <a:lstStyle/>
          <a:p>
            <a:pPr algn="ctr"/>
            <a:endParaRPr lang="en-US" sz="4400" dirty="0" smtClean="0"/>
          </a:p>
          <a:p>
            <a:pPr algn="ctr"/>
            <a:endParaRPr lang="en-US" sz="4400" dirty="0" smtClean="0"/>
          </a:p>
          <a:p>
            <a:pPr algn="ctr"/>
            <a:endParaRPr lang="en-US" sz="4400" dirty="0" smtClean="0"/>
          </a:p>
          <a:p>
            <a:pPr algn="ctr"/>
            <a:endParaRPr lang="en-US" sz="4400" dirty="0" smtClean="0"/>
          </a:p>
          <a:p>
            <a:pPr algn="ctr"/>
            <a:r>
              <a:rPr lang="en-US" sz="4400" dirty="0" smtClean="0"/>
              <a:t>Comments!</a:t>
            </a:r>
            <a:endParaRPr lang="en-US" sz="4400"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idx="1"/>
          </p:nvPr>
        </p:nvSpPr>
        <p:spPr>
          <a:xfrm>
            <a:off x="304800" y="1828800"/>
            <a:ext cx="8610600" cy="4800600"/>
          </a:xfrm>
        </p:spPr>
        <p:txBody>
          <a:bodyPr/>
          <a:lstStyle/>
          <a:p>
            <a:pPr lvl="0"/>
            <a:r>
              <a:rPr lang="en-US" dirty="0" smtClean="0"/>
              <a:t>STA is developing a </a:t>
            </a:r>
            <a:r>
              <a:rPr lang="en-US" i="1" dirty="0" smtClean="0"/>
              <a:t>Guide to Analyze Natural Resources in National Accounts</a:t>
            </a:r>
            <a:r>
              <a:rPr lang="en-US" dirty="0" smtClean="0"/>
              <a:t> with the generous support of the </a:t>
            </a:r>
            <a:r>
              <a:rPr lang="en-US" b="1" dirty="0" smtClean="0"/>
              <a:t>Managing Natural Resource Wealth Topical Trust Fund</a:t>
            </a:r>
          </a:p>
          <a:p>
            <a:pPr lvl="0"/>
            <a:r>
              <a:rPr lang="en-US" dirty="0" smtClean="0"/>
              <a:t>The </a:t>
            </a:r>
            <a:r>
              <a:rPr lang="en-US" i="1" dirty="0" smtClean="0"/>
              <a:t>Guide </a:t>
            </a:r>
            <a:r>
              <a:rPr lang="en-US" dirty="0" smtClean="0"/>
              <a:t>complements the GFS </a:t>
            </a:r>
            <a:r>
              <a:rPr lang="en-US" i="1" dirty="0" smtClean="0"/>
              <a:t>Template to Collect Data on Government Revenues from Natural Resources</a:t>
            </a:r>
          </a:p>
          <a:p>
            <a:r>
              <a:rPr lang="en-US" dirty="0" smtClean="0"/>
              <a:t>Six </a:t>
            </a:r>
            <a:r>
              <a:rPr lang="en-US" i="1" dirty="0" smtClean="0"/>
              <a:t>template tables </a:t>
            </a:r>
            <a:r>
              <a:rPr lang="en-US" dirty="0" smtClean="0"/>
              <a:t>to guide analysis of macroeconomic impacts of natural resources and to aid in national accounts compilation for natural resource industries</a:t>
            </a:r>
          </a:p>
          <a:p>
            <a:r>
              <a:rPr lang="en-US" dirty="0" smtClean="0"/>
              <a:t>Yet to be written is a chapter on problems in compilation of national accounts for natural resources</a:t>
            </a:r>
          </a:p>
          <a:p>
            <a:pPr lvl="1"/>
            <a:r>
              <a:rPr lang="en-US" dirty="0" smtClean="0"/>
              <a:t>Suggestions for this section are welcome!</a:t>
            </a:r>
          </a:p>
          <a:p>
            <a:pPr lvl="1">
              <a:buNone/>
            </a:pPr>
            <a:endParaRPr lang="en-US" dirty="0" smtClean="0"/>
          </a:p>
          <a:p>
            <a:pPr lvl="0"/>
            <a:endParaRPr lang="en-US" dirty="0" smtClean="0"/>
          </a:p>
        </p:txBody>
      </p:sp>
      <p:sp>
        <p:nvSpPr>
          <p:cNvPr id="4" name="Slide Number Placeholder 3"/>
          <p:cNvSpPr>
            <a:spLocks noGrp="1"/>
          </p:cNvSpPr>
          <p:nvPr>
            <p:ph type="sldNum" sz="quarter" idx="12"/>
          </p:nvPr>
        </p:nvSpPr>
        <p:spPr/>
        <p:txBody>
          <a:bodyPr/>
          <a:lstStyle/>
          <a:p>
            <a:fld id="{CC528B02-F942-42BE-9906-38356830919C}"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731520"/>
          <a:lstStyle/>
          <a:p>
            <a:pPr algn="ctr"/>
            <a:r>
              <a:rPr lang="en-US" dirty="0" smtClean="0"/>
              <a:t>What is the </a:t>
            </a:r>
            <a:r>
              <a:rPr lang="en-US" i="1" dirty="0" smtClean="0"/>
              <a:t>Guide’s </a:t>
            </a:r>
            <a:r>
              <a:rPr lang="en-US" dirty="0" smtClean="0"/>
              <a:t>Contribution?</a:t>
            </a:r>
            <a:endParaRPr lang="en-US" dirty="0"/>
          </a:p>
        </p:txBody>
      </p:sp>
      <p:sp>
        <p:nvSpPr>
          <p:cNvPr id="3" name="Content Placeholder 2"/>
          <p:cNvSpPr>
            <a:spLocks noGrp="1"/>
          </p:cNvSpPr>
          <p:nvPr>
            <p:ph idx="1"/>
          </p:nvPr>
        </p:nvSpPr>
        <p:spPr>
          <a:xfrm>
            <a:off x="381000" y="1905000"/>
            <a:ext cx="8534400" cy="4724400"/>
          </a:xfrm>
        </p:spPr>
        <p:txBody>
          <a:bodyPr/>
          <a:lstStyle/>
          <a:p>
            <a:pPr lvl="0"/>
            <a:r>
              <a:rPr lang="en-US" dirty="0" smtClean="0"/>
              <a:t>Other manuals on statistics for natural resources are being developed by the Ulaanbaatar City Group, the Oslo City Group, and the OECD Task Force on SEEA Implementation </a:t>
            </a:r>
          </a:p>
          <a:p>
            <a:r>
              <a:rPr lang="en-US" dirty="0" smtClean="0"/>
              <a:t>Our </a:t>
            </a:r>
            <a:r>
              <a:rPr lang="en-US" i="1" dirty="0" smtClean="0"/>
              <a:t>Guide </a:t>
            </a:r>
            <a:r>
              <a:rPr lang="en-US" dirty="0" smtClean="0"/>
              <a:t>is different</a:t>
            </a:r>
          </a:p>
          <a:p>
            <a:pPr lvl="1"/>
            <a:r>
              <a:rPr lang="en-US" dirty="0" smtClean="0"/>
              <a:t>We </a:t>
            </a:r>
            <a:r>
              <a:rPr lang="en-US" dirty="0" smtClean="0"/>
              <a:t>do not </a:t>
            </a:r>
            <a:r>
              <a:rPr lang="en-US" dirty="0" smtClean="0"/>
              <a:t>cover environmental-economic accounts</a:t>
            </a:r>
          </a:p>
          <a:p>
            <a:pPr lvl="1"/>
            <a:r>
              <a:rPr lang="en-US" dirty="0" smtClean="0"/>
              <a:t>We focus on issues of compilation and analysis of natural resource  industries in core national accounts</a:t>
            </a:r>
          </a:p>
          <a:p>
            <a:pPr lvl="1"/>
            <a:r>
              <a:rPr lang="en-US" dirty="0" smtClean="0"/>
              <a:t>Concepts are defined with the specificity needed by national accounts compilers</a:t>
            </a:r>
          </a:p>
          <a:p>
            <a:pPr lvl="1"/>
            <a:r>
              <a:rPr lang="en-US" dirty="0" smtClean="0"/>
              <a:t>The </a:t>
            </a:r>
            <a:r>
              <a:rPr lang="en-US" i="1" dirty="0" smtClean="0"/>
              <a:t>Guide </a:t>
            </a:r>
            <a:r>
              <a:rPr lang="en-US" dirty="0" smtClean="0"/>
              <a:t>is fully consistent with the 2008 SNA</a:t>
            </a:r>
          </a:p>
          <a:p>
            <a:r>
              <a:rPr lang="en-US" dirty="0" smtClean="0"/>
              <a:t>And many of the analytical measures of macro impacts of natural resources aren’t covered by existing guidance </a:t>
            </a:r>
          </a:p>
          <a:p>
            <a:pPr lvl="0"/>
            <a:endParaRPr lang="en-US" dirty="0" smtClean="0"/>
          </a:p>
        </p:txBody>
      </p:sp>
      <p:sp>
        <p:nvSpPr>
          <p:cNvPr id="4" name="Slide Number Placeholder 3"/>
          <p:cNvSpPr>
            <a:spLocks noGrp="1"/>
          </p:cNvSpPr>
          <p:nvPr>
            <p:ph type="sldNum" sz="quarter" idx="12"/>
          </p:nvPr>
        </p:nvSpPr>
        <p:spPr/>
        <p:txBody>
          <a:bodyPr/>
          <a:lstStyle/>
          <a:p>
            <a:fld id="{CC528B02-F942-42BE-9906-38356830919C}"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Six Template Tables </a:t>
            </a:r>
            <a:endParaRPr lang="en-US" dirty="0"/>
          </a:p>
        </p:txBody>
      </p:sp>
      <p:sp>
        <p:nvSpPr>
          <p:cNvPr id="3" name="Content Placeholder 2"/>
          <p:cNvSpPr>
            <a:spLocks noGrp="1"/>
          </p:cNvSpPr>
          <p:nvPr>
            <p:ph idx="1"/>
          </p:nvPr>
        </p:nvSpPr>
        <p:spPr>
          <a:xfrm>
            <a:off x="381000" y="1828800"/>
            <a:ext cx="8534400" cy="4800600"/>
          </a:xfrm>
        </p:spPr>
        <p:txBody>
          <a:bodyPr/>
          <a:lstStyle/>
          <a:p>
            <a:pPr lvl="0">
              <a:buNone/>
            </a:pPr>
            <a:r>
              <a:rPr lang="en-US" dirty="0" smtClean="0"/>
              <a:t>The </a:t>
            </a:r>
            <a:r>
              <a:rPr lang="en-US" i="1" dirty="0" smtClean="0"/>
              <a:t>Guide </a:t>
            </a:r>
            <a:r>
              <a:rPr lang="en-US" dirty="0" smtClean="0"/>
              <a:t>has six template tables:</a:t>
            </a:r>
          </a:p>
          <a:p>
            <a:pPr marL="457200" lvl="0" indent="-457200">
              <a:buFont typeface="+mj-lt"/>
              <a:buAutoNum type="arabicPeriod"/>
            </a:pPr>
            <a:r>
              <a:rPr lang="en-US" b="1" dirty="0" smtClean="0"/>
              <a:t>Importance of the Natural Resource Industries in GDP</a:t>
            </a:r>
          </a:p>
          <a:p>
            <a:pPr marL="457200" lvl="0" indent="-457200">
              <a:buFont typeface="+mj-lt"/>
              <a:buAutoNum type="arabicPeriod"/>
            </a:pPr>
            <a:r>
              <a:rPr lang="en-US" b="1" dirty="0" smtClean="0"/>
              <a:t>Disposition of the Income of Natural Resource Enterprises </a:t>
            </a:r>
          </a:p>
          <a:p>
            <a:pPr marL="457200" lvl="0" indent="-457200">
              <a:buFont typeface="+mj-lt"/>
              <a:buAutoNum type="arabicPeriod"/>
            </a:pPr>
            <a:r>
              <a:rPr lang="en-US" b="1" dirty="0" smtClean="0"/>
              <a:t>Labor in the Natural Resource Industries</a:t>
            </a:r>
          </a:p>
          <a:p>
            <a:pPr marL="457200" lvl="0" indent="-457200">
              <a:buFont typeface="+mj-lt"/>
              <a:buAutoNum type="arabicPeriod"/>
            </a:pPr>
            <a:r>
              <a:rPr lang="en-US" b="1" dirty="0" smtClean="0"/>
              <a:t>Contribution of Natural Resource Industries to GDP Growth</a:t>
            </a:r>
          </a:p>
          <a:p>
            <a:pPr marL="457200" indent="-457200">
              <a:buFont typeface="+mj-lt"/>
              <a:buAutoNum type="arabicPeriod"/>
            </a:pPr>
            <a:r>
              <a:rPr lang="en-US" b="1" dirty="0" smtClean="0"/>
              <a:t>Contribution of Prices Paid and Received by Natural Resource Industries to Growth in the GDP Deflator</a:t>
            </a:r>
          </a:p>
          <a:p>
            <a:pPr marL="457200" indent="-457200">
              <a:buFont typeface="+mj-lt"/>
              <a:buAutoNum type="arabicPeriod"/>
            </a:pPr>
            <a:r>
              <a:rPr lang="en-US" b="1" dirty="0" smtClean="0"/>
              <a:t>Terms of Trade Index with and without Natural Resources</a:t>
            </a:r>
          </a:p>
          <a:p>
            <a:pPr marL="457200" lvl="0" indent="-457200">
              <a:buNone/>
            </a:pPr>
            <a:endParaRPr lang="en-US" dirty="0" smtClean="0"/>
          </a:p>
        </p:txBody>
      </p:sp>
      <p:sp>
        <p:nvSpPr>
          <p:cNvPr id="4" name="Slide Number Placeholder 3"/>
          <p:cNvSpPr>
            <a:spLocks noGrp="1"/>
          </p:cNvSpPr>
          <p:nvPr>
            <p:ph type="sldNum" sz="quarter" idx="12"/>
          </p:nvPr>
        </p:nvSpPr>
        <p:spPr/>
        <p:txBody>
          <a:bodyPr/>
          <a:lstStyle/>
          <a:p>
            <a:fld id="{CC528B02-F942-42BE-9906-38356830919C}"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Template Table 1: Importance of Natural Resource Industries in GDP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58546147"/>
              </p:ext>
            </p:extLst>
          </p:nvPr>
        </p:nvGraphicFramePr>
        <p:xfrm>
          <a:off x="228600" y="1804844"/>
          <a:ext cx="8763000" cy="4053840"/>
        </p:xfrm>
        <a:graphic>
          <a:graphicData uri="http://schemas.openxmlformats.org/drawingml/2006/table">
            <a:tbl>
              <a:tblPr firstRow="1" bandRow="1">
                <a:tableStyleId>{5C22544A-7EE6-4342-B048-85BDC9FD1C3A}</a:tableStyleId>
              </a:tblPr>
              <a:tblGrid>
                <a:gridCol w="1867523">
                  <a:extLst>
                    <a:ext uri="{9D8B030D-6E8A-4147-A177-3AD203B41FA5}">
                      <a16:colId xmlns:a16="http://schemas.microsoft.com/office/drawing/2014/main" xmlns="" val="2856200508"/>
                    </a:ext>
                  </a:extLst>
                </a:gridCol>
                <a:gridCol w="1130345">
                  <a:extLst>
                    <a:ext uri="{9D8B030D-6E8A-4147-A177-3AD203B41FA5}">
                      <a16:colId xmlns:a16="http://schemas.microsoft.com/office/drawing/2014/main" xmlns="" val="1562330276"/>
                    </a:ext>
                  </a:extLst>
                </a:gridCol>
                <a:gridCol w="978515">
                  <a:extLst>
                    <a:ext uri="{9D8B030D-6E8A-4147-A177-3AD203B41FA5}">
                      <a16:colId xmlns:a16="http://schemas.microsoft.com/office/drawing/2014/main" xmlns="" val="1401116256"/>
                    </a:ext>
                  </a:extLst>
                </a:gridCol>
                <a:gridCol w="1129017">
                  <a:extLst>
                    <a:ext uri="{9D8B030D-6E8A-4147-A177-3AD203B41FA5}">
                      <a16:colId xmlns:a16="http://schemas.microsoft.com/office/drawing/2014/main" xmlns="" val="849562077"/>
                    </a:ext>
                  </a:extLst>
                </a:gridCol>
                <a:gridCol w="1219200">
                  <a:extLst>
                    <a:ext uri="{9D8B030D-6E8A-4147-A177-3AD203B41FA5}">
                      <a16:colId xmlns:a16="http://schemas.microsoft.com/office/drawing/2014/main" xmlns="" val="128588579"/>
                    </a:ext>
                  </a:extLst>
                </a:gridCol>
                <a:gridCol w="1330560">
                  <a:extLst>
                    <a:ext uri="{9D8B030D-6E8A-4147-A177-3AD203B41FA5}">
                      <a16:colId xmlns:a16="http://schemas.microsoft.com/office/drawing/2014/main" xmlns="" val="2871663579"/>
                    </a:ext>
                  </a:extLst>
                </a:gridCol>
                <a:gridCol w="1107840">
                  <a:extLst>
                    <a:ext uri="{9D8B030D-6E8A-4147-A177-3AD203B41FA5}">
                      <a16:colId xmlns:a16="http://schemas.microsoft.com/office/drawing/2014/main" xmlns="" val="890889839"/>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dirty="0"/>
                    </a:p>
                  </a:txBody>
                  <a:tcPr marL="68580" marR="68580">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Output*</a:t>
                      </a:r>
                      <a:endParaRPr lang="en-US" dirty="0"/>
                    </a:p>
                  </a:txBody>
                  <a:tcPr marL="68580" marR="68580">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Value Added (VA)</a:t>
                      </a:r>
                    </a:p>
                  </a:txBody>
                  <a:tcPr marL="68580" marR="68580">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algn="ctr"/>
                      <a:r>
                        <a:rPr lang="en-US" dirty="0"/>
                        <a:t>Taxes </a:t>
                      </a:r>
                      <a:r>
                        <a:rPr lang="en-US" dirty="0" smtClean="0"/>
                        <a:t/>
                      </a:r>
                      <a:br>
                        <a:rPr lang="en-US" dirty="0" smtClean="0"/>
                      </a:br>
                      <a:r>
                        <a:rPr lang="en-US" dirty="0" smtClean="0"/>
                        <a:t>on </a:t>
                      </a:r>
                      <a:r>
                        <a:rPr lang="en-US" dirty="0"/>
                        <a:t>Products</a:t>
                      </a:r>
                    </a:p>
                  </a:txBody>
                  <a:tcPr marL="68580" marR="68580" anchor="ctr">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algn="ctr"/>
                      <a:r>
                        <a:rPr lang="en-US" dirty="0"/>
                        <a:t>Subsidies on</a:t>
                      </a:r>
                      <a:r>
                        <a:rPr lang="en-US" baseline="0" dirty="0"/>
                        <a:t> Products</a:t>
                      </a:r>
                      <a:endParaRPr lang="en-US" dirty="0"/>
                    </a:p>
                  </a:txBody>
                  <a:tcPr marL="68580" marR="68580">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algn="ctr"/>
                      <a:r>
                        <a:rPr lang="en-US" dirty="0"/>
                        <a:t>VA + Taxes -</a:t>
                      </a:r>
                      <a:r>
                        <a:rPr lang="en-US" baseline="0" dirty="0"/>
                        <a:t> Subsidies</a:t>
                      </a:r>
                      <a:endParaRPr lang="en-US" dirty="0"/>
                    </a:p>
                  </a:txBody>
                  <a:tcPr marL="68580" marR="68580">
                    <a:lnB w="12700" cap="flat" cmpd="sng" algn="ctr">
                      <a:solidFill>
                        <a:schemeClr val="bg1"/>
                      </a:solidFill>
                      <a:prstDash val="solid"/>
                      <a:round/>
                      <a:headEnd type="none" w="med" len="med"/>
                      <a:tailEnd type="none" w="med" len="med"/>
                    </a:lnB>
                    <a:solidFill>
                      <a:schemeClr val="accent6">
                        <a:lumMod val="75000"/>
                      </a:schemeClr>
                    </a:solidFill>
                  </a:tcPr>
                </a:tc>
                <a:tc>
                  <a:txBody>
                    <a:bodyPr/>
                    <a:lstStyle/>
                    <a:p>
                      <a:pPr algn="ctr"/>
                      <a:endParaRPr lang="en-US" dirty="0" smtClean="0"/>
                    </a:p>
                    <a:p>
                      <a:pPr algn="ctr"/>
                      <a:r>
                        <a:rPr lang="en-US" dirty="0" smtClean="0"/>
                        <a:t>Percent</a:t>
                      </a:r>
                      <a:r>
                        <a:rPr lang="en-US" baseline="0" dirty="0" smtClean="0"/>
                        <a:t> </a:t>
                      </a:r>
                      <a:r>
                        <a:rPr lang="en-US" baseline="0" dirty="0"/>
                        <a:t>of GDP</a:t>
                      </a:r>
                      <a:endParaRPr lang="en-US" dirty="0"/>
                    </a:p>
                  </a:txBody>
                  <a:tcPr marL="68580" marR="68580">
                    <a:lnB w="12700" cap="flat" cmpd="sng" algn="ctr">
                      <a:solidFill>
                        <a:schemeClr val="bg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xmlns="" val="238177676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lt1"/>
                        </a:solidFill>
                        <a:latin typeface="+mn-lt"/>
                        <a:ea typeface="+mn-ea"/>
                        <a:cs typeface="+mn-cs"/>
                      </a:endParaRPr>
                    </a:p>
                  </a:txBody>
                  <a:tcPr marL="68580" marR="6858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75000"/>
                      </a:schemeClr>
                    </a:solidFill>
                  </a:tcPr>
                </a:tc>
                <a:tc gridSpan="5">
                  <a:txBody>
                    <a:bodyPr/>
                    <a:lstStyle/>
                    <a:p>
                      <a:pPr algn="ctr"/>
                      <a:r>
                        <a:rPr lang="en-US" sz="1800" b="1" kern="1200" dirty="0" smtClean="0">
                          <a:solidFill>
                            <a:schemeClr val="lt1"/>
                          </a:solidFill>
                          <a:latin typeface="+mn-lt"/>
                          <a:ea typeface="+mn-ea"/>
                          <a:cs typeface="+mn-cs"/>
                        </a:rPr>
                        <a:t>Local Currency</a:t>
                      </a:r>
                      <a:endParaRPr lang="en-US" sz="1800" b="1" kern="1200" dirty="0">
                        <a:solidFill>
                          <a:schemeClr val="lt1"/>
                        </a:solidFill>
                        <a:latin typeface="+mn-lt"/>
                        <a:ea typeface="+mn-ea"/>
                        <a:cs typeface="+mn-cs"/>
                      </a:endParaRPr>
                    </a:p>
                  </a:txBody>
                  <a:tcPr marL="68580" marR="6858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75000"/>
                      </a:schemeClr>
                    </a:solidFill>
                  </a:tcPr>
                </a:tc>
                <a:tc hMerge="1">
                  <a:txBody>
                    <a:bodyPr/>
                    <a:lstStyle/>
                    <a:p>
                      <a:endParaRPr lang="en-US" dirty="0"/>
                    </a:p>
                  </a:txBody>
                  <a:tcPr marL="68580" marR="68580"/>
                </a:tc>
                <a:tc hMerge="1">
                  <a:txBody>
                    <a:bodyPr/>
                    <a:lstStyle/>
                    <a:p>
                      <a:endParaRPr lang="en-US" dirty="0"/>
                    </a:p>
                  </a:txBody>
                  <a:tcPr marL="68580" marR="68580"/>
                </a:tc>
                <a:tc hMerge="1">
                  <a:txBody>
                    <a:bodyPr/>
                    <a:lstStyle/>
                    <a:p>
                      <a:endParaRPr lang="en-US" dirty="0"/>
                    </a:p>
                  </a:txBody>
                  <a:tcPr marL="68580" marR="68580"/>
                </a:tc>
                <a:tc hMerge="1">
                  <a:txBody>
                    <a:bodyPr/>
                    <a:lstStyle/>
                    <a:p>
                      <a:endParaRPr lang="en-US" dirty="0"/>
                    </a:p>
                  </a:txBody>
                  <a:tcPr marL="68580" marR="68580"/>
                </a:tc>
                <a:tc>
                  <a:txBody>
                    <a:bodyPr/>
                    <a:lstStyle/>
                    <a:p>
                      <a:pPr algn="ctr"/>
                      <a:r>
                        <a:rPr lang="en-US" sz="1800" b="1" kern="1200" dirty="0" smtClean="0">
                          <a:solidFill>
                            <a:schemeClr val="lt1"/>
                          </a:solidFill>
                          <a:latin typeface="+mn-lt"/>
                          <a:ea typeface="+mn-ea"/>
                          <a:cs typeface="+mn-cs"/>
                        </a:rPr>
                        <a:t>%</a:t>
                      </a:r>
                      <a:endParaRPr lang="en-US" sz="1800" b="1" kern="1200" dirty="0">
                        <a:solidFill>
                          <a:schemeClr val="lt1"/>
                        </a:solidFill>
                        <a:latin typeface="+mn-lt"/>
                        <a:ea typeface="+mn-ea"/>
                        <a:cs typeface="+mn-cs"/>
                      </a:endParaRPr>
                    </a:p>
                  </a:txBody>
                  <a:tcPr marL="68580" marR="6858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xmlns="" val="39358305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Coal</a:t>
                      </a:r>
                    </a:p>
                  </a:txBody>
                  <a:tcPr marL="68580" marR="68580">
                    <a:lnT w="38100" cap="flat" cmpd="sng" algn="ctr">
                      <a:solidFill>
                        <a:schemeClr val="bg1"/>
                      </a:solidFill>
                      <a:prstDash val="solid"/>
                      <a:round/>
                      <a:headEnd type="none" w="med" len="med"/>
                      <a:tailEnd type="none" w="med" len="med"/>
                    </a:lnT>
                  </a:tcPr>
                </a:tc>
                <a:tc>
                  <a:txBody>
                    <a:bodyPr/>
                    <a:lstStyle/>
                    <a:p>
                      <a:endParaRPr lang="en-US" dirty="0"/>
                    </a:p>
                  </a:txBody>
                  <a:tcPr marL="68580" marR="68580">
                    <a:lnT w="38100" cap="flat" cmpd="sng" algn="ctr">
                      <a:solidFill>
                        <a:schemeClr val="bg1"/>
                      </a:solidFill>
                      <a:prstDash val="solid"/>
                      <a:round/>
                      <a:headEnd type="none" w="med" len="med"/>
                      <a:tailEnd type="none" w="med" len="med"/>
                    </a:lnT>
                  </a:tcPr>
                </a:tc>
                <a:tc>
                  <a:txBody>
                    <a:bodyPr/>
                    <a:lstStyle/>
                    <a:p>
                      <a:endParaRPr lang="en-US" dirty="0"/>
                    </a:p>
                  </a:txBody>
                  <a:tcPr marL="68580" marR="68580">
                    <a:lnT w="38100" cap="flat" cmpd="sng" algn="ctr">
                      <a:solidFill>
                        <a:schemeClr val="bg1"/>
                      </a:solidFill>
                      <a:prstDash val="solid"/>
                      <a:round/>
                      <a:headEnd type="none" w="med" len="med"/>
                      <a:tailEnd type="none" w="med" len="med"/>
                    </a:lnT>
                  </a:tcPr>
                </a:tc>
                <a:tc>
                  <a:txBody>
                    <a:bodyPr/>
                    <a:lstStyle/>
                    <a:p>
                      <a:endParaRPr lang="en-US" dirty="0"/>
                    </a:p>
                  </a:txBody>
                  <a:tcPr marL="68580" marR="68580">
                    <a:lnT w="38100" cap="flat" cmpd="sng" algn="ctr">
                      <a:solidFill>
                        <a:schemeClr val="bg1"/>
                      </a:solidFill>
                      <a:prstDash val="solid"/>
                      <a:round/>
                      <a:headEnd type="none" w="med" len="med"/>
                      <a:tailEnd type="none" w="med" len="med"/>
                    </a:lnT>
                  </a:tcPr>
                </a:tc>
                <a:tc>
                  <a:txBody>
                    <a:bodyPr/>
                    <a:lstStyle/>
                    <a:p>
                      <a:endParaRPr lang="en-US" dirty="0"/>
                    </a:p>
                  </a:txBody>
                  <a:tcPr marL="68580" marR="68580">
                    <a:lnT w="38100" cap="flat" cmpd="sng" algn="ctr">
                      <a:solidFill>
                        <a:schemeClr val="bg1"/>
                      </a:solidFill>
                      <a:prstDash val="solid"/>
                      <a:round/>
                      <a:headEnd type="none" w="med" len="med"/>
                      <a:tailEnd type="none" w="med" len="med"/>
                    </a:lnT>
                  </a:tcPr>
                </a:tc>
                <a:tc>
                  <a:txBody>
                    <a:bodyPr/>
                    <a:lstStyle/>
                    <a:p>
                      <a:endParaRPr lang="en-US" dirty="0"/>
                    </a:p>
                  </a:txBody>
                  <a:tcPr marL="68580" marR="68580">
                    <a:lnT w="38100" cap="flat" cmpd="sng" algn="ctr">
                      <a:solidFill>
                        <a:schemeClr val="bg1"/>
                      </a:solidFill>
                      <a:prstDash val="solid"/>
                      <a:round/>
                      <a:headEnd type="none" w="med" len="med"/>
                      <a:tailEnd type="none" w="med" len="med"/>
                    </a:lnT>
                  </a:tcPr>
                </a:tc>
                <a:tc>
                  <a:txBody>
                    <a:bodyPr/>
                    <a:lstStyle/>
                    <a:p>
                      <a:endParaRPr lang="en-US" dirty="0"/>
                    </a:p>
                  </a:txBody>
                  <a:tcPr marL="68580" marR="68580">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34324296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Oil &amp; Gas</a:t>
                      </a:r>
                    </a:p>
                  </a:txBody>
                  <a:tcPr marL="68580" marR="68580"/>
                </a:tc>
                <a:tc>
                  <a:txBody>
                    <a:bodyPr/>
                    <a:lstStyle/>
                    <a:p>
                      <a:endParaRPr lang="en-US" dirty="0"/>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dirty="0"/>
                    </a:p>
                  </a:txBody>
                  <a:tcPr marL="68580" marR="68580"/>
                </a:tc>
                <a:extLst>
                  <a:ext uri="{0D108BD9-81ED-4DB2-BD59-A6C34878D82A}">
                    <a16:rowId xmlns:a16="http://schemas.microsoft.com/office/drawing/2014/main" xmlns="" val="222780654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Metal Mining</a:t>
                      </a:r>
                    </a:p>
                  </a:txBody>
                  <a:tcPr marL="68580" marR="68580"/>
                </a:tc>
                <a:tc>
                  <a:txBody>
                    <a:bodyPr/>
                    <a:lstStyle/>
                    <a:p>
                      <a:endParaRPr lang="en-US" dirty="0"/>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dirty="0"/>
                    </a:p>
                  </a:txBody>
                  <a:tcPr marL="68580" marR="68580"/>
                </a:tc>
                <a:extLst>
                  <a:ext uri="{0D108BD9-81ED-4DB2-BD59-A6C34878D82A}">
                    <a16:rowId xmlns:a16="http://schemas.microsoft.com/office/drawing/2014/main" xmlns="" val="140595306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p>
                  </a:txBody>
                  <a:tcPr marL="68580" marR="68580"/>
                </a:tc>
                <a:tc>
                  <a:txBody>
                    <a:bodyPr/>
                    <a:lstStyle/>
                    <a:p>
                      <a:endParaRPr lang="en-US" dirty="0"/>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dirty="0"/>
                    </a:p>
                  </a:txBody>
                  <a:tcPr marL="68580" marR="6858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Total,</a:t>
                      </a:r>
                      <a:r>
                        <a:rPr lang="en-US" baseline="0" dirty="0" smtClean="0"/>
                        <a:t> </a:t>
                      </a:r>
                      <a:r>
                        <a:rPr lang="en-US" dirty="0" smtClean="0"/>
                        <a:t>Natural </a:t>
                      </a:r>
                      <a:r>
                        <a:rPr lang="en-US" dirty="0"/>
                        <a:t>Resource </a:t>
                      </a:r>
                      <a:r>
                        <a:rPr lang="en-US" dirty="0" smtClean="0"/>
                        <a:t>Industries</a:t>
                      </a:r>
                      <a:endParaRPr lang="en-US" dirty="0"/>
                    </a:p>
                  </a:txBody>
                  <a:tcPr marL="68580" marR="68580"/>
                </a:tc>
                <a:tc>
                  <a:txBody>
                    <a:bodyPr/>
                    <a:lstStyle/>
                    <a:p>
                      <a:endParaRPr lang="en-US" dirty="0"/>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dirty="0"/>
                    </a:p>
                  </a:txBody>
                  <a:tcPr marL="68580" marR="68580"/>
                </a:tc>
                <a:extLst>
                  <a:ext uri="{0D108BD9-81ED-4DB2-BD59-A6C34878D82A}">
                    <a16:rowId xmlns:a16="http://schemas.microsoft.com/office/drawing/2014/main" xmlns="" val="1915745472"/>
                  </a:ext>
                </a:extLst>
              </a:tr>
              <a:tr h="370840">
                <a:tc>
                  <a:txBody>
                    <a:bodyPr/>
                    <a:lstStyle/>
                    <a:p>
                      <a:r>
                        <a:rPr lang="en-US" dirty="0"/>
                        <a:t>Total Economy</a:t>
                      </a:r>
                    </a:p>
                  </a:txBody>
                  <a:tcPr marL="68580" marR="68580"/>
                </a:tc>
                <a:tc>
                  <a:txBody>
                    <a:bodyPr/>
                    <a:lstStyle/>
                    <a:p>
                      <a:endParaRPr lang="en-US" dirty="0"/>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pPr algn="ctr"/>
                      <a:r>
                        <a:rPr lang="en-US" dirty="0" smtClean="0"/>
                        <a:t>GDP</a:t>
                      </a:r>
                      <a:endParaRPr lang="en-US" dirty="0"/>
                    </a:p>
                  </a:txBody>
                  <a:tcPr marL="68580" marR="68580"/>
                </a:tc>
                <a:tc>
                  <a:txBody>
                    <a:bodyPr/>
                    <a:lstStyle/>
                    <a:p>
                      <a:pPr algn="ctr"/>
                      <a:r>
                        <a:rPr lang="en-US" dirty="0" smtClean="0"/>
                        <a:t>100</a:t>
                      </a:r>
                      <a:endParaRPr lang="en-US" dirty="0"/>
                    </a:p>
                  </a:txBody>
                  <a:tcPr marL="68580" marR="68580"/>
                </a:tc>
                <a:extLst>
                  <a:ext uri="{0D108BD9-81ED-4DB2-BD59-A6C34878D82A}">
                    <a16:rowId xmlns:a16="http://schemas.microsoft.com/office/drawing/2014/main" xmlns="" val="933642503"/>
                  </a:ext>
                </a:extLst>
              </a:tr>
            </a:tbl>
          </a:graphicData>
        </a:graphic>
      </p:graphicFrame>
      <p:sp>
        <p:nvSpPr>
          <p:cNvPr id="5" name="TextBox 4"/>
          <p:cNvSpPr txBox="1"/>
          <p:nvPr/>
        </p:nvSpPr>
        <p:spPr>
          <a:xfrm>
            <a:off x="381000" y="6019800"/>
            <a:ext cx="7848600" cy="369332"/>
          </a:xfrm>
          <a:prstGeom prst="rect">
            <a:avLst/>
          </a:prstGeom>
          <a:noFill/>
        </p:spPr>
        <p:txBody>
          <a:bodyPr wrap="square" rtlCol="0">
            <a:spAutoFit/>
          </a:bodyPr>
          <a:lstStyle/>
          <a:p>
            <a:r>
              <a:rPr lang="en-US" i="1" dirty="0" smtClean="0"/>
              <a:t>* Consolidated  to exclude output used within the same industry </a:t>
            </a:r>
            <a:endParaRPr lang="en-US" i="1" dirty="0"/>
          </a:p>
        </p:txBody>
      </p:sp>
    </p:spTree>
    <p:extLst>
      <p:ext uri="{BB962C8B-B14F-4D97-AF65-F5344CB8AC3E}">
        <p14:creationId xmlns:p14="http://schemas.microsoft.com/office/powerpoint/2010/main" xmlns="" val="1028668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Template Table 1: Importance of Natural Resource Industries in GDP</a:t>
            </a:r>
          </a:p>
        </p:txBody>
      </p:sp>
      <p:graphicFrame>
        <p:nvGraphicFramePr>
          <p:cNvPr id="5" name="Content Placeholder 6"/>
          <p:cNvGraphicFramePr>
            <a:graphicFrameLocks noGrp="1"/>
          </p:cNvGraphicFramePr>
          <p:nvPr>
            <p:ph idx="1"/>
          </p:nvPr>
        </p:nvGraphicFramePr>
        <p:xfrm>
          <a:off x="990600" y="1905000"/>
          <a:ext cx="7924800" cy="4724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028668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Table 2: Disposition of the Income of Natural Resource Enterprises </a:t>
            </a:r>
            <a:endParaRPr lang="en-US" dirty="0"/>
          </a:p>
        </p:txBody>
      </p:sp>
      <p:sp>
        <p:nvSpPr>
          <p:cNvPr id="3" name="Content Placeholder 2"/>
          <p:cNvSpPr>
            <a:spLocks noGrp="1"/>
          </p:cNvSpPr>
          <p:nvPr>
            <p:ph idx="1"/>
          </p:nvPr>
        </p:nvSpPr>
        <p:spPr>
          <a:xfrm>
            <a:off x="457200" y="1905000"/>
            <a:ext cx="8458200" cy="4724400"/>
          </a:xfrm>
        </p:spPr>
        <p:txBody>
          <a:bodyPr/>
          <a:lstStyle/>
          <a:p>
            <a:r>
              <a:rPr lang="en-US" dirty="0" smtClean="0"/>
              <a:t>Table answers the question “Where does the money go?”</a:t>
            </a:r>
          </a:p>
          <a:p>
            <a:r>
              <a:rPr lang="en-US" dirty="0" smtClean="0"/>
              <a:t>Uses of income from sales of output are:</a:t>
            </a:r>
            <a:endParaRPr lang="en-US" sz="2000" dirty="0" smtClean="0"/>
          </a:p>
          <a:p>
            <a:pPr marL="457200" lvl="1" indent="-228600">
              <a:buNone/>
            </a:pPr>
            <a:r>
              <a:rPr lang="en-US" sz="2000" dirty="0" smtClean="0"/>
              <a:t>1. Intermediate consumption</a:t>
            </a:r>
          </a:p>
          <a:p>
            <a:pPr marL="457200" lvl="1" indent="-228600">
              <a:buNone/>
            </a:pPr>
            <a:r>
              <a:rPr lang="en-US" sz="2000" dirty="0" smtClean="0"/>
              <a:t>2. Compensation of employees and “other taxes less subsidies on production”</a:t>
            </a:r>
          </a:p>
          <a:p>
            <a:pPr marL="457200" lvl="1" indent="-228600">
              <a:buNone/>
            </a:pPr>
            <a:r>
              <a:rPr lang="en-US" sz="2000" dirty="0" smtClean="0"/>
              <a:t>3. Payments of property income (dividends, reinvested earnings of foreign subsidiaries, interest, rent), and</a:t>
            </a:r>
          </a:p>
          <a:p>
            <a:pPr marL="457200" lvl="1" indent="-228600">
              <a:buNone/>
            </a:pPr>
            <a:r>
              <a:rPr lang="en-US" sz="2000" dirty="0" smtClean="0"/>
              <a:t>4. Payments of current transfers (income taxes, transfers from and to SOEs</a:t>
            </a:r>
          </a:p>
          <a:p>
            <a:pPr marL="457200" lvl="1" indent="-228600">
              <a:buNone/>
            </a:pPr>
            <a:r>
              <a:rPr lang="en-US" sz="2000" dirty="0" smtClean="0"/>
              <a:t>5. Gross capital formation, net capital transfers and net acquisitions of </a:t>
            </a:r>
            <a:br>
              <a:rPr lang="en-US" sz="2000" dirty="0" smtClean="0"/>
            </a:br>
            <a:r>
              <a:rPr lang="en-US" sz="2000" dirty="0" smtClean="0"/>
              <a:t>non-produced, non-financial assets, leaving </a:t>
            </a:r>
            <a:r>
              <a:rPr lang="en-US" sz="2000" i="1" dirty="0" smtClean="0"/>
              <a:t>Net Lending </a:t>
            </a:r>
            <a:r>
              <a:rPr lang="en-US" sz="2000" dirty="0" smtClean="0"/>
              <a:t>as a residual</a:t>
            </a:r>
          </a:p>
          <a:p>
            <a:pPr marL="457200" lvl="1" indent="-228600">
              <a:spcBef>
                <a:spcPts val="1200"/>
              </a:spcBef>
              <a:buNone/>
            </a:pPr>
            <a:r>
              <a:rPr lang="en-US" sz="2000" dirty="0" smtClean="0"/>
              <a:t>* </a:t>
            </a:r>
            <a:r>
              <a:rPr lang="en-US" sz="2000" i="1" dirty="0" smtClean="0"/>
              <a:t>Production sharing with the SOE is rerouted, meaning that it is treated as rent paid to the government that the government transfers to the SOE.</a:t>
            </a:r>
          </a:p>
          <a:p>
            <a:pPr lvl="1"/>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Template Table </a:t>
            </a:r>
            <a:r>
              <a:rPr lang="en-US" dirty="0" smtClean="0"/>
              <a:t>2: </a:t>
            </a:r>
            <a:r>
              <a:rPr lang="en-US" dirty="0" smtClean="0"/>
              <a:t>Addendum Section on Government Revenues</a:t>
            </a:r>
            <a:endParaRPr lang="en-US" dirty="0"/>
          </a:p>
        </p:txBody>
      </p:sp>
      <p:sp>
        <p:nvSpPr>
          <p:cNvPr id="3" name="Content Placeholder 2"/>
          <p:cNvSpPr>
            <a:spLocks noGrp="1"/>
          </p:cNvSpPr>
          <p:nvPr>
            <p:ph idx="1"/>
          </p:nvPr>
        </p:nvSpPr>
        <p:spPr>
          <a:xfrm>
            <a:off x="457200" y="1905000"/>
            <a:ext cx="8305800" cy="4724400"/>
          </a:xfrm>
        </p:spPr>
        <p:txBody>
          <a:bodyPr/>
          <a:lstStyle/>
          <a:p>
            <a:r>
              <a:rPr lang="en-US" dirty="0" smtClean="0"/>
              <a:t>“Taxes on products” in the main section of Table 2 are on products </a:t>
            </a:r>
            <a:r>
              <a:rPr lang="en-US" i="1" dirty="0" smtClean="0"/>
              <a:t>purchased</a:t>
            </a:r>
            <a:r>
              <a:rPr lang="en-US" dirty="0" smtClean="0"/>
              <a:t> by natural resource enterprises</a:t>
            </a:r>
          </a:p>
          <a:p>
            <a:r>
              <a:rPr lang="en-US" dirty="0" smtClean="0"/>
              <a:t>This is consistent with the measurement of output at basic prices (which excludes taxes on products)</a:t>
            </a:r>
          </a:p>
          <a:p>
            <a:r>
              <a:rPr lang="en-US" dirty="0" smtClean="0"/>
              <a:t>Taxes on products </a:t>
            </a:r>
            <a:r>
              <a:rPr lang="en-US" i="1" dirty="0" smtClean="0"/>
              <a:t>sold</a:t>
            </a:r>
            <a:r>
              <a:rPr lang="en-US" dirty="0" smtClean="0"/>
              <a:t> by natural resource enterprises are the focus in the </a:t>
            </a:r>
            <a:r>
              <a:rPr lang="en-US" i="1" dirty="0" smtClean="0"/>
              <a:t>GFS Template </a:t>
            </a:r>
            <a:r>
              <a:rPr lang="en-US" dirty="0" smtClean="0"/>
              <a:t>and in EITI reports </a:t>
            </a:r>
            <a:r>
              <a:rPr lang="en-US" i="1" dirty="0" smtClean="0"/>
              <a:t> </a:t>
            </a:r>
            <a:endParaRPr lang="en-US" dirty="0" smtClean="0"/>
          </a:p>
          <a:p>
            <a:r>
              <a:rPr lang="en-US" dirty="0" smtClean="0"/>
              <a:t>These taxes are shown in the addendum to Table 2 </a:t>
            </a:r>
          </a:p>
          <a:p>
            <a:r>
              <a:rPr lang="en-US" dirty="0" smtClean="0"/>
              <a:t>It also shows the total government revenue from the diverse types of payments received by the government</a:t>
            </a:r>
          </a:p>
          <a:p>
            <a:r>
              <a:rPr lang="en-US" dirty="0" smtClean="0"/>
              <a:t>Another section of the addendum shows exports of natural resource products relative to all exports and to GDP</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Template Table 3: Labor Statistics </a:t>
            </a:r>
            <a:endParaRPr lang="en-US" dirty="0"/>
          </a:p>
        </p:txBody>
      </p:sp>
      <p:sp>
        <p:nvSpPr>
          <p:cNvPr id="3" name="Content Placeholder 2"/>
          <p:cNvSpPr>
            <a:spLocks noGrp="1"/>
          </p:cNvSpPr>
          <p:nvPr>
            <p:ph idx="1"/>
          </p:nvPr>
        </p:nvSpPr>
        <p:spPr/>
        <p:txBody>
          <a:bodyPr/>
          <a:lstStyle/>
          <a:p>
            <a:r>
              <a:rPr lang="en-US" dirty="0" smtClean="0"/>
              <a:t>Employment, hours, compensation and compensation per hour in the natural resource industries are compared to the economy as a whole</a:t>
            </a:r>
          </a:p>
          <a:p>
            <a:endParaRPr lang="en-US" dirty="0" smtClean="0"/>
          </a:p>
          <a:p>
            <a:r>
              <a:rPr lang="en-US" dirty="0" smtClean="0"/>
              <a:t>An </a:t>
            </a:r>
            <a:r>
              <a:rPr lang="en-US" smtClean="0"/>
              <a:t>example for Australia </a:t>
            </a:r>
            <a:r>
              <a:rPr lang="en-US" dirty="0" smtClean="0"/>
              <a:t>(2012/13)</a:t>
            </a:r>
          </a:p>
          <a:p>
            <a:endParaRPr lang="en-US" dirty="0" smtClean="0"/>
          </a:p>
          <a:p>
            <a:pPr>
              <a:buNone/>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CC528B02-F942-42BE-9906-38356830919C}" type="slidenum">
              <a:rPr lang="en-US" smtClean="0"/>
              <a:pPr/>
              <a:t>9</a:t>
            </a:fld>
            <a:endParaRPr lang="en-US" dirty="0"/>
          </a:p>
        </p:txBody>
      </p:sp>
      <p:graphicFrame>
        <p:nvGraphicFramePr>
          <p:cNvPr id="5" name="Table 4"/>
          <p:cNvGraphicFramePr>
            <a:graphicFrameLocks noGrp="1"/>
          </p:cNvGraphicFramePr>
          <p:nvPr/>
        </p:nvGraphicFramePr>
        <p:xfrm>
          <a:off x="1524000" y="3923792"/>
          <a:ext cx="6400800" cy="1615440"/>
        </p:xfrm>
        <a:graphic>
          <a:graphicData uri="http://schemas.openxmlformats.org/drawingml/2006/table">
            <a:tbl>
              <a:tblPr firstRow="1" bandRow="1">
                <a:tableStyleId>{5C22544A-7EE6-4342-B048-85BDC9FD1C3A}</a:tableStyleId>
              </a:tblPr>
              <a:tblGrid>
                <a:gridCol w="1600200"/>
                <a:gridCol w="1600200"/>
                <a:gridCol w="1600200"/>
                <a:gridCol w="1600200"/>
              </a:tblGrid>
              <a:tr h="370840">
                <a:tc>
                  <a:txBody>
                    <a:bodyPr/>
                    <a:lstStyle/>
                    <a:p>
                      <a:pPr marL="0" marR="0" algn="ctr">
                        <a:lnSpc>
                          <a:spcPct val="110000"/>
                        </a:lnSpc>
                        <a:spcBef>
                          <a:spcPts val="0"/>
                        </a:spcBef>
                        <a:spcAft>
                          <a:spcPts val="0"/>
                        </a:spcAft>
                      </a:pPr>
                      <a:endParaRPr lang="en-US" sz="1200" dirty="0">
                        <a:latin typeface="Times New Roman"/>
                        <a:ea typeface="PMingLiU"/>
                      </a:endParaRPr>
                    </a:p>
                  </a:txBody>
                  <a:tcPr marL="68580" marR="68580" marT="0" marB="0" anchor="ctr"/>
                </a:tc>
                <a:tc>
                  <a:txBody>
                    <a:bodyPr/>
                    <a:lstStyle/>
                    <a:p>
                      <a:pPr marL="0" marR="0" algn="ctr">
                        <a:lnSpc>
                          <a:spcPct val="110000"/>
                        </a:lnSpc>
                        <a:spcBef>
                          <a:spcPts val="0"/>
                        </a:spcBef>
                        <a:spcAft>
                          <a:spcPts val="0"/>
                        </a:spcAft>
                      </a:pPr>
                      <a:r>
                        <a:rPr lang="en-US" sz="1000" b="1" dirty="0" smtClean="0">
                          <a:solidFill>
                            <a:srgbClr val="000000"/>
                          </a:solidFill>
                          <a:latin typeface="Arial"/>
                          <a:ea typeface="PMingLiU"/>
                        </a:rPr>
                        <a:t>Employment</a:t>
                      </a:r>
                    </a:p>
                    <a:p>
                      <a:pPr marL="0" marR="0" algn="ctr">
                        <a:lnSpc>
                          <a:spcPct val="110000"/>
                        </a:lnSpc>
                        <a:spcBef>
                          <a:spcPts val="0"/>
                        </a:spcBef>
                        <a:spcAft>
                          <a:spcPts val="0"/>
                        </a:spcAft>
                      </a:pPr>
                      <a:r>
                        <a:rPr lang="en-US" sz="1000" b="1" dirty="0" smtClean="0">
                          <a:solidFill>
                            <a:srgbClr val="000000"/>
                          </a:solidFill>
                          <a:latin typeface="Arial"/>
                          <a:ea typeface="PMingLiU"/>
                        </a:rPr>
                        <a:t>(‘000)</a:t>
                      </a:r>
                      <a:endParaRPr lang="en-US" sz="1200" dirty="0">
                        <a:latin typeface="Times New Roman"/>
                        <a:ea typeface="PMingLiU"/>
                      </a:endParaRPr>
                    </a:p>
                  </a:txBody>
                  <a:tcPr marL="0" marR="0" marT="0" marB="0" anchor="ctr"/>
                </a:tc>
                <a:tc>
                  <a:txBody>
                    <a:bodyPr/>
                    <a:lstStyle/>
                    <a:p>
                      <a:pPr marL="0" marR="0" algn="ctr">
                        <a:lnSpc>
                          <a:spcPct val="110000"/>
                        </a:lnSpc>
                        <a:spcBef>
                          <a:spcPts val="0"/>
                        </a:spcBef>
                        <a:spcAft>
                          <a:spcPts val="0"/>
                        </a:spcAft>
                      </a:pPr>
                      <a:r>
                        <a:rPr lang="en-US" sz="1000" b="1" dirty="0">
                          <a:solidFill>
                            <a:srgbClr val="000000"/>
                          </a:solidFill>
                          <a:latin typeface="Arial"/>
                          <a:ea typeface="PMingLiU"/>
                        </a:rPr>
                        <a:t>Compensation of Employees </a:t>
                      </a:r>
                      <a:r>
                        <a:rPr lang="en-US" sz="1000" b="1" dirty="0" smtClean="0">
                          <a:solidFill>
                            <a:srgbClr val="000000"/>
                          </a:solidFill>
                          <a:latin typeface="Arial"/>
                          <a:ea typeface="PMingLiU"/>
                        </a:rPr>
                        <a:t>($AUS</a:t>
                      </a:r>
                      <a:r>
                        <a:rPr lang="en-US" sz="1000" b="1" baseline="0" dirty="0" smtClean="0">
                          <a:solidFill>
                            <a:srgbClr val="000000"/>
                          </a:solidFill>
                          <a:latin typeface="Arial"/>
                          <a:ea typeface="PMingLiU"/>
                        </a:rPr>
                        <a:t> </a:t>
                      </a:r>
                      <a:r>
                        <a:rPr lang="en-US" sz="1000" b="1" dirty="0" smtClean="0">
                          <a:solidFill>
                            <a:srgbClr val="000000"/>
                          </a:solidFill>
                          <a:latin typeface="Arial"/>
                          <a:ea typeface="PMingLiU"/>
                        </a:rPr>
                        <a:t>million)</a:t>
                      </a:r>
                      <a:endParaRPr lang="en-US" sz="1200" dirty="0">
                        <a:latin typeface="Times New Roman"/>
                        <a:ea typeface="PMingLiU"/>
                      </a:endParaRPr>
                    </a:p>
                  </a:txBody>
                  <a:tcPr marL="68580" marR="68580" marT="0" marB="0" anchor="ctr"/>
                </a:tc>
                <a:tc>
                  <a:txBody>
                    <a:bodyPr/>
                    <a:lstStyle/>
                    <a:p>
                      <a:pPr marL="0" marR="0" algn="ctr">
                        <a:lnSpc>
                          <a:spcPct val="110000"/>
                        </a:lnSpc>
                        <a:spcBef>
                          <a:spcPts val="0"/>
                        </a:spcBef>
                        <a:spcAft>
                          <a:spcPts val="0"/>
                        </a:spcAft>
                      </a:pPr>
                      <a:r>
                        <a:rPr lang="en-US" sz="1000" b="1" dirty="0">
                          <a:solidFill>
                            <a:srgbClr val="000000"/>
                          </a:solidFill>
                          <a:latin typeface="Arial"/>
                          <a:ea typeface="PMingLiU"/>
                        </a:rPr>
                        <a:t>Compensation of Employees per </a:t>
                      </a:r>
                      <a:r>
                        <a:rPr lang="en-US" sz="1000" b="1" dirty="0" smtClean="0">
                          <a:solidFill>
                            <a:srgbClr val="000000"/>
                          </a:solidFill>
                          <a:latin typeface="Arial"/>
                          <a:ea typeface="PMingLiU"/>
                        </a:rPr>
                        <a:t>employee ($AUS)</a:t>
                      </a:r>
                      <a:endParaRPr lang="en-US" sz="1200" dirty="0">
                        <a:latin typeface="Times New Roman"/>
                        <a:ea typeface="PMingLiU"/>
                      </a:endParaRPr>
                    </a:p>
                  </a:txBody>
                  <a:tcPr marL="68580" marR="68580" marT="0" marB="0" anchor="ctr"/>
                </a:tc>
              </a:tr>
              <a:tr h="370840">
                <a:tc>
                  <a:txBody>
                    <a:bodyPr/>
                    <a:lstStyle/>
                    <a:p>
                      <a:pPr marL="0" marR="0" algn="ctr">
                        <a:lnSpc>
                          <a:spcPct val="110000"/>
                        </a:lnSpc>
                        <a:spcBef>
                          <a:spcPts val="0"/>
                        </a:spcBef>
                        <a:spcAft>
                          <a:spcPts val="0"/>
                        </a:spcAft>
                      </a:pPr>
                      <a:r>
                        <a:rPr lang="en-US" sz="1000" dirty="0">
                          <a:latin typeface="Arial"/>
                          <a:ea typeface="PMingLiU"/>
                        </a:rPr>
                        <a:t>Natural Resource </a:t>
                      </a:r>
                      <a:r>
                        <a:rPr lang="en-US" sz="1000" dirty="0" smtClean="0">
                          <a:latin typeface="Arial"/>
                          <a:ea typeface="PMingLiU"/>
                        </a:rPr>
                        <a:t>Industries</a:t>
                      </a:r>
                      <a:endParaRPr lang="en-US" sz="1200" dirty="0">
                        <a:latin typeface="Times New Roman"/>
                        <a:ea typeface="PMingLiU"/>
                      </a:endParaRPr>
                    </a:p>
                  </a:txBody>
                  <a:tcPr marL="68580" marR="68580" marT="0" marB="0" anchor="ctr"/>
                </a:tc>
                <a:tc>
                  <a:txBody>
                    <a:bodyPr/>
                    <a:lstStyle/>
                    <a:p>
                      <a:pPr marL="0" marR="0" algn="ctr">
                        <a:lnSpc>
                          <a:spcPct val="110000"/>
                        </a:lnSpc>
                        <a:spcBef>
                          <a:spcPts val="0"/>
                        </a:spcBef>
                        <a:spcAft>
                          <a:spcPts val="0"/>
                        </a:spcAft>
                      </a:pPr>
                      <a:r>
                        <a:rPr lang="en-US" sz="1000" dirty="0" smtClean="0">
                          <a:latin typeface="Arial"/>
                          <a:ea typeface="Calibri"/>
                        </a:rPr>
                        <a:t>342,667</a:t>
                      </a:r>
                      <a:endParaRPr lang="en-US" sz="1000" dirty="0">
                        <a:latin typeface="Arial"/>
                        <a:ea typeface="Calibri"/>
                      </a:endParaRPr>
                    </a:p>
                  </a:txBody>
                  <a:tcPr marL="0" marR="0" marT="0" marB="0" anchor="ctr"/>
                </a:tc>
                <a:tc>
                  <a:txBody>
                    <a:bodyPr/>
                    <a:lstStyle/>
                    <a:p>
                      <a:pPr marL="0" marR="0" algn="ctr">
                        <a:lnSpc>
                          <a:spcPct val="110000"/>
                        </a:lnSpc>
                        <a:spcBef>
                          <a:spcPts val="0"/>
                        </a:spcBef>
                        <a:spcAft>
                          <a:spcPts val="0"/>
                        </a:spcAft>
                      </a:pPr>
                      <a:r>
                        <a:rPr lang="en-US" sz="1000" dirty="0" smtClean="0">
                          <a:latin typeface="Arial"/>
                          <a:ea typeface="Calibri"/>
                        </a:rPr>
                        <a:t>34,955</a:t>
                      </a:r>
                      <a:endParaRPr lang="en-US" sz="1000" dirty="0">
                        <a:latin typeface="Arial"/>
                        <a:ea typeface="Calibri"/>
                      </a:endParaRPr>
                    </a:p>
                  </a:txBody>
                  <a:tcPr marL="68580" marR="68580" marT="0" marB="0" anchor="ctr"/>
                </a:tc>
                <a:tc>
                  <a:txBody>
                    <a:bodyPr/>
                    <a:lstStyle/>
                    <a:p>
                      <a:pPr marL="0" marR="0" algn="ctr">
                        <a:lnSpc>
                          <a:spcPct val="110000"/>
                        </a:lnSpc>
                        <a:spcBef>
                          <a:spcPts val="0"/>
                        </a:spcBef>
                        <a:spcAft>
                          <a:spcPts val="0"/>
                        </a:spcAft>
                      </a:pPr>
                      <a:r>
                        <a:rPr lang="en-US" sz="1000" dirty="0" smtClean="0">
                          <a:latin typeface="Arial"/>
                          <a:ea typeface="Calibri"/>
                        </a:rPr>
                        <a:t>102,009</a:t>
                      </a:r>
                      <a:endParaRPr lang="en-US" sz="1000" dirty="0">
                        <a:latin typeface="Arial"/>
                        <a:ea typeface="Calibri"/>
                      </a:endParaRPr>
                    </a:p>
                  </a:txBody>
                  <a:tcPr marL="68580" marR="68580" marT="0" marB="0" anchor="ctr"/>
                </a:tc>
              </a:tr>
              <a:tr h="370840">
                <a:tc>
                  <a:txBody>
                    <a:bodyPr/>
                    <a:lstStyle/>
                    <a:p>
                      <a:pPr marL="0" marR="0" algn="ctr">
                        <a:lnSpc>
                          <a:spcPct val="110000"/>
                        </a:lnSpc>
                        <a:spcBef>
                          <a:spcPts val="0"/>
                        </a:spcBef>
                        <a:spcAft>
                          <a:spcPts val="0"/>
                        </a:spcAft>
                      </a:pPr>
                      <a:r>
                        <a:rPr lang="en-US" sz="1000" dirty="0">
                          <a:latin typeface="Arial"/>
                          <a:ea typeface="PMingLiU"/>
                        </a:rPr>
                        <a:t>All other industries</a:t>
                      </a:r>
                      <a:endParaRPr lang="en-US" sz="1200" dirty="0">
                        <a:latin typeface="Times New Roman"/>
                        <a:ea typeface="PMingLiU"/>
                      </a:endParaRPr>
                    </a:p>
                  </a:txBody>
                  <a:tcPr marL="68580" marR="68580" marT="0" marB="0" anchor="ctr"/>
                </a:tc>
                <a:tc>
                  <a:txBody>
                    <a:bodyPr/>
                    <a:lstStyle/>
                    <a:p>
                      <a:pPr marL="0" marR="0" algn="ctr">
                        <a:lnSpc>
                          <a:spcPct val="110000"/>
                        </a:lnSpc>
                        <a:spcBef>
                          <a:spcPts val="0"/>
                        </a:spcBef>
                        <a:spcAft>
                          <a:spcPts val="0"/>
                        </a:spcAft>
                      </a:pPr>
                      <a:r>
                        <a:rPr lang="en-US" sz="1000" dirty="0" smtClean="0">
                          <a:latin typeface="Arial"/>
                          <a:ea typeface="Calibri"/>
                        </a:rPr>
                        <a:t>8,464,729</a:t>
                      </a:r>
                      <a:endParaRPr lang="en-US" sz="1000" dirty="0">
                        <a:latin typeface="Arial"/>
                        <a:ea typeface="Calibri"/>
                      </a:endParaRPr>
                    </a:p>
                  </a:txBody>
                  <a:tcPr marL="0" marR="0" marT="0" marB="0" anchor="ctr"/>
                </a:tc>
                <a:tc>
                  <a:txBody>
                    <a:bodyPr/>
                    <a:lstStyle/>
                    <a:p>
                      <a:pPr marL="0" marR="0" algn="ctr">
                        <a:lnSpc>
                          <a:spcPct val="110000"/>
                        </a:lnSpc>
                        <a:spcBef>
                          <a:spcPts val="0"/>
                        </a:spcBef>
                        <a:spcAft>
                          <a:spcPts val="0"/>
                        </a:spcAft>
                      </a:pPr>
                      <a:r>
                        <a:rPr lang="en-US" sz="1000" dirty="0" smtClean="0">
                          <a:latin typeface="Arial"/>
                          <a:ea typeface="Calibri"/>
                        </a:rPr>
                        <a:t>698,678</a:t>
                      </a:r>
                      <a:endParaRPr lang="en-US" sz="1000" dirty="0">
                        <a:latin typeface="Arial"/>
                        <a:ea typeface="Calibri"/>
                      </a:endParaRPr>
                    </a:p>
                  </a:txBody>
                  <a:tcPr marL="68580" marR="68580" marT="0" marB="0" anchor="ctr"/>
                </a:tc>
                <a:tc>
                  <a:txBody>
                    <a:bodyPr/>
                    <a:lstStyle/>
                    <a:p>
                      <a:pPr marL="0" marR="0" algn="ctr">
                        <a:lnSpc>
                          <a:spcPct val="110000"/>
                        </a:lnSpc>
                        <a:spcBef>
                          <a:spcPts val="0"/>
                        </a:spcBef>
                        <a:spcAft>
                          <a:spcPts val="0"/>
                        </a:spcAft>
                      </a:pPr>
                      <a:r>
                        <a:rPr lang="en-US" sz="1000" dirty="0" smtClean="0">
                          <a:latin typeface="Arial"/>
                          <a:ea typeface="Calibri"/>
                        </a:rPr>
                        <a:t>82,540</a:t>
                      </a:r>
                      <a:endParaRPr lang="en-US" sz="1000" dirty="0">
                        <a:latin typeface="Arial"/>
                        <a:ea typeface="Calibri"/>
                      </a:endParaRPr>
                    </a:p>
                  </a:txBody>
                  <a:tcPr marL="68580" marR="68580" marT="0" marB="0" anchor="ctr"/>
                </a:tc>
              </a:tr>
              <a:tr h="370840">
                <a:tc>
                  <a:txBody>
                    <a:bodyPr/>
                    <a:lstStyle/>
                    <a:p>
                      <a:pPr marL="0" marR="0" algn="ctr">
                        <a:lnSpc>
                          <a:spcPct val="110000"/>
                        </a:lnSpc>
                        <a:spcBef>
                          <a:spcPts val="0"/>
                        </a:spcBef>
                        <a:spcAft>
                          <a:spcPts val="0"/>
                        </a:spcAft>
                      </a:pPr>
                      <a:r>
                        <a:rPr lang="en-US" sz="1000">
                          <a:latin typeface="Arial"/>
                          <a:ea typeface="PMingLiU"/>
                        </a:rPr>
                        <a:t>All Industries</a:t>
                      </a:r>
                      <a:endParaRPr lang="en-US" sz="1200">
                        <a:latin typeface="Times New Roman"/>
                        <a:ea typeface="PMingLiU"/>
                      </a:endParaRPr>
                    </a:p>
                  </a:txBody>
                  <a:tcPr marL="68580" marR="68580" marT="0" marB="0" anchor="ctr"/>
                </a:tc>
                <a:tc>
                  <a:txBody>
                    <a:bodyPr/>
                    <a:lstStyle/>
                    <a:p>
                      <a:pPr marL="0" marR="0" algn="ctr">
                        <a:lnSpc>
                          <a:spcPct val="110000"/>
                        </a:lnSpc>
                        <a:spcBef>
                          <a:spcPts val="0"/>
                        </a:spcBef>
                        <a:spcAft>
                          <a:spcPts val="0"/>
                        </a:spcAft>
                      </a:pPr>
                      <a:r>
                        <a:rPr lang="en-US" sz="1000" dirty="0" smtClean="0">
                          <a:latin typeface="Arial"/>
                          <a:ea typeface="Calibri"/>
                        </a:rPr>
                        <a:t>8,807,066</a:t>
                      </a:r>
                      <a:endParaRPr lang="en-US" sz="1000" dirty="0">
                        <a:latin typeface="Arial"/>
                        <a:ea typeface="Calibri"/>
                      </a:endParaRPr>
                    </a:p>
                  </a:txBody>
                  <a:tcPr marL="0" marR="0" marT="0" marB="0" anchor="ctr"/>
                </a:tc>
                <a:tc>
                  <a:txBody>
                    <a:bodyPr/>
                    <a:lstStyle/>
                    <a:p>
                      <a:pPr marL="0" marR="0" algn="ctr">
                        <a:lnSpc>
                          <a:spcPct val="110000"/>
                        </a:lnSpc>
                        <a:spcBef>
                          <a:spcPts val="0"/>
                        </a:spcBef>
                        <a:spcAft>
                          <a:spcPts val="0"/>
                        </a:spcAft>
                      </a:pPr>
                      <a:r>
                        <a:rPr lang="en-US" sz="1000" dirty="0" smtClean="0">
                          <a:latin typeface="Arial"/>
                          <a:ea typeface="Calibri"/>
                        </a:rPr>
                        <a:t>733,633</a:t>
                      </a:r>
                      <a:endParaRPr lang="en-US" sz="1000" dirty="0">
                        <a:latin typeface="Arial"/>
                        <a:ea typeface="Calibri"/>
                      </a:endParaRPr>
                    </a:p>
                  </a:txBody>
                  <a:tcPr marL="68580" marR="68580" marT="0" marB="0" anchor="ctr"/>
                </a:tc>
                <a:tc>
                  <a:txBody>
                    <a:bodyPr/>
                    <a:lstStyle/>
                    <a:p>
                      <a:pPr marL="0" marR="0" algn="ctr">
                        <a:lnSpc>
                          <a:spcPct val="110000"/>
                        </a:lnSpc>
                        <a:spcBef>
                          <a:spcPts val="0"/>
                        </a:spcBef>
                        <a:spcAft>
                          <a:spcPts val="0"/>
                        </a:spcAft>
                      </a:pPr>
                      <a:r>
                        <a:rPr lang="en-US" sz="1000" dirty="0" smtClean="0">
                          <a:latin typeface="Arial"/>
                          <a:ea typeface="Calibri"/>
                        </a:rPr>
                        <a:t>83,300</a:t>
                      </a:r>
                      <a:endParaRPr lang="en-US" sz="1000" dirty="0">
                        <a:latin typeface="Arial"/>
                        <a:ea typeface="Calibri"/>
                      </a:endParaRPr>
                    </a:p>
                  </a:txBody>
                  <a:tcPr marL="68580" marR="68580" marT="0" marB="0" anchor="ctr"/>
                </a:tc>
              </a:tr>
            </a:tbl>
          </a:graphicData>
        </a:graphic>
      </p:graphicFrame>
    </p:spTree>
  </p:cSld>
  <p:clrMapOvr>
    <a:masterClrMapping/>
  </p:clrMapOvr>
</p:sld>
</file>

<file path=ppt/theme/theme1.xml><?xml version="1.0" encoding="utf-8"?>
<a:theme xmlns:a="http://schemas.openxmlformats.org/drawingml/2006/main" name="STA_NEW_brand">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STA_NEW_brand.potx</Template>
  <TotalTime>16683</TotalTime>
  <Words>1004</Words>
  <Application>Microsoft Office PowerPoint</Application>
  <PresentationFormat>On-screen Show (4:3)</PresentationFormat>
  <Paragraphs>133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STA_NEW_brand</vt:lpstr>
      <vt:lpstr>GUIDE TO ANALYZE NATURAL RESOURCES IN THE NATIONAL ACCOUNTS</vt:lpstr>
      <vt:lpstr>Introduction</vt:lpstr>
      <vt:lpstr>What is the Guide’s Contribution?</vt:lpstr>
      <vt:lpstr>           The Six Template Tables </vt:lpstr>
      <vt:lpstr>Template Table 1: Importance of Natural Resource Industries in GDP</vt:lpstr>
      <vt:lpstr>Template Table 1: Importance of Natural Resource Industries in GDP</vt:lpstr>
      <vt:lpstr>Template Table 2: Disposition of the Income of Natural Resource Enterprises </vt:lpstr>
      <vt:lpstr>Template Table 2: Addendum Section on Government Revenues</vt:lpstr>
      <vt:lpstr>Template Table 3: Labor Statistics </vt:lpstr>
      <vt:lpstr> Tables 4 and 5: Contributions of Natural Resource Industries to GDP Growth </vt:lpstr>
      <vt:lpstr>Template Table 6: Terms of Trade Effects</vt:lpstr>
      <vt:lpstr>Some topics for the chapter on common compilation problems</vt:lpstr>
      <vt:lpstr>Conclusion </vt:lpstr>
      <vt:lpstr>Slide 14</vt:lpstr>
    </vt:vector>
  </TitlesOfParts>
  <Company>International Monetary Fund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Integrated Framework for Financial Positions and Flows on a From-Whom-to-Whom Basis: Concepts, Status, and Prospects</dc:title>
  <dc:creator>kzieschang</dc:creator>
  <cp:lastModifiedBy>talexander</cp:lastModifiedBy>
  <cp:revision>620</cp:revision>
  <dcterms:created xsi:type="dcterms:W3CDTF">2012-07-24T21:16:01Z</dcterms:created>
  <dcterms:modified xsi:type="dcterms:W3CDTF">2016-04-08T16:33:08Z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694027552</vt:i4>
  </property>
  <property fmtid="{D5CDD505-2E9C-101B-9397-08002B2CF9AE}" pid="3" name="_NewReviewCycle">
    <vt:lpwstr/>
  </property>
  <property fmtid="{D5CDD505-2E9C-101B-9397-08002B2CF9AE}" pid="4" name="_EmailSubject">
    <vt:lpwstr>Lectures</vt:lpwstr>
  </property>
  <property fmtid="{D5CDD505-2E9C-101B-9397-08002B2CF9AE}" pid="5" name="_AuthorEmail">
    <vt:lpwstr>VJosyula@imf.org</vt:lpwstr>
  </property>
  <property fmtid="{D5CDD505-2E9C-101B-9397-08002B2CF9AE}" pid="6" name="_AuthorEmailDisplayName">
    <vt:lpwstr>Josyula, Venkateswarlu</vt:lpwstr>
  </property>
  <property fmtid="{D5CDD505-2E9C-101B-9397-08002B2CF9AE}" pid="7" name="_PreviousAdHocReviewCycleID">
    <vt:i4>385740582</vt:i4>
  </property>
</Properties>
</file>