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2" r:id="rId5"/>
  </p:sldMasterIdLst>
  <p:notesMasterIdLst>
    <p:notesMasterId r:id="rId14"/>
  </p:notesMasterIdLst>
  <p:handoutMasterIdLst>
    <p:handoutMasterId r:id="rId15"/>
  </p:handoutMasterIdLst>
  <p:sldIdLst>
    <p:sldId id="256" r:id="rId6"/>
    <p:sldId id="305" r:id="rId7"/>
    <p:sldId id="307" r:id="rId8"/>
    <p:sldId id="306" r:id="rId9"/>
    <p:sldId id="308" r:id="rId10"/>
    <p:sldId id="309" r:id="rId11"/>
    <p:sldId id="310" r:id="rId12"/>
    <p:sldId id="298" r:id="rId13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34" autoAdjust="0"/>
  </p:normalViewPr>
  <p:slideViewPr>
    <p:cSldViewPr>
      <p:cViewPr>
        <p:scale>
          <a:sx n="100" d="100"/>
          <a:sy n="100" d="100"/>
        </p:scale>
        <p:origin x="-13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FB42EF-2F5E-4124-A161-C81EDB291F23}" type="datetimeFigureOut">
              <a:rPr lang="en-US"/>
              <a:pPr>
                <a:defRPr/>
              </a:pPr>
              <a:t>08/04/2016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C8E9EF-4A98-482A-A798-F382C6BE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36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D3FA04-8C2C-420B-A46D-6ACECEAB21C0}" type="datetimeFigureOut">
              <a:rPr lang="en-GB"/>
              <a:pPr>
                <a:defRPr/>
              </a:pPr>
              <a:t>08/04/2016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C978A4-7F0B-416D-8D85-44BDA73A41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158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F09E4B-C639-4F7D-970B-AEE9B63F416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486B1E-62F6-4E65-8CCC-3573E368F02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589CE-44C1-46A9-BCA0-7639E248C54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2DDE28-3BBF-4542-9814-4B78B38ADC5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AE76B2-F1D7-4088-96C8-653AE7BF7A5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E0F3B0-4D9A-4BAA-B01C-51E4DE37EB5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emf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Logo_E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623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749847"/>
            <a:ext cx="4894263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3332584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>
                <a:solidFill>
                  <a:srgbClr val="786455"/>
                </a:solidFill>
              </a:defRPr>
            </a:lvl1pPr>
          </a:lstStyle>
          <a:p>
            <a:pPr>
              <a:defRPr/>
            </a:pPr>
            <a:fld id="{2312157D-40B1-42F2-B36E-A68F44CA02FB}" type="datetime1">
              <a:rPr lang="en-US"/>
              <a:pPr>
                <a:defRPr/>
              </a:pPr>
              <a:t>08/04/2016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692FF39-EE2E-4899-ADA7-A4EDA6560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99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8348C-AEAB-471E-A374-1CE0D2901A68}" type="datetime1">
              <a:rPr lang="en-US"/>
              <a:pPr>
                <a:defRPr/>
              </a:pPr>
              <a:t>08/04/2016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F1240-A3A0-49DB-88E9-EB706D3AC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8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A01B3-23EC-47D6-A815-B2C67ABC60A8}" type="datetime1">
              <a:rPr lang="en-US"/>
              <a:pPr>
                <a:defRPr/>
              </a:pPr>
              <a:t>08/04/2016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FBDFC-38DC-4AE8-A8B7-D7CF9BD73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1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28900"/>
            <a:ext cx="262731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000750"/>
            <a:ext cx="17414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431800"/>
            <a:ext cx="6921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A4720896-8EB4-4979-A5E2-335318C252B6}" type="datetime1">
              <a:rPr lang="en-US"/>
              <a:pPr>
                <a:defRPr/>
              </a:pPr>
              <a:t>08/04/2016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1118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18D09-3A71-4215-8AE1-A60FAA420340}" type="datetime1">
              <a:rPr lang="en-US"/>
              <a:pPr>
                <a:defRPr/>
              </a:pPr>
              <a:t>08/04/2016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BCCA7-2B3D-4A60-AAA2-FB8106AA7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0670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68313"/>
            <a:ext cx="6921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60000" y="2682992"/>
            <a:ext cx="6624000" cy="1531616"/>
          </a:xfrm>
        </p:spPr>
        <p:txBody>
          <a:bodyPr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5B3DFC7E-6D85-4134-B6DA-FDA872185CB8}" type="datetime1">
              <a:rPr lang="en-US"/>
              <a:pPr>
                <a:defRPr/>
              </a:pPr>
              <a:t>08/04/2016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pPr>
              <a:defRPr/>
            </a:pPr>
            <a:fld id="{F8071FA1-0B02-4287-ABFF-694789804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7145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E546F-499E-4535-908F-03E43CAE6BDF}" type="datetime1">
              <a:rPr lang="en-US"/>
              <a:pPr>
                <a:defRPr/>
              </a:pPr>
              <a:t>08/04/2016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2CCC2-54B1-44AF-BCB4-259992230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7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9847E-AA25-455B-AA63-C1D6F040C1E9}" type="datetime1">
              <a:rPr lang="en-US"/>
              <a:pPr>
                <a:defRPr/>
              </a:pPr>
              <a:t>08/04/2016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E42C9-8062-4F71-A5D7-837AFA5DA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2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FC0CE-F823-40FA-88B1-7C3BF2D44287}" type="datetime1">
              <a:rPr lang="en-US"/>
              <a:pPr>
                <a:defRPr/>
              </a:pPr>
              <a:t>08/04/2016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F4A40-1844-4727-9E62-B21E88628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8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40EB2-B4E8-4AA4-AA6D-AD0D9C3DDB55}" type="datetime1">
              <a:rPr lang="en-US"/>
              <a:pPr>
                <a:defRPr/>
              </a:pPr>
              <a:t>08/04/2016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ADA79-F3C2-447A-823E-265AB3AB5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154BA-BCEB-486D-A9A8-C67DD850D1D4}" type="datetime1">
              <a:rPr lang="en-US"/>
              <a:pPr>
                <a:defRPr/>
              </a:pPr>
              <a:t>08/04/2016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819A2-D763-4D42-BBC7-501CF9682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7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0F72-1EFB-47B3-80B2-6656FC0E74D7}" type="datetime1">
              <a:rPr lang="en-US"/>
              <a:pPr>
                <a:defRPr/>
              </a:pPr>
              <a:t>08/04/2016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0A977-B489-4519-A54B-15048FFC6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33FEC-6314-45E1-A844-AC32F591600A}" type="datetime1">
              <a:rPr lang="en-US"/>
              <a:pPr>
                <a:defRPr/>
              </a:pPr>
              <a:t>08/04/2016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6AAE3-2141-453F-8B3D-36DE8D65A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5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71809-D14C-49EA-A0CB-DCF5B575784D}" type="datetime1">
              <a:rPr lang="en-US"/>
              <a:pPr>
                <a:defRPr/>
              </a:pPr>
              <a:t>08/04/2016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FDF83-23B3-45A6-BF3F-A8B5505C2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6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520AE-4A2F-4D1A-89B6-32FE88585FCB}" type="datetime1">
              <a:rPr lang="en-US"/>
              <a:pPr>
                <a:defRPr/>
              </a:pPr>
              <a:t>08/04/2016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AFA8C-E870-494F-AF66-3DEEE26C2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3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PT_fondslid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E31DE5-FA05-462B-B67B-6574511A5BB4}" type="datetime1">
              <a:rPr lang="en-US"/>
              <a:pPr>
                <a:defRPr/>
              </a:pPr>
              <a:t>08/04/2016</a:t>
            </a:fld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39EC56-6FFF-4053-96E2-AE0FF4064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 descr="OECD_10cm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72200"/>
            <a:ext cx="5810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503238" y="1306513"/>
            <a:ext cx="8154987" cy="0"/>
          </a:xfrm>
          <a:prstGeom prst="rect">
            <a:avLst/>
          </a:prstGeom>
          <a:noFill/>
          <a:ln w="6350" algn="ctr">
            <a:solidFill>
              <a:srgbClr val="72727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fr-FR" altLang="en-US" sz="2000" smtClean="0">
              <a:latin typeface="Helvetica 65 Medium"/>
            </a:endParaRPr>
          </a:p>
        </p:txBody>
      </p:sp>
      <p:pic>
        <p:nvPicPr>
          <p:cNvPr id="2052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7338"/>
            <a:ext cx="4587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68313" y="1601788"/>
            <a:ext cx="82184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  <a:endParaRPr lang="en-US" altLang="en-US" smtClean="0"/>
          </a:p>
          <a:p>
            <a:pPr lvl="1"/>
            <a:r>
              <a:rPr lang="en-US" altLang="en-US" smtClean="0"/>
              <a:t>Deuxième niveau</a:t>
            </a:r>
          </a:p>
          <a:p>
            <a:pPr lvl="2"/>
            <a:r>
              <a:rPr lang="en-US" altLang="en-US" smtClean="0"/>
              <a:t>Troisième niveau</a:t>
            </a:r>
          </a:p>
          <a:p>
            <a:pPr lvl="3"/>
            <a:r>
              <a:rPr lang="en-US" altLang="en-US" smtClean="0"/>
              <a:t>Quatrième niveau</a:t>
            </a:r>
          </a:p>
          <a:p>
            <a:pPr lvl="4"/>
            <a:r>
              <a:rPr lang="en-US" altLang="en-US" smtClean="0"/>
              <a:t>Cinquième niveau</a:t>
            </a:r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0" y="238125"/>
            <a:ext cx="7416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titre</a:t>
            </a:r>
            <a:br>
              <a:rPr lang="fr-FR" altLang="en-US" smtClean="0"/>
            </a:br>
            <a:r>
              <a:rPr lang="fr-FR" altLang="en-US" smtClean="0"/>
              <a:t>Le titre peut-être étendu sur deux lignes</a:t>
            </a:r>
            <a:endParaRPr lang="en-US" altLang="en-US" smtClean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25" y="6411913"/>
            <a:ext cx="900113" cy="2444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72727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9813B04C-7D48-4E7F-A6AF-86F98863A009}" type="datetime1">
              <a:rPr lang="en-US"/>
              <a:pPr>
                <a:defRPr/>
              </a:pPr>
              <a:t>08/04/2016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425" y="6411913"/>
            <a:ext cx="4679950" cy="2444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kern="1200" baseline="0">
                <a:solidFill>
                  <a:srgbClr val="72727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6411913"/>
            <a:ext cx="341312" cy="244475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bg1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302535F9-6186-4527-97B4-A12EDA3E6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730" r:id="rId2"/>
    <p:sldLayoutId id="2147484734" r:id="rId3"/>
    <p:sldLayoutId id="2147484731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ts val="763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ts val="675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ts val="575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1788" indent="-230188" algn="l" rtl="0" eaLnBrk="0" fontAlgn="base" hangingPunct="0">
        <a:spcBef>
          <a:spcPts val="475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rtl="0" eaLnBrk="0" fontAlgn="base" hangingPunct="0">
        <a:spcBef>
          <a:spcPts val="475"/>
        </a:spcBef>
        <a:spcAft>
          <a:spcPct val="0"/>
        </a:spcAft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813" y="1771650"/>
            <a:ext cx="7488237" cy="1570038"/>
          </a:xfrm>
        </p:spPr>
        <p:txBody>
          <a:bodyPr rtlCol="0"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200" b="1" dirty="0" smtClean="0"/>
              <a:t>A proposal for a future policy in developing Satellite accounts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5516563"/>
            <a:ext cx="5400675" cy="1200150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 smtClean="0"/>
              <a:t>Peter van de Ven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 smtClean="0"/>
              <a:t>Head of National Accounts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GB" sz="2400" dirty="0" smtClean="0"/>
              <a:t>OECD</a:t>
            </a:r>
            <a:endParaRPr lang="en-US" sz="2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68313" y="4149725"/>
            <a:ext cx="6840537" cy="830263"/>
          </a:xfrm>
          <a:prstGeom prst="rect">
            <a:avLst/>
          </a:prstGeom>
        </p:spPr>
        <p:txBody>
          <a:bodyPr lIns="90000" rIns="90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i="1" dirty="0">
                <a:solidFill>
                  <a:schemeClr val="bg1"/>
                </a:solidFill>
                <a:latin typeface="+mj-lt"/>
              </a:rPr>
              <a:t>Advisory Expert Group on National Accounts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i="1" dirty="0">
                <a:solidFill>
                  <a:schemeClr val="bg1"/>
                </a:solidFill>
                <a:latin typeface="+mj-lt"/>
              </a:rPr>
              <a:t>Paris, France, April 13 – 15, 2016</a:t>
            </a:r>
            <a:endParaRPr lang="en-US" sz="2400" i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A typology of satellite accounts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0645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Putting focus on a key areas of interest: </a:t>
            </a:r>
          </a:p>
          <a:p>
            <a:pPr lvl="1" eaLnBrk="1" hangingPunct="1">
              <a:defRPr/>
            </a:pPr>
            <a:r>
              <a:rPr lang="en-GB" sz="2000" dirty="0" smtClean="0">
                <a:latin typeface="+mj-lt"/>
              </a:rPr>
              <a:t>Extending supply and use tables:</a:t>
            </a:r>
          </a:p>
          <a:p>
            <a:pPr lvl="2" eaLnBrk="1" hangingPunct="1">
              <a:defRPr/>
            </a:pPr>
            <a:r>
              <a:rPr lang="en-GB" sz="1600" dirty="0" smtClean="0">
                <a:latin typeface="+mj-lt"/>
              </a:rPr>
              <a:t>Further breakdown of relevant industries and/or products</a:t>
            </a:r>
          </a:p>
          <a:p>
            <a:pPr lvl="2" eaLnBrk="1" hangingPunct="1">
              <a:defRPr/>
            </a:pPr>
            <a:r>
              <a:rPr lang="en-GB" sz="1600" dirty="0" smtClean="0">
                <a:latin typeface="+mj-lt"/>
              </a:rPr>
              <a:t>Enlarging the production boundary by including the in-house production of relevant goods and services</a:t>
            </a:r>
          </a:p>
          <a:p>
            <a:pPr lvl="2" eaLnBrk="1" hangingPunct="1">
              <a:defRPr/>
            </a:pPr>
            <a:r>
              <a:rPr lang="en-GB" sz="1600" dirty="0">
                <a:latin typeface="+mj-lt"/>
              </a:rPr>
              <a:t>Adding more details on value added components (e.g. more details on labour inputs and compensation of employees</a:t>
            </a:r>
          </a:p>
          <a:p>
            <a:pPr lvl="2" eaLnBrk="1" hangingPunct="1">
              <a:defRPr/>
            </a:pPr>
            <a:r>
              <a:rPr lang="en-GB" sz="1600" dirty="0" smtClean="0">
                <a:latin typeface="+mj-lt"/>
              </a:rPr>
              <a:t>Adding physical data on the relevant phenomenon</a:t>
            </a:r>
          </a:p>
          <a:p>
            <a:pPr lvl="1" eaLnBrk="1" hangingPunct="1">
              <a:defRPr/>
            </a:pPr>
            <a:r>
              <a:rPr lang="en-GB" sz="2000" dirty="0" smtClean="0">
                <a:latin typeface="+mj-lt"/>
              </a:rPr>
              <a:t>Possibly, extending institutional sector accounts:</a:t>
            </a:r>
          </a:p>
          <a:p>
            <a:pPr lvl="2" eaLnBrk="1" hangingPunct="1">
              <a:defRPr/>
            </a:pPr>
            <a:r>
              <a:rPr lang="en-GB" sz="1600" dirty="0" smtClean="0">
                <a:latin typeface="+mj-lt"/>
              </a:rPr>
              <a:t>Providing additional information on income and financing of relevant activities (depending on proper allocation to institutional units)</a:t>
            </a:r>
          </a:p>
          <a:p>
            <a:pPr lvl="1" eaLnBrk="1" hangingPunct="1">
              <a:defRPr/>
            </a:pPr>
            <a:r>
              <a:rPr lang="en-GB" sz="2000" dirty="0" smtClean="0">
                <a:latin typeface="+mj-lt"/>
              </a:rPr>
              <a:t>Examples: tourism, transport, health, education, non-profit institutions, … </a:t>
            </a:r>
            <a:r>
              <a:rPr lang="en-GB" sz="2000" dirty="0">
                <a:latin typeface="+mj-lt"/>
              </a:rPr>
              <a:t>b</a:t>
            </a:r>
            <a:r>
              <a:rPr lang="en-GB" sz="2000" dirty="0" smtClean="0">
                <a:latin typeface="+mj-lt"/>
              </a:rPr>
              <a:t>ut also extended supply and use tables for globalisation, and SEEA Central Framework</a:t>
            </a:r>
          </a:p>
          <a:p>
            <a:pPr lvl="1" eaLnBrk="1" hangingPunct="1">
              <a:defRPr/>
            </a:pPr>
            <a:r>
              <a:rPr lang="en-GB" sz="2000" dirty="0" smtClean="0">
                <a:latin typeface="+mj-lt"/>
              </a:rPr>
              <a:t>Great demand from rather specific groups of users</a:t>
            </a:r>
          </a:p>
        </p:txBody>
      </p:sp>
      <p:sp>
        <p:nvSpPr>
          <p:cNvPr id="7172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ECF06DF-6739-4CAF-A764-54B174D7E8B8}" type="slidenum">
              <a:rPr lang="en-GB" alt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GB" altLang="en-US" sz="1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A typology of satellite accounts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2804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Introducing conceptual variations to the central framework of the SNA: </a:t>
            </a:r>
          </a:p>
          <a:p>
            <a:pPr lvl="1" eaLnBrk="1" hangingPunct="1">
              <a:defRPr/>
            </a:pPr>
            <a:r>
              <a:rPr lang="en-GB" sz="2000" dirty="0" smtClean="0">
                <a:latin typeface="+mj-lt"/>
              </a:rPr>
              <a:t>Introducing significant changes to the production boundary (e.g. unpaid household activities)</a:t>
            </a:r>
          </a:p>
          <a:p>
            <a:pPr lvl="1" eaLnBrk="1" hangingPunct="1">
              <a:defRPr/>
            </a:pPr>
            <a:r>
              <a:rPr lang="en-GB" sz="2000" dirty="0" smtClean="0">
                <a:latin typeface="+mj-lt"/>
              </a:rPr>
              <a:t>Introducing significant changes to the asset (and production) boundary (e.g. extending knowledge based capital, either or not including human capital)</a:t>
            </a:r>
          </a:p>
          <a:p>
            <a:pPr lvl="1" eaLnBrk="1" hangingPunct="1">
              <a:defRPr/>
            </a:pPr>
            <a:r>
              <a:rPr lang="en-GB" sz="2000" dirty="0" smtClean="0">
                <a:latin typeface="+mj-lt"/>
              </a:rPr>
              <a:t>True departure from the main SNA-concepts for measuring economic activities</a:t>
            </a:r>
          </a:p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Sometimes interrelated with first type of satellite account:</a:t>
            </a:r>
          </a:p>
          <a:p>
            <a:pPr lvl="1" eaLnBrk="1" hangingPunct="1">
              <a:defRPr/>
            </a:pPr>
            <a:r>
              <a:rPr lang="en-GB" sz="2000" dirty="0" smtClean="0">
                <a:latin typeface="+mj-lt"/>
              </a:rPr>
              <a:t>Satellite accounts for education vs. Satellite account for human capital</a:t>
            </a:r>
          </a:p>
          <a:p>
            <a:pPr lvl="1" eaLnBrk="1" hangingPunct="1">
              <a:defRPr/>
            </a:pPr>
            <a:r>
              <a:rPr lang="en-GB" sz="2000" dirty="0" smtClean="0">
                <a:latin typeface="+mj-lt"/>
              </a:rPr>
              <a:t>SEEA Central Framework vs. Extended SEEA including accounting for ecosystems</a:t>
            </a:r>
          </a:p>
        </p:txBody>
      </p:sp>
      <p:sp>
        <p:nvSpPr>
          <p:cNvPr id="8196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1F38D44-A0EF-4D3A-A301-51B4D159DAE7}" type="slidenum">
              <a:rPr lang="en-GB" alt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GB" altLang="en-US" sz="1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Priorities and a possible, more strategic policy for the future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0645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IARIW-OECD Conference: Social and environmental issues to be presented in a more inclusive framework, of which the System of National </a:t>
            </a:r>
            <a:r>
              <a:rPr lang="en-GB" sz="2400" u="sng" dirty="0" smtClean="0">
                <a:latin typeface="+mj-lt"/>
              </a:rPr>
              <a:t>Economic</a:t>
            </a:r>
            <a:r>
              <a:rPr lang="en-GB" sz="2400" dirty="0" smtClean="0">
                <a:latin typeface="+mj-lt"/>
              </a:rPr>
              <a:t> Accounts (the  “central framework”) forms one part, and alternative or additional frameworks (satellite accounts) given equal status</a:t>
            </a:r>
          </a:p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Very much related to criticism that SNA does not appropriately reflect issues related to broader measures of well-being and sustainability</a:t>
            </a:r>
          </a:p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Proposal to use the latter as a criterion for priority setting and developing a more systematic approach</a:t>
            </a:r>
          </a:p>
        </p:txBody>
      </p:sp>
      <p:sp>
        <p:nvSpPr>
          <p:cNvPr id="9220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229BA37-3290-41D0-B0C5-924623EF49FC}" type="slidenum">
              <a:rPr lang="en-GB" alt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GB" altLang="en-US" sz="1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Addressing well-being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0645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>
                <a:latin typeface="+mj-lt"/>
              </a:rPr>
              <a:t>Distributional </a:t>
            </a:r>
            <a:r>
              <a:rPr lang="en-GB" sz="2400" dirty="0" smtClean="0">
                <a:latin typeface="+mj-lt"/>
              </a:rPr>
              <a:t>aspects of income, consumption and wealth </a:t>
            </a:r>
            <a:r>
              <a:rPr lang="en-GB" sz="2400" dirty="0">
                <a:latin typeface="+mj-lt"/>
              </a:rPr>
              <a:t>(considered as part of central framework)</a:t>
            </a:r>
          </a:p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Well-being: </a:t>
            </a:r>
            <a:r>
              <a:rPr lang="en-GB" sz="2400" dirty="0">
                <a:latin typeface="+mj-lt"/>
              </a:rPr>
              <a:t>housing, income, jobs, </a:t>
            </a:r>
            <a:r>
              <a:rPr lang="en-GB" sz="2400" dirty="0">
                <a:solidFill>
                  <a:srgbClr val="FF0000"/>
                </a:solidFill>
                <a:latin typeface="+mj-lt"/>
              </a:rPr>
              <a:t>community</a:t>
            </a:r>
            <a:r>
              <a:rPr lang="en-GB" sz="2400" dirty="0">
                <a:latin typeface="+mj-lt"/>
              </a:rPr>
              <a:t>, education, environment, </a:t>
            </a:r>
            <a:r>
              <a:rPr lang="en-GB" sz="2400" dirty="0">
                <a:solidFill>
                  <a:srgbClr val="FF0000"/>
                </a:solidFill>
                <a:latin typeface="+mj-lt"/>
              </a:rPr>
              <a:t>civic engagement</a:t>
            </a:r>
            <a:r>
              <a:rPr lang="en-GB" sz="2400" dirty="0">
                <a:latin typeface="+mj-lt"/>
              </a:rPr>
              <a:t>, health, </a:t>
            </a:r>
            <a:r>
              <a:rPr lang="en-GB" sz="2400" dirty="0">
                <a:solidFill>
                  <a:srgbClr val="FF0000"/>
                </a:solidFill>
                <a:latin typeface="+mj-lt"/>
              </a:rPr>
              <a:t>life satisfaction</a:t>
            </a:r>
            <a:r>
              <a:rPr lang="en-GB" sz="2400" dirty="0">
                <a:latin typeface="+mj-lt"/>
              </a:rPr>
              <a:t>, </a:t>
            </a:r>
            <a:r>
              <a:rPr lang="en-GB" sz="2400" dirty="0">
                <a:solidFill>
                  <a:srgbClr val="FF0000"/>
                </a:solidFill>
                <a:latin typeface="+mj-lt"/>
              </a:rPr>
              <a:t>safety</a:t>
            </a:r>
            <a:r>
              <a:rPr lang="en-GB" sz="2400" dirty="0">
                <a:latin typeface="+mj-lt"/>
              </a:rPr>
              <a:t>, and </a:t>
            </a:r>
            <a:r>
              <a:rPr lang="en-GB" sz="2400" dirty="0">
                <a:solidFill>
                  <a:srgbClr val="FF0000"/>
                </a:solidFill>
                <a:latin typeface="+mj-lt"/>
              </a:rPr>
              <a:t>work-life balance</a:t>
            </a:r>
            <a:r>
              <a:rPr lang="en-GB" sz="2400" dirty="0">
                <a:latin typeface="+mj-lt"/>
              </a:rPr>
              <a:t>. </a:t>
            </a:r>
            <a:endParaRPr lang="en-GB" sz="2400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GB" sz="2000" dirty="0" smtClean="0">
                <a:latin typeface="+mj-lt"/>
              </a:rPr>
              <a:t>Possibly extending information on income and jobs</a:t>
            </a:r>
          </a:p>
          <a:p>
            <a:pPr lvl="1" eaLnBrk="1" hangingPunct="1">
              <a:defRPr/>
            </a:pPr>
            <a:r>
              <a:rPr lang="en-GB" sz="2000" dirty="0" smtClean="0">
                <a:latin typeface="+mj-lt"/>
              </a:rPr>
              <a:t>Better linking and extending relevant information on housing, education, health, and environment </a:t>
            </a:r>
          </a:p>
          <a:p>
            <a:pPr lvl="1" eaLnBrk="1" hangingPunct="1">
              <a:defRPr/>
            </a:pPr>
            <a:r>
              <a:rPr lang="en-GB" sz="2000" dirty="0" smtClean="0">
                <a:latin typeface="+mj-lt"/>
              </a:rPr>
              <a:t>Unpaid </a:t>
            </a:r>
            <a:r>
              <a:rPr lang="en-GB" sz="2000" dirty="0">
                <a:latin typeface="+mj-lt"/>
              </a:rPr>
              <a:t>household </a:t>
            </a:r>
            <a:r>
              <a:rPr lang="en-GB" sz="2000" dirty="0" smtClean="0">
                <a:latin typeface="+mj-lt"/>
              </a:rPr>
              <a:t>activities</a:t>
            </a:r>
          </a:p>
          <a:p>
            <a:pPr lvl="1" eaLnBrk="1" hangingPunct="1">
              <a:defRPr/>
            </a:pPr>
            <a:r>
              <a:rPr lang="en-GB" sz="2000" dirty="0" smtClean="0">
                <a:latin typeface="+mj-lt"/>
              </a:rPr>
              <a:t>…?</a:t>
            </a:r>
          </a:p>
          <a:p>
            <a:pPr lvl="1" eaLnBrk="1" hangingPunct="1">
              <a:defRPr/>
            </a:pPr>
            <a:endParaRPr lang="en-GB" sz="2000" dirty="0" smtClean="0">
              <a:latin typeface="+mj-lt"/>
            </a:endParaRPr>
          </a:p>
          <a:p>
            <a:pPr eaLnBrk="1" hangingPunct="1">
              <a:defRPr/>
            </a:pPr>
            <a:endParaRPr lang="en-GB" sz="2400" dirty="0" smtClean="0">
              <a:latin typeface="+mj-lt"/>
            </a:endParaRPr>
          </a:p>
        </p:txBody>
      </p:sp>
      <p:sp>
        <p:nvSpPr>
          <p:cNvPr id="10244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AF507DD-7B2C-40D0-B501-E66B731EE321}" type="slidenum">
              <a:rPr lang="en-GB" alt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GB" altLang="en-US" sz="1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Addressing sustainability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0645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First step: Implementation of SEEA Central Framework</a:t>
            </a:r>
          </a:p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Further alignment with the capital approach: </a:t>
            </a:r>
          </a:p>
          <a:p>
            <a:pPr lvl="1" eaLnBrk="1" hangingPunct="1">
              <a:defRPr/>
            </a:pPr>
            <a:r>
              <a:rPr lang="en-GB" sz="2000" dirty="0" smtClean="0">
                <a:latin typeface="+mj-lt"/>
              </a:rPr>
              <a:t>Financial capital: already included</a:t>
            </a:r>
          </a:p>
          <a:p>
            <a:pPr lvl="1" eaLnBrk="1" hangingPunct="1">
              <a:defRPr/>
            </a:pPr>
            <a:r>
              <a:rPr lang="en-GB" sz="2000" dirty="0" smtClean="0">
                <a:latin typeface="+mj-lt"/>
              </a:rPr>
              <a:t>Produced capital: </a:t>
            </a:r>
            <a:r>
              <a:rPr lang="en-GB" sz="2000" dirty="0">
                <a:latin typeface="+mj-lt"/>
              </a:rPr>
              <a:t>a</a:t>
            </a:r>
            <a:r>
              <a:rPr lang="en-GB" sz="2000" dirty="0" smtClean="0">
                <a:latin typeface="+mj-lt"/>
              </a:rPr>
              <a:t>lready included, but possibly to be extended with other types of economic capital</a:t>
            </a:r>
          </a:p>
          <a:p>
            <a:pPr lvl="1" eaLnBrk="1" hangingPunct="1">
              <a:defRPr/>
            </a:pPr>
            <a:r>
              <a:rPr lang="en-GB" sz="2000" dirty="0" smtClean="0">
                <a:latin typeface="+mj-lt"/>
              </a:rPr>
              <a:t>Human capital: implementing satellite account for human capital</a:t>
            </a:r>
          </a:p>
          <a:p>
            <a:pPr lvl="1" eaLnBrk="1" hangingPunct="1">
              <a:defRPr/>
            </a:pPr>
            <a:r>
              <a:rPr lang="en-GB" sz="2000" dirty="0" smtClean="0">
                <a:latin typeface="+mj-lt"/>
              </a:rPr>
              <a:t>Natural capital: implementing SEEA Extended Ecosystem Accounting</a:t>
            </a:r>
          </a:p>
          <a:p>
            <a:pPr lvl="1" eaLnBrk="1" hangingPunct="1">
              <a:defRPr/>
            </a:pPr>
            <a:r>
              <a:rPr lang="en-GB" sz="2000" dirty="0" smtClean="0">
                <a:solidFill>
                  <a:srgbClr val="FF0000"/>
                </a:solidFill>
                <a:latin typeface="+mj-lt"/>
              </a:rPr>
              <a:t>Social capital</a:t>
            </a:r>
            <a:r>
              <a:rPr lang="en-GB" sz="2000" dirty="0" smtClean="0">
                <a:latin typeface="+mj-lt"/>
              </a:rPr>
              <a:t>: ???</a:t>
            </a:r>
          </a:p>
          <a:p>
            <a:pPr lvl="2" eaLnBrk="1" hangingPunct="1">
              <a:defRPr/>
            </a:pPr>
            <a:endParaRPr lang="en-GB" sz="1600" dirty="0" smtClean="0">
              <a:latin typeface="+mj-lt"/>
            </a:endParaRPr>
          </a:p>
        </p:txBody>
      </p:sp>
      <p:sp>
        <p:nvSpPr>
          <p:cNvPr id="11268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929494F-D2EA-4D85-B3E2-9D8E7DEB32EE}" type="slidenum">
              <a:rPr lang="en-GB" alt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GB" altLang="en-US" sz="1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Addressing sustainability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0645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What does the AEG think of the proposed lines for priority setting?</a:t>
            </a:r>
          </a:p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Does the AEG see potential for the development of a </a:t>
            </a:r>
            <a:r>
              <a:rPr lang="en-GB" sz="2400" dirty="0">
                <a:latin typeface="+mj-lt"/>
              </a:rPr>
              <a:t>more integrated approach</a:t>
            </a:r>
            <a:r>
              <a:rPr lang="en-GB" sz="2400" dirty="0" smtClean="0">
                <a:latin typeface="+mj-lt"/>
              </a:rPr>
              <a:t>?</a:t>
            </a:r>
          </a:p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Does the AEG </a:t>
            </a:r>
            <a:r>
              <a:rPr lang="en-GB" sz="2400" smtClean="0">
                <a:latin typeface="+mj-lt"/>
              </a:rPr>
              <a:t>have alternative </a:t>
            </a:r>
            <a:r>
              <a:rPr lang="en-GB" sz="2400" dirty="0" smtClean="0">
                <a:latin typeface="+mj-lt"/>
              </a:rPr>
              <a:t>ideas about moving forward?</a:t>
            </a:r>
          </a:p>
          <a:p>
            <a:pPr eaLnBrk="1" hangingPunct="1">
              <a:defRPr/>
            </a:pPr>
            <a:endParaRPr lang="en-GB" sz="2400" dirty="0">
              <a:latin typeface="+mj-lt"/>
            </a:endParaRPr>
          </a:p>
          <a:p>
            <a:pPr eaLnBrk="1" hangingPunct="1">
              <a:defRPr/>
            </a:pPr>
            <a:endParaRPr lang="en-GB" sz="2400" dirty="0" smtClean="0">
              <a:latin typeface="+mj-lt"/>
            </a:endParaRPr>
          </a:p>
          <a:p>
            <a:pPr eaLnBrk="1" hangingPunct="1">
              <a:defRPr/>
            </a:pPr>
            <a:endParaRPr lang="en-GB" sz="2400" dirty="0">
              <a:latin typeface="+mj-lt"/>
            </a:endParaRPr>
          </a:p>
          <a:p>
            <a:pPr eaLnBrk="1" hangingPunct="1">
              <a:defRPr/>
            </a:pPr>
            <a:endParaRPr lang="en-GB" sz="2400" dirty="0" smtClean="0">
              <a:latin typeface="+mj-lt"/>
            </a:endParaRPr>
          </a:p>
          <a:p>
            <a:pPr lvl="2" eaLnBrk="1" hangingPunct="1">
              <a:defRPr/>
            </a:pPr>
            <a:endParaRPr lang="en-GB" sz="1600" dirty="0" smtClean="0">
              <a:latin typeface="+mj-lt"/>
            </a:endParaRPr>
          </a:p>
        </p:txBody>
      </p:sp>
      <p:sp>
        <p:nvSpPr>
          <p:cNvPr id="12292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1BB655D-DB6D-4B99-AE49-810AF4DDF44E}" type="slidenum">
              <a:rPr lang="en-GB" alt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GB" altLang="en-US" sz="1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en-GB" dirty="0" smtClean="0"/>
          </a:p>
          <a:p>
            <a:pPr eaLnBrk="1" hangingPunct="1">
              <a:buFont typeface="Arial" pitchFamily="34" charset="0"/>
              <a:buNone/>
              <a:defRPr/>
            </a:pPr>
            <a:endParaRPr lang="en-GB" dirty="0" smtClean="0"/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en-GB" dirty="0" smtClean="0"/>
              <a:t>	</a:t>
            </a:r>
            <a:r>
              <a:rPr lang="en-GB" sz="3600" b="1" dirty="0" smtClean="0">
                <a:latin typeface="+mj-lt"/>
              </a:rPr>
              <a:t>Thank you for your attention!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EB72CB7-D591-4874-A259-C12A45C8002A}" type="slidenum">
              <a:rPr lang="en-US" alt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altLang="en-US" sz="1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ecd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DE_Français_blanc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FB0B2B5DA9BF43B4C4DA5DCCCCC743" ma:contentTypeVersion="2" ma:contentTypeDescription="Create a new document." ma:contentTypeScope="" ma:versionID="51dc0ceaaa2f972c19b6fbebbfb82b62">
  <xsd:schema xmlns:xsd="http://www.w3.org/2001/XMLSchema" xmlns:p="http://schemas.microsoft.com/office/2006/metadata/properties" xmlns:ns2="d25e46e8-9cb3-4966-aa84-0c46c1425b79" targetNamespace="http://schemas.microsoft.com/office/2006/metadata/properties" ma:root="true" ma:fieldsID="018df2d0fd2925799bfb851f5de2b8cd" ns2:_="">
    <xsd:import namespace="d25e46e8-9cb3-4966-aa84-0c46c1425b79"/>
    <xsd:element name="properties">
      <xsd:complexType>
        <xsd:sequence>
          <xsd:element name="documentManagement">
            <xsd:complexType>
              <xsd:all>
                <xsd:element ref="ns2:InvID" minOccurs="0"/>
                <xsd:element ref="ns2:InvIDRef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25e46e8-9cb3-4966-aa84-0c46c1425b79" elementFormDefault="qualified">
    <xsd:import namespace="http://schemas.microsoft.com/office/2006/documentManagement/types"/>
    <xsd:element name="InvID" ma:index="8" nillable="true" ma:displayName="InvID" ma:internalName="InvID" ma:readOnly="true">
      <xsd:simpleType>
        <xsd:restriction base="dms:Text"/>
      </xsd:simpleType>
    </xsd:element>
    <xsd:element name="InvIDRef" ma:index="9" nillable="true" ma:displayName="InvIDRef" ma:internalName="InvIDRef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C2D986-730A-478A-89AB-E2CBC8F1C3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E629BB-7505-4B88-87A5-5006C8F4B0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5e46e8-9cb3-4966-aa84-0c46c1425b7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6A5BDFC-E175-462F-A5BB-098489E364C1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d25e46e8-9cb3-4966-aa84-0c46c1425b79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oecd_Eng_blue</Template>
  <TotalTime>4744</TotalTime>
  <Words>539</Words>
  <Application>Microsoft Office PowerPoint</Application>
  <PresentationFormat>On-screen Show (4:3)</PresentationFormat>
  <Paragraphs>67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Georgia</vt:lpstr>
      <vt:lpstr>Arial</vt:lpstr>
      <vt:lpstr>Helvetica</vt:lpstr>
      <vt:lpstr>Calibri</vt:lpstr>
      <vt:lpstr>Helvetica 65 Medium</vt:lpstr>
      <vt:lpstr>oecd_Eng_BD</vt:lpstr>
      <vt:lpstr>OCDE_Français_blanc</vt:lpstr>
      <vt:lpstr>A proposal for a future policy in developing Satellite accounts</vt:lpstr>
      <vt:lpstr>A typology of satellite accounts</vt:lpstr>
      <vt:lpstr>A typology of satellite accounts</vt:lpstr>
      <vt:lpstr>Priorities and a possible, more strategic policy for the future</vt:lpstr>
      <vt:lpstr>Addressing well-being</vt:lpstr>
      <vt:lpstr>Addressing sustainability</vt:lpstr>
      <vt:lpstr>Addressing sustainability</vt:lpstr>
      <vt:lpstr>PowerPoint Presentation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Helen</dc:creator>
  <cp:lastModifiedBy>Pedro Farinas</cp:lastModifiedBy>
  <cp:revision>432</cp:revision>
  <dcterms:created xsi:type="dcterms:W3CDTF">2012-06-19T13:07:56Z</dcterms:created>
  <dcterms:modified xsi:type="dcterms:W3CDTF">2016-04-08T19:12:13Z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0x01010091FB0B2B5DA9BF43B4C4DA5DCCCCC743</vt:lpwstr>
  </property>
</Properties>
</file>