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15"/>
  </p:notesMasterIdLst>
  <p:handoutMasterIdLst>
    <p:handoutMasterId r:id="rId16"/>
  </p:handoutMasterIdLst>
  <p:sldIdLst>
    <p:sldId id="434" r:id="rId2"/>
    <p:sldId id="353" r:id="rId3"/>
    <p:sldId id="440" r:id="rId4"/>
    <p:sldId id="381" r:id="rId5"/>
    <p:sldId id="383" r:id="rId6"/>
    <p:sldId id="438" r:id="rId7"/>
    <p:sldId id="435" r:id="rId8"/>
    <p:sldId id="439" r:id="rId9"/>
    <p:sldId id="436" r:id="rId10"/>
    <p:sldId id="437" r:id="rId11"/>
    <p:sldId id="441" r:id="rId12"/>
    <p:sldId id="442" r:id="rId13"/>
    <p:sldId id="378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66CCFF"/>
    <a:srgbClr val="007FAC"/>
    <a:srgbClr val="FF99CC"/>
    <a:srgbClr val="FF33CC"/>
    <a:srgbClr val="990099"/>
    <a:srgbClr val="CC3300"/>
    <a:srgbClr val="FF00FF"/>
    <a:srgbClr val="FFFF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96" autoAdjust="0"/>
    <p:restoredTop sz="55950" autoAdjust="0"/>
  </p:normalViewPr>
  <p:slideViewPr>
    <p:cSldViewPr snapToGrid="0">
      <p:cViewPr varScale="1">
        <p:scale>
          <a:sx n="39" d="100"/>
          <a:sy n="39" d="100"/>
        </p:scale>
        <p:origin x="-20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notesViewPr>
    <p:cSldViewPr snapToGrid="0">
      <p:cViewPr varScale="1">
        <p:scale>
          <a:sx n="67" d="100"/>
          <a:sy n="67" d="100"/>
        </p:scale>
        <p:origin x="-279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fld id="{DE5379BB-FFFE-4232-B31E-4FA6893C2C7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084920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fld id="{D2AF5D87-B6C9-4018-ABF5-D03760001B9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565116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856033-BD4F-45D9-8D45-15D95F39474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015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564A6D-D1C7-466A-94CC-0FDFD689B59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34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The TF on HC was established by the CES o pursue the conceptual development of human capital measurement, including experimental human capital satellite accounts. The TF consisted of Norway (Chair), Australia, Canada, Italy, Netherlands, New Zealand,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Poland, Slovenia, UK, US, OECD, the Wittgenstein Centre for Demography and Global Human Capital, the University of Wisconsin-Madison, the Central University for Finance and Economics in Beijing and the UNECE.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The Guide discusses the concept of human capital, methodological and implementation issues, and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challenges related to its valuation. It provides recommendations aimed at producing estimates that are as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consistent as possible with national accounting concepts and comparable across economies. The Guide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proposes the set up of two satellite accounts - Satellite Account on Education and Training and an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extended Human Capital Satellite Account.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The guide also  provides additional examples of how human capital has been measured in selected countries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6917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Further details on</a:t>
            </a:r>
            <a:r>
              <a:rPr lang="en-GB" baseline="0" dirty="0" smtClean="0"/>
              <a:t> the 2 satellite accounts proposed in the Guide: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It is suggested to start with a narrower approach to human capital accounting, namely to supplement the</a:t>
            </a:r>
          </a:p>
          <a:p>
            <a:r>
              <a:rPr lang="en-GB" dirty="0" smtClean="0"/>
              <a:t>SNA core system by developing of a satellite account for education and training using data that are</a:t>
            </a:r>
          </a:p>
          <a:p>
            <a:r>
              <a:rPr lang="en-GB" dirty="0" smtClean="0"/>
              <a:t>already largely available in the core accounts of SNA. This account extends the production boundary of</a:t>
            </a:r>
          </a:p>
          <a:p>
            <a:r>
              <a:rPr lang="en-GB" dirty="0" smtClean="0"/>
              <a:t>the SNA only slightly by recognizing own account production of training. The idea is to provide policy</a:t>
            </a:r>
          </a:p>
          <a:p>
            <a:r>
              <a:rPr lang="en-GB" dirty="0" smtClean="0"/>
              <a:t>makers with more detailed data on the expenditures on education, and the financing of these expenditures.</a:t>
            </a:r>
          </a:p>
          <a:p>
            <a:endParaRPr lang="fr-CH" dirty="0" smtClean="0"/>
          </a:p>
          <a:p>
            <a:r>
              <a:rPr lang="en-GB" dirty="0" smtClean="0"/>
              <a:t>As a second stage the Guide encourages the development of a human capital satellite account that goes</a:t>
            </a:r>
          </a:p>
          <a:p>
            <a:r>
              <a:rPr lang="en-GB" dirty="0" smtClean="0"/>
              <a:t>beyond the current SNA and treats expenditures on education and training (including compensation for</a:t>
            </a:r>
          </a:p>
          <a:p>
            <a:r>
              <a:rPr lang="en-GB" dirty="0" smtClean="0"/>
              <a:t>own time spent) as costs incurred for the creation/production of human capital stocks.</a:t>
            </a:r>
          </a:p>
          <a:p>
            <a:endParaRPr lang="en-GB" noProof="0" dirty="0" smtClean="0"/>
          </a:p>
          <a:p>
            <a:r>
              <a:rPr lang="en-GB" noProof="0" dirty="0" smtClean="0"/>
              <a:t>The guide is now out for electronic consultation with the CES member countries and it is expected to be presented for approval to the CES in 2 weeks.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81622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700"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 sz="3700"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 sz="3700"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 sz="3700"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 sz="37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5F0FBFF-3359-4BCE-B38F-B0F01831016F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GB">
                <a:solidFill>
                  <a:srgbClr val="003366"/>
                </a:solidFill>
                <a:cs typeface="+mn-cs"/>
              </a:endParaRPr>
            </a:p>
          </p:txBody>
        </p:sp>
        <p:sp>
          <p:nvSpPr>
            <p:cNvPr id="6" name="AutoShape 3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GB">
                <a:solidFill>
                  <a:srgbClr val="003366"/>
                </a:solidFill>
                <a:cs typeface="+mn-cs"/>
              </a:endParaRP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3600">
                <a:solidFill>
                  <a:srgbClr val="003366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3600">
                <a:solidFill>
                  <a:srgbClr val="003366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211" name="AutoShap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61F0687B-0D7C-4578-BA9A-E12D52197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8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151B5-953B-4295-97C8-1951B72FA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5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457200"/>
            <a:ext cx="1981200" cy="5629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457200"/>
            <a:ext cx="5791200" cy="5629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CAC21-10CA-4054-A6F2-2545B0E1D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808413" cy="4181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2813" y="1905000"/>
            <a:ext cx="3808412" cy="4181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60746-ED59-47A2-9310-9C3ED2A61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0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8B115-69C3-4E01-8ECE-2456E4D82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0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D64D3-AFBB-4D8C-8BAB-C60AF0BFE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8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808413" cy="4181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2813" y="1905000"/>
            <a:ext cx="3808412" cy="4181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EBC4F-4A8C-4D51-8E50-F5834D11C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F8399-3F78-41AC-8701-4BB7CC7B32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0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0F794-1A79-455C-A2AD-0948D566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5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6AFD2-8C8A-4D2F-8367-4C9EB1009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5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B4CB2-E1B3-40DE-940D-F9B25E42C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89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C0A49-8A8A-4112-AB6E-D4514A53F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1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6"/>
          <p:cNvGrpSpPr>
            <a:grpSpLocks/>
          </p:cNvGrpSpPr>
          <p:nvPr userDrawn="1"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2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3600">
                <a:solidFill>
                  <a:srgbClr val="003366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048" name="Freeform 24"/>
            <p:cNvSpPr>
              <a:spLocks/>
            </p:cNvSpPr>
            <p:nvPr userDrawn="1"/>
          </p:nvSpPr>
          <p:spPr bwMode="auto">
            <a:xfrm>
              <a:off x="288" y="0"/>
              <a:ext cx="1728" cy="735"/>
            </a:xfrm>
            <a:custGeom>
              <a:avLst/>
              <a:gdLst/>
              <a:ahLst/>
              <a:cxnLst>
                <a:cxn ang="0">
                  <a:pos x="1728" y="0"/>
                </a:cxn>
                <a:cxn ang="0">
                  <a:pos x="1728" y="480"/>
                </a:cxn>
                <a:cxn ang="0">
                  <a:pos x="380" y="482"/>
                </a:cxn>
                <a:cxn ang="0">
                  <a:pos x="354" y="480"/>
                </a:cxn>
                <a:cxn ang="0">
                  <a:pos x="308" y="489"/>
                </a:cxn>
                <a:cxn ang="0">
                  <a:pos x="246" y="531"/>
                </a:cxn>
                <a:cxn ang="0">
                  <a:pos x="206" y="597"/>
                </a:cxn>
                <a:cxn ang="0">
                  <a:pos x="192" y="666"/>
                </a:cxn>
                <a:cxn ang="0">
                  <a:pos x="192" y="735"/>
                </a:cxn>
                <a:cxn ang="0">
                  <a:pos x="0" y="735"/>
                </a:cxn>
                <a:cxn ang="0">
                  <a:pos x="0" y="480"/>
                </a:cxn>
                <a:cxn ang="0">
                  <a:pos x="0" y="0"/>
                </a:cxn>
                <a:cxn ang="0">
                  <a:pos x="1728" y="0"/>
                </a:cxn>
              </a:cxnLst>
              <a:rect l="0" t="0" r="r" b="b"/>
              <a:pathLst>
                <a:path w="1728" h="735">
                  <a:moveTo>
                    <a:pt x="1728" y="0"/>
                  </a:moveTo>
                  <a:lnTo>
                    <a:pt x="1728" y="480"/>
                  </a:lnTo>
                  <a:lnTo>
                    <a:pt x="380" y="482"/>
                  </a:lnTo>
                  <a:lnTo>
                    <a:pt x="354" y="480"/>
                  </a:lnTo>
                  <a:lnTo>
                    <a:pt x="308" y="489"/>
                  </a:lnTo>
                  <a:cubicBezTo>
                    <a:pt x="290" y="498"/>
                    <a:pt x="263" y="513"/>
                    <a:pt x="246" y="531"/>
                  </a:cubicBezTo>
                  <a:cubicBezTo>
                    <a:pt x="229" y="549"/>
                    <a:pt x="215" y="574"/>
                    <a:pt x="206" y="597"/>
                  </a:cubicBezTo>
                  <a:cubicBezTo>
                    <a:pt x="197" y="620"/>
                    <a:pt x="194" y="643"/>
                    <a:pt x="192" y="666"/>
                  </a:cubicBezTo>
                  <a:lnTo>
                    <a:pt x="192" y="735"/>
                  </a:lnTo>
                  <a:lnTo>
                    <a:pt x="0" y="735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1728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eaLnBrk="0" hangingPunct="0">
                <a:defRPr/>
              </a:pPr>
              <a:endParaRPr lang="en-US" sz="3600">
                <a:solidFill>
                  <a:srgbClr val="003366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1027" name="Group 21"/>
          <p:cNvGrpSpPr>
            <a:grpSpLocks/>
          </p:cNvGrpSpPr>
          <p:nvPr userDrawn="1"/>
        </p:nvGrpSpPr>
        <p:grpSpPr bwMode="auto">
          <a:xfrm>
            <a:off x="762000" y="1600200"/>
            <a:ext cx="7391400" cy="76200"/>
            <a:chOff x="144" y="1248"/>
            <a:chExt cx="4656" cy="201"/>
          </a:xfrm>
        </p:grpSpPr>
        <p:sp>
          <p:nvSpPr>
            <p:cNvPr id="1036" name="AutoShape 12"/>
            <p:cNvSpPr>
              <a:spLocks noChangeArrowheads="1"/>
            </p:cNvSpPr>
            <p:nvPr userDrawn="1"/>
          </p:nvSpPr>
          <p:spPr bwMode="auto">
            <a:xfrm>
              <a:off x="384" y="1248"/>
              <a:ext cx="4416" cy="201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3600">
                <a:solidFill>
                  <a:srgbClr val="003366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044" name="AutoShape 20"/>
            <p:cNvSpPr>
              <a:spLocks noChangeArrowheads="1"/>
            </p:cNvSpPr>
            <p:nvPr userDrawn="1"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3600">
                <a:solidFill>
                  <a:srgbClr val="003366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1028" name="AutoShape 7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4572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76922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  <a:latin typeface="Arial" charset="0"/>
              <a:cs typeface="+mn-cs"/>
            </a:endParaRP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  <a:latin typeface="Arial" charset="0"/>
              <a:cs typeface="+mn-cs"/>
            </a:endParaRP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56625" y="6553200"/>
            <a:ext cx="587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2B15D24-FC62-437B-B88B-FABCC80BE3B3}" type="slidenum">
              <a:rPr lang="en-US">
                <a:latin typeface="Arial" charset="0"/>
                <a:cs typeface="+mn-cs"/>
              </a:rPr>
              <a:pPr>
                <a:defRPr/>
              </a:pPr>
              <a:t>‹#›</a:t>
            </a:fld>
            <a:endParaRPr lang="en-US"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47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en-US" altLang="en-US" dirty="0" smtClean="0"/>
              <a:t>Herman Smith</a:t>
            </a:r>
          </a:p>
          <a:p>
            <a:pPr algn="ctr"/>
            <a:r>
              <a:rPr lang="en-US" altLang="en-US" dirty="0" smtClean="0"/>
              <a:t>UNSD</a:t>
            </a:r>
          </a:p>
          <a:p>
            <a:pPr algn="ctr"/>
            <a:endParaRPr lang="en-US" altLang="en-US" dirty="0" smtClean="0"/>
          </a:p>
          <a:p>
            <a:pPr algn="ctr"/>
            <a:r>
              <a:rPr lang="en-US" altLang="en-US" dirty="0" smtClean="0"/>
              <a:t>10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Meeting of the Advisory Expert Group on National Accounts</a:t>
            </a:r>
          </a:p>
          <a:p>
            <a:pPr algn="ctr"/>
            <a:r>
              <a:rPr lang="en-US" altLang="en-US" dirty="0" smtClean="0"/>
              <a:t>13-15 April 2016, Paris</a:t>
            </a:r>
          </a:p>
        </p:txBody>
      </p:sp>
      <p:sp>
        <p:nvSpPr>
          <p:cNvPr id="3075" name="AutoShap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dirty="0"/>
              <a:t>Satellite accounting</a:t>
            </a:r>
            <a:endParaRPr lang="en-US" altLang="en-US" dirty="0" smtClean="0"/>
          </a:p>
        </p:txBody>
      </p:sp>
      <p:sp>
        <p:nvSpPr>
          <p:cNvPr id="3074" name="Rectangle 1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F2D05B6-8925-4E8C-90AE-CF3430F050FD}" type="slidenum">
              <a:rPr lang="en-US" altLang="en-US" sz="1000" smtClean="0">
                <a:solidFill>
                  <a:srgbClr val="003366"/>
                </a:solidFill>
              </a:rPr>
              <a:pPr/>
              <a:t>1</a:t>
            </a:fld>
            <a:endParaRPr lang="en-US" altLang="en-US" sz="1000" dirty="0" smtClean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96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System of Extended International and Global Accounts </a:t>
            </a:r>
            <a:r>
              <a:rPr lang="en-GB"/>
              <a:t>(</a:t>
            </a:r>
            <a:r>
              <a:rPr lang="en-GB" smtClean="0"/>
              <a:t>UNSD)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US" dirty="0"/>
              <a:t>The Handbook broadly aims to cover the following </a:t>
            </a:r>
            <a:r>
              <a:rPr lang="en-US" dirty="0" smtClean="0"/>
              <a:t>parts: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/>
              <a:t>P</a:t>
            </a:r>
            <a:r>
              <a:rPr lang="en-US" dirty="0" smtClean="0"/>
              <a:t>olicy </a:t>
            </a:r>
            <a:r>
              <a:rPr lang="en-US" dirty="0"/>
              <a:t>and statistical motivation of a global value chain (GVC) approach for measuring trade and </a:t>
            </a:r>
            <a:r>
              <a:rPr lang="en-US" dirty="0" smtClean="0"/>
              <a:t>globalization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General </a:t>
            </a:r>
            <a:r>
              <a:rPr lang="en-US" dirty="0"/>
              <a:t>statistical framework of extended national and global </a:t>
            </a:r>
            <a:r>
              <a:rPr lang="en-US" dirty="0" smtClean="0"/>
              <a:t>accounts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/>
              <a:t>G</a:t>
            </a:r>
            <a:r>
              <a:rPr lang="en-US" dirty="0" smtClean="0"/>
              <a:t>lobal </a:t>
            </a:r>
            <a:r>
              <a:rPr lang="en-US" dirty="0"/>
              <a:t>value chain satellite accounts based on extended national and multi-country GVC industry related supply and use tables (SUTs) and input-output tables (IOTs) </a:t>
            </a:r>
            <a:endParaRPr lang="en-US" dirty="0" smtClean="0"/>
          </a:p>
          <a:p>
            <a:pPr marL="971550" lvl="1" indent="-571500">
              <a:buFont typeface="+mj-lt"/>
              <a:buAutoNum type="romanLcPeriod"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framework of integrated business, investment and trade statistics, their classifications and requirements for the national and global business </a:t>
            </a:r>
            <a:r>
              <a:rPr lang="en-US" dirty="0" smtClean="0"/>
              <a:t>registers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z="3200" dirty="0" smtClean="0"/>
              <a:t>Guide on </a:t>
            </a:r>
            <a:r>
              <a:rPr lang="fr-CH" sz="3200" dirty="0" err="1" smtClean="0"/>
              <a:t>Measuring</a:t>
            </a:r>
            <a:r>
              <a:rPr lang="fr-CH" sz="3200" dirty="0" smtClean="0"/>
              <a:t> </a:t>
            </a:r>
            <a:r>
              <a:rPr lang="fr-CH" sz="3200" dirty="0" err="1" smtClean="0"/>
              <a:t>Human</a:t>
            </a:r>
            <a:r>
              <a:rPr lang="fr-CH" sz="3200" smtClean="0"/>
              <a:t> Capital</a:t>
            </a:r>
            <a:br>
              <a:rPr lang="fr-CH" sz="3200" smtClean="0"/>
            </a:br>
            <a:r>
              <a:rPr lang="fr-CH" sz="3200" smtClean="0"/>
              <a:t>(UNECE)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588" y="1905000"/>
            <a:ext cx="8244590" cy="4750633"/>
          </a:xfrm>
        </p:spPr>
        <p:txBody>
          <a:bodyPr/>
          <a:lstStyle/>
          <a:p>
            <a:r>
              <a:rPr lang="en-GB" sz="2400" dirty="0" smtClean="0"/>
              <a:t>Developed by the TF on Measuring Human Capital (HC) </a:t>
            </a:r>
          </a:p>
          <a:p>
            <a:r>
              <a:rPr lang="en-GB" sz="2400" dirty="0" smtClean="0"/>
              <a:t>Discusses the concept of human capital, methodological and implementation issues, and challenges related to its valuation. </a:t>
            </a:r>
          </a:p>
          <a:p>
            <a:r>
              <a:rPr lang="en-GB" sz="2400" dirty="0" smtClean="0"/>
              <a:t>Aim is to  develop HC estimates that are as consistent as possible with national accounting concepts and comparable across economies. </a:t>
            </a:r>
          </a:p>
          <a:p>
            <a:r>
              <a:rPr lang="en-GB" sz="2400" dirty="0" smtClean="0"/>
              <a:t>Proposes the set up of two satellite accounts </a:t>
            </a:r>
          </a:p>
          <a:p>
            <a:r>
              <a:rPr lang="en-GB" sz="2400" dirty="0" smtClean="0"/>
              <a:t>Examples how human capital was measured by selected countries</a:t>
            </a:r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z="3200" dirty="0" smtClean="0"/>
              <a:t>Guide on </a:t>
            </a:r>
            <a:r>
              <a:rPr lang="fr-CH" sz="3200" dirty="0" err="1" smtClean="0"/>
              <a:t>Measuring</a:t>
            </a:r>
            <a:r>
              <a:rPr lang="fr-CH" sz="3200" dirty="0" smtClean="0"/>
              <a:t> </a:t>
            </a:r>
            <a:r>
              <a:rPr lang="fr-CH" sz="3200" dirty="0" err="1" smtClean="0"/>
              <a:t>Human</a:t>
            </a:r>
            <a:r>
              <a:rPr lang="fr-CH" sz="3200" smtClean="0"/>
              <a:t> Capital</a:t>
            </a:r>
            <a:br>
              <a:rPr lang="fr-CH" sz="3200" smtClean="0"/>
            </a:br>
            <a:r>
              <a:rPr lang="fr-CH" sz="3200" smtClean="0"/>
              <a:t>(UNECE)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588" y="1753850"/>
            <a:ext cx="8244590" cy="4901784"/>
          </a:xfrm>
        </p:spPr>
        <p:txBody>
          <a:bodyPr/>
          <a:lstStyle/>
          <a:p>
            <a:r>
              <a:rPr lang="en-GB" sz="2400" dirty="0" smtClean="0"/>
              <a:t>Satellite Account on Education and Training </a:t>
            </a:r>
          </a:p>
          <a:p>
            <a:pPr lvl="1"/>
            <a:r>
              <a:rPr lang="en-GB" sz="2000" dirty="0" smtClean="0"/>
              <a:t>Recommended as a first step  </a:t>
            </a:r>
          </a:p>
          <a:p>
            <a:pPr lvl="1"/>
            <a:r>
              <a:rPr lang="en-GB" sz="2000" dirty="0" smtClean="0"/>
              <a:t>provides more detailed data on the expenditures on education, and the financing of these expenditures</a:t>
            </a:r>
          </a:p>
          <a:p>
            <a:pPr lvl="1"/>
            <a:r>
              <a:rPr lang="en-GB" sz="2000" dirty="0" smtClean="0"/>
              <a:t>using data that are largely available in the core accounts</a:t>
            </a:r>
          </a:p>
          <a:p>
            <a:pPr lvl="1"/>
            <a:r>
              <a:rPr lang="en-GB" sz="2000" dirty="0" smtClean="0"/>
              <a:t>extends the production boundary of the SNA only slightly by recognizing own account production of training. </a:t>
            </a:r>
          </a:p>
          <a:p>
            <a:r>
              <a:rPr lang="en-GB" sz="2400" dirty="0" smtClean="0"/>
              <a:t>Human capital satellite account </a:t>
            </a:r>
          </a:p>
          <a:p>
            <a:pPr lvl="1"/>
            <a:r>
              <a:rPr lang="en-GB" sz="2000" dirty="0" smtClean="0"/>
              <a:t>goes beyond the current SNA </a:t>
            </a:r>
          </a:p>
          <a:p>
            <a:pPr lvl="1"/>
            <a:r>
              <a:rPr lang="en-GB" sz="2000" dirty="0" smtClean="0"/>
              <a:t>treats expenditures on education and training (including compensation for own time spent) as costs in the creation of HC </a:t>
            </a:r>
          </a:p>
          <a:p>
            <a:r>
              <a:rPr lang="en-GB" sz="2400" dirty="0" smtClean="0"/>
              <a:t>The Guide will be presented to the CES for approval in April 2016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5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pPr marL="0" indent="0" algn="ctr">
              <a:buNone/>
            </a:pPr>
            <a:r>
              <a:rPr lang="en-US" altLang="en-US" sz="4000" dirty="0" smtClean="0"/>
              <a:t>Thank you!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fld id="{8C8CD783-ED63-456A-B554-FBC7FA732D63}" type="slidenum">
              <a:rPr lang="en-US" altLang="en-US" sz="900" smtClean="0">
                <a:latin typeface="+mn-lt"/>
              </a:rPr>
              <a:pPr>
                <a:buNone/>
              </a:pPr>
              <a:t>13</a:t>
            </a:fld>
            <a:endParaRPr lang="en-US" altLang="en-US" sz="9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30833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2024009"/>
            <a:ext cx="8020493" cy="444058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Increasing number of initiatives to measure the contributions of </a:t>
            </a:r>
            <a:r>
              <a:rPr lang="en-GB" dirty="0" smtClean="0"/>
              <a:t>specific fields </a:t>
            </a:r>
            <a:r>
              <a:rPr lang="en-GB" dirty="0"/>
              <a:t>of interest to economic activity </a:t>
            </a:r>
            <a:r>
              <a:rPr lang="en-GB" dirty="0" smtClean="0"/>
              <a:t>as satellite systems of the SNA</a:t>
            </a:r>
          </a:p>
          <a:p>
            <a:r>
              <a:rPr lang="en-US" dirty="0" smtClean="0"/>
              <a:t>The AEG and ISWGNA have a clear role to play in the development of guideline documents, for example, to:</a:t>
            </a:r>
          </a:p>
          <a:p>
            <a:pPr lvl="1"/>
            <a:r>
              <a:rPr lang="en-US" dirty="0" smtClean="0"/>
              <a:t>ensure compliance and consistency with the 2008 SNA</a:t>
            </a:r>
          </a:p>
          <a:p>
            <a:pPr lvl="1"/>
            <a:r>
              <a:rPr lang="en-US" dirty="0" smtClean="0"/>
              <a:t>address conceptual and practical issues that relate to the SNA</a:t>
            </a:r>
          </a:p>
          <a:p>
            <a:pPr lvl="1"/>
            <a:r>
              <a:rPr lang="en-US" dirty="0" smtClean="0"/>
              <a:t>consider the implementation of satellite accounts as part of an integrated </a:t>
            </a:r>
            <a:r>
              <a:rPr lang="en-US" dirty="0"/>
              <a:t>statistics </a:t>
            </a:r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encourage </a:t>
            </a:r>
            <a:r>
              <a:rPr lang="en-US" dirty="0"/>
              <a:t>the use of a satellite account framework to address </a:t>
            </a:r>
            <a:r>
              <a:rPr lang="en-US" dirty="0" smtClean="0"/>
              <a:t>specific </a:t>
            </a:r>
            <a:r>
              <a:rPr lang="en-US" dirty="0"/>
              <a:t>topics of </a:t>
            </a:r>
            <a:r>
              <a:rPr lang="en-US" dirty="0" smtClean="0"/>
              <a:t>interest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90E0-0C0D-42DA-B764-4CDEED01ADE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Current initiative in satellite accounts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Cultural Satellite Accounts (UNESCO</a:t>
            </a:r>
            <a:r>
              <a:rPr lang="en-GB" dirty="0" smtClean="0"/>
              <a:t>)</a:t>
            </a:r>
          </a:p>
          <a:p>
            <a:r>
              <a:rPr lang="en-GB" dirty="0"/>
              <a:t>Aviation Satellite Accounts (ICAO</a:t>
            </a:r>
            <a:r>
              <a:rPr lang="en-GB" dirty="0" smtClean="0"/>
              <a:t>)</a:t>
            </a:r>
          </a:p>
          <a:p>
            <a:r>
              <a:rPr lang="en-GB" dirty="0"/>
              <a:t>Handbook on Non-Profit Institutions (UNSD</a:t>
            </a:r>
            <a:r>
              <a:rPr lang="en-GB" dirty="0" smtClean="0"/>
              <a:t>)</a:t>
            </a:r>
          </a:p>
          <a:p>
            <a:r>
              <a:rPr lang="en-US" dirty="0"/>
              <a:t>System of Extended International and Global Accounts (UNSD</a:t>
            </a:r>
            <a:r>
              <a:rPr lang="en-US" dirty="0" smtClean="0"/>
              <a:t>)</a:t>
            </a:r>
          </a:p>
          <a:p>
            <a:r>
              <a:rPr lang="en-US" dirty="0"/>
              <a:t>Guide on Measuring Human Capital (ECE)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5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842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Cultural Satellite Accounts (UNESCO)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886700" cy="47752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Built on </a:t>
            </a:r>
            <a:r>
              <a:rPr lang="en-GB" dirty="0"/>
              <a:t>the work of the regional organization </a:t>
            </a:r>
            <a:r>
              <a:rPr lang="en-GB" dirty="0" err="1"/>
              <a:t>Convenio</a:t>
            </a:r>
            <a:r>
              <a:rPr lang="en-GB" dirty="0"/>
              <a:t> Andres Bello (CAB) and country </a:t>
            </a:r>
            <a:r>
              <a:rPr lang="en-GB" dirty="0" smtClean="0"/>
              <a:t>experience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Objective to </a:t>
            </a:r>
            <a:r>
              <a:rPr lang="en-GB" dirty="0"/>
              <a:t>develop a standard for the cultural satellite accounts </a:t>
            </a:r>
            <a:r>
              <a:rPr lang="en-GB" dirty="0" smtClean="0"/>
              <a:t>(CSA) which </a:t>
            </a:r>
            <a:r>
              <a:rPr lang="en-GB" dirty="0"/>
              <a:t>measures the economic contribution of culture and cultural </a:t>
            </a:r>
            <a:r>
              <a:rPr lang="en-GB" dirty="0" smtClean="0"/>
              <a:t>industries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An </a:t>
            </a:r>
            <a:r>
              <a:rPr lang="en-GB" dirty="0"/>
              <a:t>expert group meeting was organised by UNESCO from </a:t>
            </a:r>
            <a:r>
              <a:rPr lang="en-GB" dirty="0" smtClean="0"/>
              <a:t>4-6 Nov </a:t>
            </a:r>
            <a:r>
              <a:rPr lang="en-GB" dirty="0"/>
              <a:t>2015 in Canada to discuss national and regional experiences on the compilation of </a:t>
            </a:r>
            <a:r>
              <a:rPr lang="en-GB" dirty="0" smtClean="0"/>
              <a:t>CSA, </a:t>
            </a:r>
            <a:r>
              <a:rPr lang="en-GB" dirty="0"/>
              <a:t>to study the feasibility of developing international instrument on CSA, and to identify the </a:t>
            </a:r>
            <a:r>
              <a:rPr lang="en-GB" dirty="0" smtClean="0"/>
              <a:t>steps for </a:t>
            </a:r>
            <a:r>
              <a:rPr lang="en-GB" dirty="0"/>
              <a:t>the development of an international standard on </a:t>
            </a:r>
            <a:r>
              <a:rPr lang="en-GB" dirty="0" smtClean="0"/>
              <a:t>CSA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Initial </a:t>
            </a:r>
            <a:r>
              <a:rPr lang="en-GB" dirty="0"/>
              <a:t>draft for review </a:t>
            </a:r>
            <a:r>
              <a:rPr lang="en-GB" dirty="0" smtClean="0"/>
              <a:t>by a </a:t>
            </a:r>
            <a:r>
              <a:rPr lang="en-GB" u="sng" dirty="0" smtClean="0"/>
              <a:t>Technical Advisory Group</a:t>
            </a:r>
            <a:r>
              <a:rPr lang="en-GB" dirty="0" smtClean="0"/>
              <a:t> in 2017 </a:t>
            </a:r>
            <a:r>
              <a:rPr lang="en-GB" dirty="0"/>
              <a:t>and </a:t>
            </a:r>
            <a:r>
              <a:rPr lang="en-GB" dirty="0" smtClean="0"/>
              <a:t>final draft for </a:t>
            </a:r>
            <a:r>
              <a:rPr lang="en-GB" dirty="0"/>
              <a:t>adoption by the UNSC in </a:t>
            </a:r>
            <a:r>
              <a:rPr lang="en-GB" dirty="0" smtClean="0"/>
              <a:t>2019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As </a:t>
            </a:r>
            <a:r>
              <a:rPr lang="en-GB" dirty="0"/>
              <a:t>part of the preparation process, the AEG and ISWGNA are expected to be informed and consulted on the various </a:t>
            </a:r>
            <a:r>
              <a:rPr lang="en-GB" dirty="0" smtClean="0"/>
              <a:t>drafts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4D8D41-95A9-48E2-A5DA-3D19C18F3C35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241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Aviation Satellite Accounts (ICAO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SzPct val="60000"/>
            </a:pPr>
            <a:r>
              <a:rPr lang="en-US" dirty="0" smtClean="0"/>
              <a:t>Currently there is a lack of information on the role of aviation in national economies worldwide</a:t>
            </a:r>
          </a:p>
          <a:p>
            <a:pPr>
              <a:buSzPct val="60000"/>
            </a:pPr>
            <a:r>
              <a:rPr lang="en-US" dirty="0" smtClean="0"/>
              <a:t>ASA expected to be the standard framework for the economic measurement of aviation activities to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Measure aviation’s contribution to </a:t>
            </a:r>
            <a:r>
              <a:rPr lang="en-US" dirty="0"/>
              <a:t>overall economic activity in </a:t>
            </a:r>
            <a:r>
              <a:rPr lang="en-US" dirty="0" smtClean="0"/>
              <a:t>a country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 smtClean="0"/>
              <a:t>Understand the </a:t>
            </a:r>
            <a:r>
              <a:rPr lang="en-US" dirty="0"/>
              <a:t>inter-dependencies of the civil aviation sector with other sectors to sustain expected growth of economic activities such as tourism (and trades) as an export industry to the national economy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Provide an effective instrument to </a:t>
            </a:r>
            <a:r>
              <a:rPr lang="en-US" dirty="0" smtClean="0"/>
              <a:t>countries for </a:t>
            </a:r>
            <a:r>
              <a:rPr lang="en-US" dirty="0"/>
              <a:t>designing and implementing policies to facilitate connectivity as well as investments into aviation, thus promoting the full economic and job creation potential offered by this activity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Create outreach and awareness among various players involved with aviation of the direct economic importance of this </a:t>
            </a:r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7BFCE91F-CF07-4935-9F46-F2F6589FB07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8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60000"/>
            </a:pPr>
            <a:r>
              <a:rPr lang="en-US" dirty="0" smtClean="0"/>
              <a:t>ICAO will work </a:t>
            </a:r>
            <a:r>
              <a:rPr lang="en-US" dirty="0"/>
              <a:t>closely with countries, Transport Ministries, UNSD and other international organizations through the formation of a </a:t>
            </a:r>
            <a:r>
              <a:rPr lang="en-US" u="sng" dirty="0" smtClean="0"/>
              <a:t>Global Technical Expert Group</a:t>
            </a:r>
            <a:endParaRPr lang="en-US" u="sng" dirty="0"/>
          </a:p>
          <a:p>
            <a:pPr>
              <a:buSzPct val="60000"/>
            </a:pPr>
            <a:r>
              <a:rPr lang="en-US" dirty="0"/>
              <a:t>The work of the </a:t>
            </a:r>
            <a:r>
              <a:rPr lang="en-US" dirty="0" smtClean="0"/>
              <a:t>Global Expert Group </a:t>
            </a:r>
            <a:r>
              <a:rPr lang="en-US" dirty="0"/>
              <a:t>will be submitted to the </a:t>
            </a:r>
            <a:r>
              <a:rPr lang="en-US" dirty="0" smtClean="0"/>
              <a:t>UNSC for </a:t>
            </a:r>
            <a:r>
              <a:rPr lang="en-US" dirty="0"/>
              <a:t>its adoption. </a:t>
            </a:r>
            <a:endParaRPr lang="en-US" dirty="0" smtClean="0"/>
          </a:p>
          <a:p>
            <a:pPr>
              <a:buSzPct val="60000"/>
            </a:pPr>
            <a:r>
              <a:rPr lang="en-US" dirty="0" smtClean="0"/>
              <a:t>ICAO </a:t>
            </a:r>
            <a:r>
              <a:rPr lang="en-US" dirty="0"/>
              <a:t>will also conduct seminars, publish technical documents and organize assistance programs </a:t>
            </a:r>
            <a:r>
              <a:rPr lang="en-US" dirty="0" smtClean="0"/>
              <a:t>on the implementation of ASA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3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9" y="457200"/>
            <a:ext cx="8254409" cy="1143000"/>
          </a:xfrm>
        </p:spPr>
        <p:txBody>
          <a:bodyPr>
            <a:normAutofit/>
          </a:bodyPr>
          <a:lstStyle/>
          <a:p>
            <a:r>
              <a:rPr lang="en-GB" sz="2800" dirty="0"/>
              <a:t>Handbook on Non-Profit Institutions (UNSD</a:t>
            </a:r>
            <a:r>
              <a:rPr lang="en-GB" sz="2800" dirty="0" smtClean="0"/>
              <a:t>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Originally </a:t>
            </a:r>
            <a:r>
              <a:rPr lang="en-US" dirty="0"/>
              <a:t>issued </a:t>
            </a:r>
            <a:r>
              <a:rPr lang="en-US" dirty="0" smtClean="0"/>
              <a:t>by the UN in </a:t>
            </a:r>
            <a:r>
              <a:rPr lang="en-US" dirty="0"/>
              <a:t>2003 </a:t>
            </a:r>
            <a:endParaRPr lang="en-US" dirty="0" smtClean="0"/>
          </a:p>
          <a:p>
            <a:r>
              <a:rPr lang="en-US" dirty="0" smtClean="0"/>
              <a:t>Being revised mainly </a:t>
            </a:r>
            <a:r>
              <a:rPr lang="en-US" dirty="0"/>
              <a:t>to incorporate changes in the underlying international economic accounting standards </a:t>
            </a:r>
            <a:r>
              <a:rPr lang="en-US" dirty="0" smtClean="0"/>
              <a:t>(e.g. 2008 </a:t>
            </a:r>
            <a:r>
              <a:rPr lang="en-US" dirty="0"/>
              <a:t>SNA) and classifications (ISIC Rev 4), </a:t>
            </a:r>
            <a:r>
              <a:rPr lang="en-US" dirty="0" smtClean="0"/>
              <a:t>as well as the </a:t>
            </a:r>
            <a:r>
              <a:rPr lang="en-US" dirty="0"/>
              <a:t>experiences/country </a:t>
            </a:r>
            <a:r>
              <a:rPr lang="en-US" dirty="0" smtClean="0"/>
              <a:t>practices</a:t>
            </a:r>
          </a:p>
          <a:p>
            <a:r>
              <a:rPr lang="en-US" dirty="0" smtClean="0"/>
              <a:t>It is being prepared in close collaboration with the </a:t>
            </a:r>
            <a:r>
              <a:rPr lang="en-US" dirty="0"/>
              <a:t>Center for Civil Society Studies at Johns </a:t>
            </a:r>
            <a:r>
              <a:rPr lang="en-US" dirty="0" smtClean="0"/>
              <a:t>Hopkins University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5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Handbook is developed as a satellite system of the SNA where </a:t>
            </a:r>
            <a:r>
              <a:rPr lang="en-US" dirty="0"/>
              <a:t>the focus </a:t>
            </a:r>
            <a:r>
              <a:rPr lang="en-US" dirty="0" smtClean="0"/>
              <a:t>is to identify within the sectors of the SNA the NPIs and account for their contributions</a:t>
            </a:r>
          </a:p>
          <a:p>
            <a:r>
              <a:rPr lang="en-US" dirty="0" smtClean="0"/>
              <a:t>Important contributions of the handbook:</a:t>
            </a:r>
          </a:p>
          <a:p>
            <a:pPr lvl="1"/>
            <a:r>
              <a:rPr lang="en-US" dirty="0" smtClean="0"/>
              <a:t>Contained a </a:t>
            </a:r>
            <a:r>
              <a:rPr lang="en-US" dirty="0"/>
              <a:t>detailed definition of </a:t>
            </a:r>
            <a:r>
              <a:rPr lang="en-US" dirty="0" smtClean="0"/>
              <a:t>NPIs </a:t>
            </a:r>
            <a:r>
              <a:rPr lang="en-US" dirty="0"/>
              <a:t>which makes it possible to identify them as a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/>
              <a:t>Allow for a valuation </a:t>
            </a:r>
            <a:r>
              <a:rPr lang="en-US" dirty="0"/>
              <a:t>of volunteer </a:t>
            </a:r>
            <a:r>
              <a:rPr lang="en-US" dirty="0" err="1"/>
              <a:t>labour</a:t>
            </a:r>
            <a:r>
              <a:rPr lang="en-US" dirty="0"/>
              <a:t>, which is significant in the activities of </a:t>
            </a:r>
            <a:r>
              <a:rPr lang="en-US" dirty="0" smtClean="0"/>
              <a:t>NPIs</a:t>
            </a:r>
          </a:p>
          <a:p>
            <a:pPr lvl="1"/>
            <a:r>
              <a:rPr lang="en-US" dirty="0" smtClean="0"/>
              <a:t>Introduce </a:t>
            </a:r>
            <a:r>
              <a:rPr lang="en-US" dirty="0"/>
              <a:t>of a detailed classification of NPIs by </a:t>
            </a:r>
            <a:r>
              <a:rPr lang="en-US" dirty="0" smtClean="0"/>
              <a:t>function</a:t>
            </a:r>
          </a:p>
          <a:p>
            <a:r>
              <a:rPr lang="en-US" dirty="0" smtClean="0"/>
              <a:t>It is expected to be completed in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2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84796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System of Extended International and Global Accounts </a:t>
            </a:r>
            <a:r>
              <a:rPr lang="en-US" dirty="0" smtClean="0"/>
              <a:t>(UNSD)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handbook will serve as the measurement framework for international trade and </a:t>
            </a:r>
            <a:r>
              <a:rPr lang="en-US" dirty="0" smtClean="0"/>
              <a:t>eco</a:t>
            </a:r>
            <a:r>
              <a:rPr lang="en-US" dirty="0"/>
              <a:t>nomic globalization</a:t>
            </a:r>
            <a:endParaRPr lang="en-GB" dirty="0"/>
          </a:p>
          <a:p>
            <a:r>
              <a:rPr lang="en-GB" dirty="0" smtClean="0"/>
              <a:t>Will </a:t>
            </a:r>
            <a:r>
              <a:rPr lang="en-GB" dirty="0"/>
              <a:t>build on existing work in this area, in particular by the UNECE, the OECD and Eurostat</a:t>
            </a:r>
            <a:r>
              <a:rPr lang="en-GB" dirty="0" smtClean="0"/>
              <a:t>, IMF, and others</a:t>
            </a:r>
          </a:p>
          <a:p>
            <a:r>
              <a:rPr lang="en-US" dirty="0" smtClean="0"/>
              <a:t>Will </a:t>
            </a:r>
            <a:r>
              <a:rPr lang="en-US" dirty="0"/>
              <a:t>focus on major issues related to the concepts, accounting rules, classifications and accounts which facilitate the compilation of a set of regional (multi-economic territory) or global </a:t>
            </a:r>
            <a:r>
              <a:rPr lang="en-US" dirty="0" smtClean="0"/>
              <a:t>accounts</a:t>
            </a:r>
          </a:p>
          <a:p>
            <a:r>
              <a:rPr lang="en-US" dirty="0" smtClean="0"/>
              <a:t>Developed as a satellite system of the SNA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7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03780">
  <a:themeElements>
    <a:clrScheme name="10203780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1020378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0203780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80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80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80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80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80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80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80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10606</TotalTime>
  <Words>1353</Words>
  <Application>Microsoft Office PowerPoint</Application>
  <PresentationFormat>On-screen Show (4:3)</PresentationFormat>
  <Paragraphs>117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10203780</vt:lpstr>
      <vt:lpstr>Satellite accounting</vt:lpstr>
      <vt:lpstr>Background</vt:lpstr>
      <vt:lpstr>Current initiative in satellite accounts</vt:lpstr>
      <vt:lpstr>Cultural Satellite Accounts (UNESCO)</vt:lpstr>
      <vt:lpstr>Aviation Satellite Accounts (ICAO)</vt:lpstr>
      <vt:lpstr>PowerPoint Presentation</vt:lpstr>
      <vt:lpstr>Handbook on Non-Profit Institutions (UNSD)</vt:lpstr>
      <vt:lpstr>PowerPoint Presentation</vt:lpstr>
      <vt:lpstr>System of Extended International and Global Accounts (UNSD) </vt:lpstr>
      <vt:lpstr>System of Extended International and Global Accounts (UNSD)</vt:lpstr>
      <vt:lpstr>Guide on Measuring Human Capital (UNECE)</vt:lpstr>
      <vt:lpstr>Guide on Measuring Human Capital (UNECE)</vt:lpstr>
      <vt:lpstr>PowerPoint Presentation</vt:lpstr>
    </vt:vector>
  </TitlesOfParts>
  <Company>UNSD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Benchmarking</dc:title>
  <dc:subject>Workshop on Manufacturing statistics, Santiago, Chile, March 2011</dc:subject>
  <dc:creator>Ralf Becker</dc:creator>
  <cp:lastModifiedBy>Tihomira Dimova</cp:lastModifiedBy>
  <cp:revision>953</cp:revision>
  <cp:lastPrinted>2016-04-08T21:05:27Z</cp:lastPrinted>
  <dcterms:created xsi:type="dcterms:W3CDTF">2003-09-08T09:07:59Z</dcterms:created>
  <dcterms:modified xsi:type="dcterms:W3CDTF">2016-04-13T21:35:44Z</dcterms:modified>
</cp:coreProperties>
</file>