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4.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1" r:id="rId1"/>
  </p:sldMasterIdLst>
  <p:notesMasterIdLst>
    <p:notesMasterId r:id="rId37"/>
  </p:notesMasterIdLst>
  <p:handoutMasterIdLst>
    <p:handoutMasterId r:id="rId38"/>
  </p:handoutMasterIdLst>
  <p:sldIdLst>
    <p:sldId id="434" r:id="rId2"/>
    <p:sldId id="353" r:id="rId3"/>
    <p:sldId id="414" r:id="rId4"/>
    <p:sldId id="380" r:id="rId5"/>
    <p:sldId id="381" r:id="rId6"/>
    <p:sldId id="383" r:id="rId7"/>
    <p:sldId id="384" r:id="rId8"/>
    <p:sldId id="385" r:id="rId9"/>
    <p:sldId id="438" r:id="rId10"/>
    <p:sldId id="435" r:id="rId11"/>
    <p:sldId id="439" r:id="rId12"/>
    <p:sldId id="387" r:id="rId13"/>
    <p:sldId id="420" r:id="rId14"/>
    <p:sldId id="421" r:id="rId15"/>
    <p:sldId id="391" r:id="rId16"/>
    <p:sldId id="392" r:id="rId17"/>
    <p:sldId id="388" r:id="rId18"/>
    <p:sldId id="390" r:id="rId19"/>
    <p:sldId id="436" r:id="rId20"/>
    <p:sldId id="405" r:id="rId21"/>
    <p:sldId id="406" r:id="rId22"/>
    <p:sldId id="408" r:id="rId23"/>
    <p:sldId id="409" r:id="rId24"/>
    <p:sldId id="410" r:id="rId25"/>
    <p:sldId id="411" r:id="rId26"/>
    <p:sldId id="413" r:id="rId27"/>
    <p:sldId id="412" r:id="rId28"/>
    <p:sldId id="415" r:id="rId29"/>
    <p:sldId id="433" r:id="rId30"/>
    <p:sldId id="422" r:id="rId31"/>
    <p:sldId id="437" r:id="rId32"/>
    <p:sldId id="423" r:id="rId33"/>
    <p:sldId id="416" r:id="rId34"/>
    <p:sldId id="428" r:id="rId35"/>
    <p:sldId id="378" r:id="rId36"/>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66CCFF"/>
    <a:srgbClr val="007FAC"/>
    <a:srgbClr val="FF99CC"/>
    <a:srgbClr val="FF33CC"/>
    <a:srgbClr val="990099"/>
    <a:srgbClr val="CC3300"/>
    <a:srgbClr val="FF00FF"/>
    <a:srgbClr val="FFFFCC"/>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96" autoAdjust="0"/>
    <p:restoredTop sz="89941" autoAdjust="0"/>
  </p:normalViewPr>
  <p:slideViewPr>
    <p:cSldViewPr snapToGrid="0">
      <p:cViewPr varScale="1">
        <p:scale>
          <a:sx n="101" d="100"/>
          <a:sy n="101" d="100"/>
        </p:scale>
        <p:origin x="-11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67" d="100"/>
          <a:sy n="67" d="100"/>
        </p:scale>
        <p:origin x="-279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SECF06\DESA_Development\NAS\Compilation%20team\Implementation%20Reports\2015%20Reports\Implementation%20Report%20-%20NAQ%202014.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046978339109481E-2"/>
          <c:y val="6.1465862943869458E-2"/>
          <c:w val="0.88621267127451375"/>
          <c:h val="0.78014364505680467"/>
        </c:manualLayout>
      </c:layout>
      <c:barChart>
        <c:barDir val="col"/>
        <c:grouping val="clustered"/>
        <c:varyColors val="0"/>
        <c:ser>
          <c:idx val="1"/>
          <c:order val="0"/>
          <c:tx>
            <c:strRef>
              <c:f>Graph!$C$5</c:f>
              <c:strCache>
                <c:ptCount val="1"/>
                <c:pt idx="0">
                  <c:v>Number of responses</c:v>
                </c:pt>
              </c:strCache>
            </c:strRef>
          </c:tx>
          <c:spPr>
            <a:solidFill>
              <a:srgbClr val="993366"/>
            </a:solidFill>
            <a:ln w="12700">
              <a:solidFill>
                <a:srgbClr val="000000"/>
              </a:solidFill>
              <a:prstDash val="solid"/>
            </a:ln>
          </c:spPr>
          <c:invertIfNegative val="0"/>
          <c:cat>
            <c:numRef>
              <c:f>Graph!$B$6:$B$17</c:f>
              <c:numCache>
                <c:formatCode>General</c:formatCode>
                <c:ptCount val="12"/>
                <c:pt idx="0">
                  <c:v>2003</c:v>
                </c:pt>
                <c:pt idx="1">
                  <c:v>2004</c:v>
                </c:pt>
                <c:pt idx="2">
                  <c:v>2005</c:v>
                </c:pt>
                <c:pt idx="3">
                  <c:v>2006</c:v>
                </c:pt>
                <c:pt idx="4">
                  <c:v>2007</c:v>
                </c:pt>
                <c:pt idx="5">
                  <c:v>2008</c:v>
                </c:pt>
                <c:pt idx="6">
                  <c:v>2009</c:v>
                </c:pt>
                <c:pt idx="7">
                  <c:v>2010</c:v>
                </c:pt>
                <c:pt idx="8">
                  <c:v>2011</c:v>
                </c:pt>
                <c:pt idx="9">
                  <c:v>2012</c:v>
                </c:pt>
                <c:pt idx="10">
                  <c:v>2013</c:v>
                </c:pt>
                <c:pt idx="11">
                  <c:v>2014</c:v>
                </c:pt>
              </c:numCache>
            </c:numRef>
          </c:cat>
          <c:val>
            <c:numRef>
              <c:f>Graph!$C$6:$C$17</c:f>
              <c:numCache>
                <c:formatCode>General</c:formatCode>
                <c:ptCount val="12"/>
                <c:pt idx="0">
                  <c:v>101</c:v>
                </c:pt>
                <c:pt idx="1">
                  <c:v>123</c:v>
                </c:pt>
                <c:pt idx="2">
                  <c:v>112</c:v>
                </c:pt>
                <c:pt idx="3">
                  <c:v>135</c:v>
                </c:pt>
                <c:pt idx="4">
                  <c:v>147</c:v>
                </c:pt>
                <c:pt idx="5">
                  <c:v>162</c:v>
                </c:pt>
                <c:pt idx="6">
                  <c:v>154</c:v>
                </c:pt>
                <c:pt idx="7">
                  <c:v>161</c:v>
                </c:pt>
                <c:pt idx="8">
                  <c:v>156</c:v>
                </c:pt>
                <c:pt idx="9">
                  <c:v>166</c:v>
                </c:pt>
                <c:pt idx="10">
                  <c:v>165</c:v>
                </c:pt>
                <c:pt idx="11">
                  <c:v>165</c:v>
                </c:pt>
              </c:numCache>
            </c:numRef>
          </c:val>
        </c:ser>
        <c:dLbls>
          <c:showLegendKey val="0"/>
          <c:showVal val="0"/>
          <c:showCatName val="0"/>
          <c:showSerName val="0"/>
          <c:showPercent val="0"/>
          <c:showBubbleSize val="0"/>
        </c:dLbls>
        <c:gapWidth val="60"/>
        <c:axId val="239711360"/>
        <c:axId val="239713280"/>
      </c:barChart>
      <c:catAx>
        <c:axId val="239711360"/>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GB" sz="1600"/>
                  <a:t>NAQ reporting period</a:t>
                </a:r>
              </a:p>
            </c:rich>
          </c:tx>
          <c:layout>
            <c:manualLayout>
              <c:xMode val="edge"/>
              <c:yMode val="edge"/>
              <c:x val="0.45649323399487796"/>
              <c:y val="0.91253165755129273"/>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en-US"/>
          </a:p>
        </c:txPr>
        <c:crossAx val="239713280"/>
        <c:crosses val="autoZero"/>
        <c:auto val="1"/>
        <c:lblAlgn val="ctr"/>
        <c:lblOffset val="100"/>
        <c:tickLblSkip val="1"/>
        <c:tickMarkSkip val="1"/>
        <c:noMultiLvlLbl val="0"/>
      </c:catAx>
      <c:valAx>
        <c:axId val="239713280"/>
        <c:scaling>
          <c:orientation val="minMax"/>
        </c:scaling>
        <c:delete val="0"/>
        <c:axPos val="l"/>
        <c:majorGridlines>
          <c:spPr>
            <a:ln w="3175">
              <a:solidFill>
                <a:srgbClr val="000000"/>
              </a:solidFill>
              <a:prstDash val="solid"/>
            </a:ln>
          </c:spPr>
        </c:majorGridlines>
        <c:title>
          <c:tx>
            <c:rich>
              <a:bodyPr/>
              <a:lstStyle/>
              <a:p>
                <a:pPr>
                  <a:defRPr sz="1400" b="1" i="0" u="none" strike="noStrike" baseline="0">
                    <a:solidFill>
                      <a:srgbClr val="000000"/>
                    </a:solidFill>
                    <a:latin typeface="Arial"/>
                    <a:ea typeface="Arial"/>
                    <a:cs typeface="Arial"/>
                  </a:defRPr>
                </a:pPr>
                <a:r>
                  <a:rPr lang="en-GB" sz="1400"/>
                  <a:t>Number of responses</a:t>
                </a:r>
              </a:p>
            </c:rich>
          </c:tx>
          <c:layout>
            <c:manualLayout>
              <c:xMode val="edge"/>
              <c:yMode val="edge"/>
              <c:x val="2.1419037372193687E-2"/>
              <c:y val="0.3026011714159727"/>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en-US"/>
          </a:p>
        </c:txPr>
        <c:crossAx val="239711360"/>
        <c:crosses val="autoZero"/>
        <c:crossBetween val="between"/>
      </c:valAx>
      <c:spPr>
        <a:noFill/>
        <a:ln w="25400">
          <a:noFill/>
        </a:ln>
      </c:spPr>
    </c:plotArea>
    <c:plotVisOnly val="1"/>
    <c:dispBlanksAs val="gap"/>
    <c:showDLblsOverMax val="0"/>
  </c:chart>
  <c:spPr>
    <a:solidFill>
      <a:srgbClr val="FFFFFF"/>
    </a:solidFill>
    <a:ln w="3175">
      <a:solidFill>
        <a:srgbClr val="000000"/>
      </a:solidFill>
      <a:prstDash val="solid"/>
    </a:ln>
  </c:spPr>
  <c:txPr>
    <a:bodyPr/>
    <a:lstStyle/>
    <a:p>
      <a:pPr>
        <a:defRPr sz="9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barChart>
        <c:barDir val="col"/>
        <c:grouping val="clustered"/>
        <c:varyColors val="0"/>
        <c:ser>
          <c:idx val="0"/>
          <c:order val="0"/>
          <c:tx>
            <c:strRef>
              <c:f>Sheet1!$B$1</c:f>
              <c:strCache>
                <c:ptCount val="1"/>
                <c:pt idx="0">
                  <c:v>Total number of Member States</c:v>
                </c:pt>
              </c:strCache>
            </c:strRef>
          </c:tx>
          <c:invertIfNegative val="0"/>
          <c:dLbls>
            <c:dLblPos val="inEnd"/>
            <c:showLegendKey val="0"/>
            <c:showVal val="1"/>
            <c:showCatName val="0"/>
            <c:showSerName val="0"/>
            <c:showPercent val="0"/>
            <c:showBubbleSize val="0"/>
            <c:showLeaderLines val="0"/>
          </c:dLbls>
          <c:cat>
            <c:strRef>
              <c:f>Sheet1!$A$2:$A$4</c:f>
              <c:strCache>
                <c:ptCount val="3"/>
                <c:pt idx="0">
                  <c:v>NAQ 2012</c:v>
                </c:pt>
                <c:pt idx="1">
                  <c:v>NAQ 2013</c:v>
                </c:pt>
                <c:pt idx="2">
                  <c:v>NAQ 2014</c:v>
                </c:pt>
              </c:strCache>
            </c:strRef>
          </c:cat>
          <c:val>
            <c:numRef>
              <c:f>Sheet1!$B$2:$B$4</c:f>
              <c:numCache>
                <c:formatCode>General</c:formatCode>
                <c:ptCount val="3"/>
                <c:pt idx="0">
                  <c:v>193</c:v>
                </c:pt>
                <c:pt idx="1">
                  <c:v>193</c:v>
                </c:pt>
                <c:pt idx="2">
                  <c:v>193</c:v>
                </c:pt>
              </c:numCache>
            </c:numRef>
          </c:val>
        </c:ser>
        <c:ser>
          <c:idx val="1"/>
          <c:order val="1"/>
          <c:tx>
            <c:strRef>
              <c:f>Sheet1!$C$1</c:f>
              <c:strCache>
                <c:ptCount val="1"/>
                <c:pt idx="0">
                  <c:v>NAQs submitted</c:v>
                </c:pt>
              </c:strCache>
            </c:strRef>
          </c:tx>
          <c:invertIfNegative val="0"/>
          <c:dPt>
            <c:idx val="2"/>
            <c:invertIfNegative val="0"/>
            <c:bubble3D val="0"/>
          </c:dPt>
          <c:dLbls>
            <c:dLbl>
              <c:idx val="0"/>
              <c:layout>
                <c:manualLayout>
                  <c:x val="-1.5873015873016018E-3"/>
                  <c:y val="0.13815774377403853"/>
                </c:manualLayout>
              </c:layout>
              <c:dLblPos val="outEnd"/>
              <c:showLegendKey val="0"/>
              <c:showVal val="1"/>
              <c:showCatName val="0"/>
              <c:showSerName val="0"/>
              <c:showPercent val="0"/>
              <c:showBubbleSize val="0"/>
            </c:dLbl>
            <c:dLbl>
              <c:idx val="1"/>
              <c:layout>
                <c:manualLayout>
                  <c:x val="3.1746031746031746E-3"/>
                  <c:y val="0.1269493362328101"/>
                </c:manualLayout>
              </c:layout>
              <c:dLblPos val="outEnd"/>
              <c:showLegendKey val="0"/>
              <c:showVal val="1"/>
              <c:showCatName val="0"/>
              <c:showSerName val="0"/>
              <c:showPercent val="0"/>
              <c:showBubbleSize val="0"/>
            </c:dLbl>
            <c:dLbl>
              <c:idx val="2"/>
              <c:layout>
                <c:manualLayout>
                  <c:x val="-4.7619047619047623E-3"/>
                  <c:y val="0.13566387309611516"/>
                </c:manualLayout>
              </c:layout>
              <c:dLblPos val="outEnd"/>
              <c:showLegendKey val="0"/>
              <c:showVal val="1"/>
              <c:showCatName val="0"/>
              <c:showSerName val="0"/>
              <c:showPercent val="0"/>
              <c:showBubbleSize val="0"/>
            </c:dLbl>
            <c:dLblPos val="inEnd"/>
            <c:showLegendKey val="0"/>
            <c:showVal val="1"/>
            <c:showCatName val="0"/>
            <c:showSerName val="0"/>
            <c:showPercent val="0"/>
            <c:showBubbleSize val="0"/>
            <c:showLeaderLines val="0"/>
          </c:dLbls>
          <c:cat>
            <c:strRef>
              <c:f>Sheet1!$A$2:$A$4</c:f>
              <c:strCache>
                <c:ptCount val="3"/>
                <c:pt idx="0">
                  <c:v>NAQ 2012</c:v>
                </c:pt>
                <c:pt idx="1">
                  <c:v>NAQ 2013</c:v>
                </c:pt>
                <c:pt idx="2">
                  <c:v>NAQ 2014</c:v>
                </c:pt>
              </c:strCache>
            </c:strRef>
          </c:cat>
          <c:val>
            <c:numRef>
              <c:f>Sheet1!$C$2:$C$4</c:f>
              <c:numCache>
                <c:formatCode>General</c:formatCode>
                <c:ptCount val="3"/>
                <c:pt idx="0">
                  <c:v>166</c:v>
                </c:pt>
                <c:pt idx="1">
                  <c:v>165</c:v>
                </c:pt>
                <c:pt idx="2">
                  <c:v>166</c:v>
                </c:pt>
              </c:numCache>
            </c:numRef>
          </c:val>
        </c:ser>
        <c:ser>
          <c:idx val="2"/>
          <c:order val="2"/>
          <c:tx>
            <c:strRef>
              <c:f>Sheet1!$D$1</c:f>
              <c:strCache>
                <c:ptCount val="1"/>
                <c:pt idx="0">
                  <c:v>Data for latest reference year available</c:v>
                </c:pt>
              </c:strCache>
            </c:strRef>
          </c:tx>
          <c:invertIfNegative val="0"/>
          <c:dLbls>
            <c:dLblPos val="inEnd"/>
            <c:showLegendKey val="0"/>
            <c:showVal val="1"/>
            <c:showCatName val="0"/>
            <c:showSerName val="0"/>
            <c:showPercent val="0"/>
            <c:showBubbleSize val="0"/>
            <c:showLeaderLines val="0"/>
          </c:dLbls>
          <c:cat>
            <c:strRef>
              <c:f>Sheet1!$A$2:$A$4</c:f>
              <c:strCache>
                <c:ptCount val="3"/>
                <c:pt idx="0">
                  <c:v>NAQ 2012</c:v>
                </c:pt>
                <c:pt idx="1">
                  <c:v>NAQ 2013</c:v>
                </c:pt>
                <c:pt idx="2">
                  <c:v>NAQ 2014</c:v>
                </c:pt>
              </c:strCache>
            </c:strRef>
          </c:cat>
          <c:val>
            <c:numRef>
              <c:f>Sheet1!$D$2:$D$4</c:f>
              <c:numCache>
                <c:formatCode>General</c:formatCode>
                <c:ptCount val="3"/>
                <c:pt idx="0">
                  <c:v>111</c:v>
                </c:pt>
                <c:pt idx="1">
                  <c:v>107</c:v>
                </c:pt>
                <c:pt idx="2">
                  <c:v>119</c:v>
                </c:pt>
              </c:numCache>
            </c:numRef>
          </c:val>
        </c:ser>
        <c:dLbls>
          <c:showLegendKey val="0"/>
          <c:showVal val="0"/>
          <c:showCatName val="0"/>
          <c:showSerName val="0"/>
          <c:showPercent val="0"/>
          <c:showBubbleSize val="0"/>
        </c:dLbls>
        <c:gapWidth val="100"/>
        <c:overlap val="100"/>
        <c:axId val="264149248"/>
        <c:axId val="264159232"/>
      </c:barChart>
      <c:catAx>
        <c:axId val="264149248"/>
        <c:scaling>
          <c:orientation val="minMax"/>
        </c:scaling>
        <c:delete val="0"/>
        <c:axPos val="b"/>
        <c:majorTickMark val="none"/>
        <c:minorTickMark val="none"/>
        <c:tickLblPos val="nextTo"/>
        <c:crossAx val="264159232"/>
        <c:crosses val="autoZero"/>
        <c:auto val="1"/>
        <c:lblAlgn val="ctr"/>
        <c:lblOffset val="100"/>
        <c:noMultiLvlLbl val="0"/>
      </c:catAx>
      <c:valAx>
        <c:axId val="264159232"/>
        <c:scaling>
          <c:orientation val="minMax"/>
          <c:max val="193"/>
          <c:min val="0"/>
        </c:scaling>
        <c:delete val="0"/>
        <c:axPos val="l"/>
        <c:majorGridlines/>
        <c:numFmt formatCode="General" sourceLinked="1"/>
        <c:majorTickMark val="in"/>
        <c:minorTickMark val="none"/>
        <c:tickLblPos val="nextTo"/>
        <c:crossAx val="264149248"/>
        <c:crosses val="autoZero"/>
        <c:crossBetween val="between"/>
        <c:majorUnit val="20"/>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 of Member States</c:v>
                </c:pt>
              </c:strCache>
            </c:strRef>
          </c:tx>
          <c:invertIfNegative val="0"/>
          <c:dLbls>
            <c:dLblPos val="inEnd"/>
            <c:showLegendKey val="0"/>
            <c:showVal val="1"/>
            <c:showCatName val="0"/>
            <c:showSerName val="0"/>
            <c:showPercent val="0"/>
            <c:showBubbleSize val="0"/>
            <c:showLeaderLines val="0"/>
          </c:dLbls>
          <c:cat>
            <c:strRef>
              <c:f>Sheet1!$A$2:$A$6</c:f>
              <c:strCache>
                <c:ptCount val="5"/>
                <c:pt idx="0">
                  <c:v>2014-2009, and CPPY</c:v>
                </c:pt>
                <c:pt idx="1">
                  <c:v>2008-2005</c:v>
                </c:pt>
                <c:pt idx="2">
                  <c:v>2004-2000</c:v>
                </c:pt>
                <c:pt idx="3">
                  <c:v>Prior to 1999</c:v>
                </c:pt>
                <c:pt idx="4">
                  <c:v>No information</c:v>
                </c:pt>
              </c:strCache>
            </c:strRef>
          </c:cat>
          <c:val>
            <c:numRef>
              <c:f>Sheet1!$B$2:$B$6</c:f>
              <c:numCache>
                <c:formatCode>General</c:formatCode>
                <c:ptCount val="5"/>
                <c:pt idx="0">
                  <c:v>79</c:v>
                </c:pt>
                <c:pt idx="1">
                  <c:v>51</c:v>
                </c:pt>
                <c:pt idx="2">
                  <c:v>31</c:v>
                </c:pt>
                <c:pt idx="3">
                  <c:v>27</c:v>
                </c:pt>
                <c:pt idx="4">
                  <c:v>5</c:v>
                </c:pt>
              </c:numCache>
            </c:numRef>
          </c:val>
        </c:ser>
        <c:dLbls>
          <c:showLegendKey val="0"/>
          <c:showVal val="0"/>
          <c:showCatName val="0"/>
          <c:showSerName val="0"/>
          <c:showPercent val="0"/>
          <c:showBubbleSize val="0"/>
        </c:dLbls>
        <c:gapWidth val="50"/>
        <c:axId val="374639616"/>
        <c:axId val="374772864"/>
      </c:barChart>
      <c:catAx>
        <c:axId val="374639616"/>
        <c:scaling>
          <c:orientation val="minMax"/>
        </c:scaling>
        <c:delete val="0"/>
        <c:axPos val="b"/>
        <c:title>
          <c:tx>
            <c:rich>
              <a:bodyPr/>
              <a:lstStyle/>
              <a:p>
                <a:pPr>
                  <a:defRPr/>
                </a:pPr>
                <a:r>
                  <a:rPr lang="en-GB" dirty="0" smtClean="0"/>
                  <a:t>Base Years</a:t>
                </a:r>
                <a:endParaRPr lang="en-GB" dirty="0"/>
              </a:p>
            </c:rich>
          </c:tx>
          <c:layout/>
          <c:overlay val="0"/>
        </c:title>
        <c:majorTickMark val="none"/>
        <c:minorTickMark val="none"/>
        <c:tickLblPos val="nextTo"/>
        <c:crossAx val="374772864"/>
        <c:crosses val="autoZero"/>
        <c:auto val="1"/>
        <c:lblAlgn val="ctr"/>
        <c:lblOffset val="100"/>
        <c:noMultiLvlLbl val="0"/>
      </c:catAx>
      <c:valAx>
        <c:axId val="374772864"/>
        <c:scaling>
          <c:orientation val="minMax"/>
        </c:scaling>
        <c:delete val="0"/>
        <c:axPos val="l"/>
        <c:title>
          <c:tx>
            <c:rich>
              <a:bodyPr/>
              <a:lstStyle/>
              <a:p>
                <a:pPr>
                  <a:defRPr/>
                </a:pPr>
                <a:r>
                  <a:rPr lang="en-GB" dirty="0" smtClean="0"/>
                  <a:t>Number</a:t>
                </a:r>
                <a:endParaRPr lang="en-GB" dirty="0"/>
              </a:p>
            </c:rich>
          </c:tx>
          <c:layout/>
          <c:overlay val="0"/>
        </c:title>
        <c:numFmt formatCode="General" sourceLinked="1"/>
        <c:majorTickMark val="out"/>
        <c:minorTickMark val="none"/>
        <c:tickLblPos val="nextTo"/>
        <c:crossAx val="3746396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col"/>
        <c:grouping val="clustered"/>
        <c:varyColors val="0"/>
        <c:ser>
          <c:idx val="0"/>
          <c:order val="0"/>
          <c:tx>
            <c:strRef>
              <c:f>Sheet1!$B$1</c:f>
              <c:strCache>
                <c:ptCount val="1"/>
                <c:pt idx="0">
                  <c:v>UN Member States</c:v>
                </c:pt>
              </c:strCache>
            </c:strRef>
          </c:tx>
          <c:invertIfNegative val="0"/>
          <c:dLbls>
            <c:dLblPos val="inEnd"/>
            <c:showLegendKey val="0"/>
            <c:showVal val="1"/>
            <c:showCatName val="0"/>
            <c:showSerName val="0"/>
            <c:showPercent val="0"/>
            <c:showBubbleSize val="0"/>
            <c:showLeaderLines val="0"/>
          </c:dLbls>
          <c:cat>
            <c:strRef>
              <c:f>Sheet1!$A$2:$A$8</c:f>
              <c:strCache>
                <c:ptCount val="7"/>
                <c:pt idx="0">
                  <c:v>Table 1.1</c:v>
                </c:pt>
                <c:pt idx="1">
                  <c:v>Table 1.2</c:v>
                </c:pt>
                <c:pt idx="2">
                  <c:v>Table 2.1/2.4</c:v>
                </c:pt>
                <c:pt idx="3">
                  <c:v>Table 2.2/2.5</c:v>
                </c:pt>
                <c:pt idx="4">
                  <c:v>Table 2.3/2.6</c:v>
                </c:pt>
                <c:pt idx="5">
                  <c:v>Table 1.3/4.1</c:v>
                </c:pt>
                <c:pt idx="6">
                  <c:v>Table 4.2</c:v>
                </c:pt>
              </c:strCache>
            </c:strRef>
          </c:cat>
          <c:val>
            <c:numRef>
              <c:f>Sheet1!$B$2:$B$8</c:f>
              <c:numCache>
                <c:formatCode>General</c:formatCode>
                <c:ptCount val="7"/>
                <c:pt idx="0">
                  <c:v>91</c:v>
                </c:pt>
                <c:pt idx="1">
                  <c:v>80</c:v>
                </c:pt>
                <c:pt idx="2">
                  <c:v>96</c:v>
                </c:pt>
                <c:pt idx="3">
                  <c:v>93</c:v>
                </c:pt>
                <c:pt idx="4">
                  <c:v>75</c:v>
                </c:pt>
                <c:pt idx="5">
                  <c:v>83</c:v>
                </c:pt>
                <c:pt idx="6">
                  <c:v>57</c:v>
                </c:pt>
              </c:numCache>
            </c:numRef>
          </c:val>
        </c:ser>
        <c:dLbls>
          <c:showLegendKey val="0"/>
          <c:showVal val="0"/>
          <c:showCatName val="0"/>
          <c:showSerName val="0"/>
          <c:showPercent val="0"/>
          <c:showBubbleSize val="0"/>
        </c:dLbls>
        <c:gapWidth val="100"/>
        <c:axId val="382299520"/>
        <c:axId val="382329984"/>
      </c:barChart>
      <c:catAx>
        <c:axId val="382299520"/>
        <c:scaling>
          <c:orientation val="minMax"/>
        </c:scaling>
        <c:delete val="0"/>
        <c:axPos val="b"/>
        <c:majorTickMark val="none"/>
        <c:minorTickMark val="none"/>
        <c:tickLblPos val="nextTo"/>
        <c:txPr>
          <a:bodyPr rot="0" vert="horz"/>
          <a:lstStyle/>
          <a:p>
            <a:pPr>
              <a:defRPr/>
            </a:pPr>
            <a:endParaRPr lang="en-US"/>
          </a:p>
        </c:txPr>
        <c:crossAx val="382329984"/>
        <c:crosses val="autoZero"/>
        <c:auto val="1"/>
        <c:lblAlgn val="ctr"/>
        <c:lblOffset val="100"/>
        <c:noMultiLvlLbl val="0"/>
      </c:catAx>
      <c:valAx>
        <c:axId val="382329984"/>
        <c:scaling>
          <c:orientation val="minMax"/>
          <c:max val="100"/>
          <c:min val="0"/>
        </c:scaling>
        <c:delete val="0"/>
        <c:axPos val="l"/>
        <c:majorGridlines/>
        <c:minorGridlines>
          <c:spPr>
            <a:ln>
              <a:noFill/>
            </a:ln>
          </c:spPr>
        </c:minorGridlines>
        <c:title>
          <c:tx>
            <c:rich>
              <a:bodyPr/>
              <a:lstStyle/>
              <a:p>
                <a:pPr>
                  <a:defRPr/>
                </a:pPr>
                <a:r>
                  <a:rPr lang="en-GB" dirty="0"/>
                  <a:t>Percentage of countries submitting MRDS</a:t>
                </a:r>
              </a:p>
            </c:rich>
          </c:tx>
          <c:layout/>
          <c:overlay val="0"/>
        </c:title>
        <c:numFmt formatCode="General" sourceLinked="1"/>
        <c:majorTickMark val="out"/>
        <c:minorTickMark val="none"/>
        <c:tickLblPos val="nextTo"/>
        <c:crossAx val="382299520"/>
        <c:crosses val="autoZero"/>
        <c:crossBetween val="between"/>
        <c:majorUnit val="10"/>
      </c:valAx>
      <c:spPr>
        <a:noFill/>
      </c:spPr>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018DDE-91ED-4CBD-8F06-9199F44A5455}" type="doc">
      <dgm:prSet loTypeId="urn:microsoft.com/office/officeart/2005/8/layout/default" loCatId="list" qsTypeId="urn:microsoft.com/office/officeart/2005/8/quickstyle/simple1" qsCatId="simple" csTypeId="urn:microsoft.com/office/officeart/2005/8/colors/accent6_2" csCatId="accent6" phldr="1"/>
      <dgm:spPr/>
      <dgm:t>
        <a:bodyPr/>
        <a:lstStyle/>
        <a:p>
          <a:endParaRPr lang="en-GB"/>
        </a:p>
      </dgm:t>
    </dgm:pt>
    <dgm:pt modelId="{C6875308-58D0-4CC6-AE6F-A47AD6C4F33F}">
      <dgm:prSet phldrT="[Text]"/>
      <dgm:spPr/>
      <dgm:t>
        <a:bodyPr/>
        <a:lstStyle/>
        <a:p>
          <a:r>
            <a:rPr lang="en-US" dirty="0" smtClean="0"/>
            <a:t>Scope</a:t>
          </a:r>
          <a:endParaRPr lang="en-GB" dirty="0"/>
        </a:p>
      </dgm:t>
    </dgm:pt>
    <dgm:pt modelId="{45D2A30F-4A54-4289-B7DF-361909950F3C}" type="parTrans" cxnId="{B4C8E0B5-499B-4EB4-839D-F39C2F5FF1FA}">
      <dgm:prSet/>
      <dgm:spPr/>
      <dgm:t>
        <a:bodyPr/>
        <a:lstStyle/>
        <a:p>
          <a:endParaRPr lang="en-GB"/>
        </a:p>
      </dgm:t>
    </dgm:pt>
    <dgm:pt modelId="{96947CFF-7E61-480A-B629-62949444356D}" type="sibTrans" cxnId="{B4C8E0B5-499B-4EB4-839D-F39C2F5FF1FA}">
      <dgm:prSet/>
      <dgm:spPr/>
      <dgm:t>
        <a:bodyPr/>
        <a:lstStyle/>
        <a:p>
          <a:endParaRPr lang="en-GB"/>
        </a:p>
      </dgm:t>
    </dgm:pt>
    <dgm:pt modelId="{47379448-02AB-4EE2-86B6-C3AC2E0E64A2}">
      <dgm:prSet phldrT="[Text]"/>
      <dgm:spPr/>
      <dgm:t>
        <a:bodyPr/>
        <a:lstStyle/>
        <a:p>
          <a:r>
            <a:rPr lang="en-US" dirty="0" smtClean="0"/>
            <a:t>Detail</a:t>
          </a:r>
          <a:endParaRPr lang="en-GB" dirty="0"/>
        </a:p>
      </dgm:t>
    </dgm:pt>
    <dgm:pt modelId="{9C9824CC-2722-48F4-ADA3-983A918DB4A2}" type="parTrans" cxnId="{DDFBB02C-AFBE-4724-8FC9-0E04505D36B2}">
      <dgm:prSet/>
      <dgm:spPr/>
      <dgm:t>
        <a:bodyPr/>
        <a:lstStyle/>
        <a:p>
          <a:endParaRPr lang="en-GB"/>
        </a:p>
      </dgm:t>
    </dgm:pt>
    <dgm:pt modelId="{DCF0F49C-ED75-4448-9DD6-1BA57958B56E}" type="sibTrans" cxnId="{DDFBB02C-AFBE-4724-8FC9-0E04505D36B2}">
      <dgm:prSet/>
      <dgm:spPr/>
      <dgm:t>
        <a:bodyPr/>
        <a:lstStyle/>
        <a:p>
          <a:endParaRPr lang="en-GB"/>
        </a:p>
      </dgm:t>
    </dgm:pt>
    <dgm:pt modelId="{BE66A244-D13B-4E3E-9229-A3288CEC538C}">
      <dgm:prSet phldrT="[Text]"/>
      <dgm:spPr/>
      <dgm:t>
        <a:bodyPr/>
        <a:lstStyle/>
        <a:p>
          <a:r>
            <a:rPr lang="en-US" dirty="0" smtClean="0"/>
            <a:t>Quality</a:t>
          </a:r>
          <a:endParaRPr lang="en-GB" dirty="0"/>
        </a:p>
      </dgm:t>
    </dgm:pt>
    <dgm:pt modelId="{C1749509-08DE-483A-AB57-18DDE1869267}" type="parTrans" cxnId="{BC483239-A966-44F4-A81C-2C9F9BE1474A}">
      <dgm:prSet/>
      <dgm:spPr/>
      <dgm:t>
        <a:bodyPr/>
        <a:lstStyle/>
        <a:p>
          <a:endParaRPr lang="en-GB"/>
        </a:p>
      </dgm:t>
    </dgm:pt>
    <dgm:pt modelId="{E6C6F35B-3ADA-4F30-BE5E-278826399942}" type="sibTrans" cxnId="{BC483239-A966-44F4-A81C-2C9F9BE1474A}">
      <dgm:prSet/>
      <dgm:spPr/>
      <dgm:t>
        <a:bodyPr/>
        <a:lstStyle/>
        <a:p>
          <a:endParaRPr lang="en-GB"/>
        </a:p>
      </dgm:t>
    </dgm:pt>
    <dgm:pt modelId="{B515253B-8533-4F76-842B-0EEAB3230E20}">
      <dgm:prSet phldrT="[Text]"/>
      <dgm:spPr/>
      <dgm:t>
        <a:bodyPr/>
        <a:lstStyle/>
        <a:p>
          <a:r>
            <a:rPr lang="en-US" dirty="0" smtClean="0"/>
            <a:t>Compliance</a:t>
          </a:r>
          <a:endParaRPr lang="en-GB" dirty="0"/>
        </a:p>
      </dgm:t>
    </dgm:pt>
    <dgm:pt modelId="{AA85F6EB-F34C-4A99-A8E5-B8F224228D5D}" type="parTrans" cxnId="{F0417643-337E-41F9-8824-CCA3232BCD2A}">
      <dgm:prSet/>
      <dgm:spPr/>
      <dgm:t>
        <a:bodyPr/>
        <a:lstStyle/>
        <a:p>
          <a:endParaRPr lang="en-GB"/>
        </a:p>
      </dgm:t>
    </dgm:pt>
    <dgm:pt modelId="{CBC4BE0F-99C7-406C-A256-812A46924D98}" type="sibTrans" cxnId="{F0417643-337E-41F9-8824-CCA3232BCD2A}">
      <dgm:prSet/>
      <dgm:spPr/>
      <dgm:t>
        <a:bodyPr/>
        <a:lstStyle/>
        <a:p>
          <a:endParaRPr lang="en-GB"/>
        </a:p>
      </dgm:t>
    </dgm:pt>
    <dgm:pt modelId="{C5849406-9A5E-4B2F-A4D2-30AACA1CE2A5}" type="pres">
      <dgm:prSet presAssocID="{B9018DDE-91ED-4CBD-8F06-9199F44A5455}" presName="diagram" presStyleCnt="0">
        <dgm:presLayoutVars>
          <dgm:dir/>
          <dgm:resizeHandles val="exact"/>
        </dgm:presLayoutVars>
      </dgm:prSet>
      <dgm:spPr/>
      <dgm:t>
        <a:bodyPr/>
        <a:lstStyle/>
        <a:p>
          <a:endParaRPr lang="en-GB"/>
        </a:p>
      </dgm:t>
    </dgm:pt>
    <dgm:pt modelId="{A96520DF-0E51-40B5-9107-50615EF4422C}" type="pres">
      <dgm:prSet presAssocID="{C6875308-58D0-4CC6-AE6F-A47AD6C4F33F}" presName="node" presStyleLbl="node1" presStyleIdx="0" presStyleCnt="4">
        <dgm:presLayoutVars>
          <dgm:bulletEnabled val="1"/>
        </dgm:presLayoutVars>
      </dgm:prSet>
      <dgm:spPr/>
      <dgm:t>
        <a:bodyPr/>
        <a:lstStyle/>
        <a:p>
          <a:endParaRPr lang="en-GB"/>
        </a:p>
      </dgm:t>
    </dgm:pt>
    <dgm:pt modelId="{7CF23A93-638B-4622-9924-1D1655EF55F7}" type="pres">
      <dgm:prSet presAssocID="{96947CFF-7E61-480A-B629-62949444356D}" presName="sibTrans" presStyleCnt="0"/>
      <dgm:spPr/>
      <dgm:t>
        <a:bodyPr/>
        <a:lstStyle/>
        <a:p>
          <a:endParaRPr lang="en-GB"/>
        </a:p>
      </dgm:t>
    </dgm:pt>
    <dgm:pt modelId="{58BF740F-7432-4731-AC56-04DF27D4137A}" type="pres">
      <dgm:prSet presAssocID="{47379448-02AB-4EE2-86B6-C3AC2E0E64A2}" presName="node" presStyleLbl="node1" presStyleIdx="1" presStyleCnt="4">
        <dgm:presLayoutVars>
          <dgm:bulletEnabled val="1"/>
        </dgm:presLayoutVars>
      </dgm:prSet>
      <dgm:spPr/>
      <dgm:t>
        <a:bodyPr/>
        <a:lstStyle/>
        <a:p>
          <a:endParaRPr lang="en-GB"/>
        </a:p>
      </dgm:t>
    </dgm:pt>
    <dgm:pt modelId="{11F09EB7-EA17-4662-B750-4FC9F0C1870D}" type="pres">
      <dgm:prSet presAssocID="{DCF0F49C-ED75-4448-9DD6-1BA57958B56E}" presName="sibTrans" presStyleCnt="0"/>
      <dgm:spPr/>
      <dgm:t>
        <a:bodyPr/>
        <a:lstStyle/>
        <a:p>
          <a:endParaRPr lang="en-GB"/>
        </a:p>
      </dgm:t>
    </dgm:pt>
    <dgm:pt modelId="{F707A52B-DAB2-43AB-9209-DF51A73D048E}" type="pres">
      <dgm:prSet presAssocID="{BE66A244-D13B-4E3E-9229-A3288CEC538C}" presName="node" presStyleLbl="node1" presStyleIdx="2" presStyleCnt="4">
        <dgm:presLayoutVars>
          <dgm:bulletEnabled val="1"/>
        </dgm:presLayoutVars>
      </dgm:prSet>
      <dgm:spPr/>
      <dgm:t>
        <a:bodyPr/>
        <a:lstStyle/>
        <a:p>
          <a:endParaRPr lang="en-GB"/>
        </a:p>
      </dgm:t>
    </dgm:pt>
    <dgm:pt modelId="{E8DEB224-E76A-472F-9C75-982B0AFC42FE}" type="pres">
      <dgm:prSet presAssocID="{E6C6F35B-3ADA-4F30-BE5E-278826399942}" presName="sibTrans" presStyleCnt="0"/>
      <dgm:spPr/>
      <dgm:t>
        <a:bodyPr/>
        <a:lstStyle/>
        <a:p>
          <a:endParaRPr lang="en-GB"/>
        </a:p>
      </dgm:t>
    </dgm:pt>
    <dgm:pt modelId="{0D0F05FA-258F-4FB8-BDB6-FB1DC27E4C96}" type="pres">
      <dgm:prSet presAssocID="{B515253B-8533-4F76-842B-0EEAB3230E20}" presName="node" presStyleLbl="node1" presStyleIdx="3" presStyleCnt="4">
        <dgm:presLayoutVars>
          <dgm:bulletEnabled val="1"/>
        </dgm:presLayoutVars>
      </dgm:prSet>
      <dgm:spPr/>
      <dgm:t>
        <a:bodyPr/>
        <a:lstStyle/>
        <a:p>
          <a:endParaRPr lang="en-GB"/>
        </a:p>
      </dgm:t>
    </dgm:pt>
  </dgm:ptLst>
  <dgm:cxnLst>
    <dgm:cxn modelId="{DDFBB02C-AFBE-4724-8FC9-0E04505D36B2}" srcId="{B9018DDE-91ED-4CBD-8F06-9199F44A5455}" destId="{47379448-02AB-4EE2-86B6-C3AC2E0E64A2}" srcOrd="1" destOrd="0" parTransId="{9C9824CC-2722-48F4-ADA3-983A918DB4A2}" sibTransId="{DCF0F49C-ED75-4448-9DD6-1BA57958B56E}"/>
    <dgm:cxn modelId="{098B720D-63BF-471A-A872-6D2FE9D7D7F5}" type="presOf" srcId="{BE66A244-D13B-4E3E-9229-A3288CEC538C}" destId="{F707A52B-DAB2-43AB-9209-DF51A73D048E}" srcOrd="0" destOrd="0" presId="urn:microsoft.com/office/officeart/2005/8/layout/default"/>
    <dgm:cxn modelId="{F0417643-337E-41F9-8824-CCA3232BCD2A}" srcId="{B9018DDE-91ED-4CBD-8F06-9199F44A5455}" destId="{B515253B-8533-4F76-842B-0EEAB3230E20}" srcOrd="3" destOrd="0" parTransId="{AA85F6EB-F34C-4A99-A8E5-B8F224228D5D}" sibTransId="{CBC4BE0F-99C7-406C-A256-812A46924D98}"/>
    <dgm:cxn modelId="{C147A9A3-3BD0-4006-A305-5195E6CFCEB7}" type="presOf" srcId="{47379448-02AB-4EE2-86B6-C3AC2E0E64A2}" destId="{58BF740F-7432-4731-AC56-04DF27D4137A}" srcOrd="0" destOrd="0" presId="urn:microsoft.com/office/officeart/2005/8/layout/default"/>
    <dgm:cxn modelId="{DE20CCC0-9EDC-4BAB-8047-97129A0188BE}" type="presOf" srcId="{C6875308-58D0-4CC6-AE6F-A47AD6C4F33F}" destId="{A96520DF-0E51-40B5-9107-50615EF4422C}" srcOrd="0" destOrd="0" presId="urn:microsoft.com/office/officeart/2005/8/layout/default"/>
    <dgm:cxn modelId="{BC483239-A966-44F4-A81C-2C9F9BE1474A}" srcId="{B9018DDE-91ED-4CBD-8F06-9199F44A5455}" destId="{BE66A244-D13B-4E3E-9229-A3288CEC538C}" srcOrd="2" destOrd="0" parTransId="{C1749509-08DE-483A-AB57-18DDE1869267}" sibTransId="{E6C6F35B-3ADA-4F30-BE5E-278826399942}"/>
    <dgm:cxn modelId="{16AFF6AB-C350-4F26-A3EF-42F3A806DC09}" type="presOf" srcId="{B515253B-8533-4F76-842B-0EEAB3230E20}" destId="{0D0F05FA-258F-4FB8-BDB6-FB1DC27E4C96}" srcOrd="0" destOrd="0" presId="urn:microsoft.com/office/officeart/2005/8/layout/default"/>
    <dgm:cxn modelId="{C8AAB6C6-4D4D-4C32-9399-1AC542172C28}" type="presOf" srcId="{B9018DDE-91ED-4CBD-8F06-9199F44A5455}" destId="{C5849406-9A5E-4B2F-A4D2-30AACA1CE2A5}" srcOrd="0" destOrd="0" presId="urn:microsoft.com/office/officeart/2005/8/layout/default"/>
    <dgm:cxn modelId="{B4C8E0B5-499B-4EB4-839D-F39C2F5FF1FA}" srcId="{B9018DDE-91ED-4CBD-8F06-9199F44A5455}" destId="{C6875308-58D0-4CC6-AE6F-A47AD6C4F33F}" srcOrd="0" destOrd="0" parTransId="{45D2A30F-4A54-4289-B7DF-361909950F3C}" sibTransId="{96947CFF-7E61-480A-B629-62949444356D}"/>
    <dgm:cxn modelId="{A8E5090B-45EB-453D-8637-CCAF9D4131A5}" type="presParOf" srcId="{C5849406-9A5E-4B2F-A4D2-30AACA1CE2A5}" destId="{A96520DF-0E51-40B5-9107-50615EF4422C}" srcOrd="0" destOrd="0" presId="urn:microsoft.com/office/officeart/2005/8/layout/default"/>
    <dgm:cxn modelId="{CEEEFBDF-791F-41C0-B0AE-03DB5E25CBE9}" type="presParOf" srcId="{C5849406-9A5E-4B2F-A4D2-30AACA1CE2A5}" destId="{7CF23A93-638B-4622-9924-1D1655EF55F7}" srcOrd="1" destOrd="0" presId="urn:microsoft.com/office/officeart/2005/8/layout/default"/>
    <dgm:cxn modelId="{46641550-FC5C-44A2-BD84-5EED213BC6EB}" type="presParOf" srcId="{C5849406-9A5E-4B2F-A4D2-30AACA1CE2A5}" destId="{58BF740F-7432-4731-AC56-04DF27D4137A}" srcOrd="2" destOrd="0" presId="urn:microsoft.com/office/officeart/2005/8/layout/default"/>
    <dgm:cxn modelId="{A6E316D7-7FD6-49F9-8A43-F63AA2FF827B}" type="presParOf" srcId="{C5849406-9A5E-4B2F-A4D2-30AACA1CE2A5}" destId="{11F09EB7-EA17-4662-B750-4FC9F0C1870D}" srcOrd="3" destOrd="0" presId="urn:microsoft.com/office/officeart/2005/8/layout/default"/>
    <dgm:cxn modelId="{A02F7B73-B510-436A-816E-4CD6CB27E6CC}" type="presParOf" srcId="{C5849406-9A5E-4B2F-A4D2-30AACA1CE2A5}" destId="{F707A52B-DAB2-43AB-9209-DF51A73D048E}" srcOrd="4" destOrd="0" presId="urn:microsoft.com/office/officeart/2005/8/layout/default"/>
    <dgm:cxn modelId="{D7FECEFA-F16E-4BCA-AA38-CBB8673111E0}" type="presParOf" srcId="{C5849406-9A5E-4B2F-A4D2-30AACA1CE2A5}" destId="{E8DEB224-E76A-472F-9C75-982B0AFC42FE}" srcOrd="5" destOrd="0" presId="urn:microsoft.com/office/officeart/2005/8/layout/default"/>
    <dgm:cxn modelId="{EEEF6A33-681C-428F-8F5D-1A7BDE04ED5C}" type="presParOf" srcId="{C5849406-9A5E-4B2F-A4D2-30AACA1CE2A5}" destId="{0D0F05FA-258F-4FB8-BDB6-FB1DC27E4C96}"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3C9E7CB4-FECD-4A1D-B9DD-AE1ECA0426FC}" type="doc">
      <dgm:prSet loTypeId="urn:microsoft.com/office/officeart/2005/8/layout/target2" loCatId="relationship" qsTypeId="urn:microsoft.com/office/officeart/2005/8/quickstyle/simple1" qsCatId="simple" csTypeId="urn:microsoft.com/office/officeart/2005/8/colors/accent2_2" csCatId="accent2" phldr="1"/>
      <dgm:spPr/>
      <dgm:t>
        <a:bodyPr/>
        <a:lstStyle/>
        <a:p>
          <a:endParaRPr lang="en-GB"/>
        </a:p>
      </dgm:t>
    </dgm:pt>
    <dgm:pt modelId="{8BF72B55-2343-48C3-AA09-35EAC0D9B9CF}">
      <dgm:prSet phldrT="[Text]"/>
      <dgm:spPr/>
      <dgm:t>
        <a:bodyPr/>
        <a:lstStyle/>
        <a:p>
          <a:r>
            <a:rPr lang="en-US" dirty="0" smtClean="0"/>
            <a:t>Global Strategic plan</a:t>
          </a:r>
          <a:endParaRPr lang="en-GB" dirty="0"/>
        </a:p>
      </dgm:t>
    </dgm:pt>
    <dgm:pt modelId="{95F8F4DB-8E79-453B-A319-C599EB05BD72}" type="parTrans" cxnId="{356B651F-47B0-4512-91E5-7FE868E6CD41}">
      <dgm:prSet/>
      <dgm:spPr/>
      <dgm:t>
        <a:bodyPr/>
        <a:lstStyle/>
        <a:p>
          <a:endParaRPr lang="en-GB"/>
        </a:p>
      </dgm:t>
    </dgm:pt>
    <dgm:pt modelId="{DF03668F-9808-4AA3-BA24-CA4B103BE068}" type="sibTrans" cxnId="{356B651F-47B0-4512-91E5-7FE868E6CD41}">
      <dgm:prSet/>
      <dgm:spPr/>
      <dgm:t>
        <a:bodyPr/>
        <a:lstStyle/>
        <a:p>
          <a:endParaRPr lang="en-GB"/>
        </a:p>
      </dgm:t>
    </dgm:pt>
    <dgm:pt modelId="{43A12932-5AA8-441E-BAA4-BD2DBA90B3BE}">
      <dgm:prSet phldrT="[Text]"/>
      <dgm:spPr/>
      <dgm:t>
        <a:bodyPr/>
        <a:lstStyle/>
        <a:p>
          <a:r>
            <a:rPr lang="en-US" smtClean="0"/>
            <a:t>Global strategy</a:t>
          </a:r>
          <a:endParaRPr lang="en-GB" dirty="0"/>
        </a:p>
      </dgm:t>
    </dgm:pt>
    <dgm:pt modelId="{79BF4167-27CD-4238-BB20-6290010B97DE}" type="parTrans" cxnId="{F8C0280F-B65C-4F51-BD83-90C1193C9038}">
      <dgm:prSet/>
      <dgm:spPr/>
      <dgm:t>
        <a:bodyPr/>
        <a:lstStyle/>
        <a:p>
          <a:endParaRPr lang="en-GB"/>
        </a:p>
      </dgm:t>
    </dgm:pt>
    <dgm:pt modelId="{3C31A094-9015-455B-8166-8C5EECBAD4DD}" type="sibTrans" cxnId="{F8C0280F-B65C-4F51-BD83-90C1193C9038}">
      <dgm:prSet/>
      <dgm:spPr/>
      <dgm:t>
        <a:bodyPr/>
        <a:lstStyle/>
        <a:p>
          <a:endParaRPr lang="en-GB"/>
        </a:p>
      </dgm:t>
    </dgm:pt>
    <dgm:pt modelId="{8E1AE2C0-3A3E-46D9-8460-89F8880A9EF7}">
      <dgm:prSet phldrT="[Text]"/>
      <dgm:spPr/>
      <dgm:t>
        <a:bodyPr/>
        <a:lstStyle/>
        <a:p>
          <a:r>
            <a:rPr lang="en-GB" altLang="zh-CN" dirty="0" smtClean="0">
              <a:ea typeface="宋体" pitchFamily="2" charset="-122"/>
            </a:rPr>
            <a:t>Plans are in line with global strategy</a:t>
          </a:r>
          <a:endParaRPr lang="en-GB" dirty="0"/>
        </a:p>
      </dgm:t>
    </dgm:pt>
    <dgm:pt modelId="{213A4102-2A32-4E86-88DC-C4F34CCF1B06}" type="parTrans" cxnId="{1FCBCE33-1B6B-4606-843E-A6AB23871480}">
      <dgm:prSet/>
      <dgm:spPr/>
      <dgm:t>
        <a:bodyPr/>
        <a:lstStyle/>
        <a:p>
          <a:endParaRPr lang="en-GB"/>
        </a:p>
      </dgm:t>
    </dgm:pt>
    <dgm:pt modelId="{2D75DAAE-E2B0-485C-B97B-F6E08DED34DB}" type="sibTrans" cxnId="{1FCBCE33-1B6B-4606-843E-A6AB23871480}">
      <dgm:prSet/>
      <dgm:spPr/>
      <dgm:t>
        <a:bodyPr/>
        <a:lstStyle/>
        <a:p>
          <a:endParaRPr lang="en-GB"/>
        </a:p>
      </dgm:t>
    </dgm:pt>
    <dgm:pt modelId="{9E1C13A9-2F02-4314-82A2-51AC89FC2011}">
      <dgm:prSet phldrT="[Text]" custT="1"/>
      <dgm:spPr/>
      <dgm:t>
        <a:bodyPr/>
        <a:lstStyle/>
        <a:p>
          <a:r>
            <a:rPr lang="en-US" sz="1800" dirty="0" smtClean="0"/>
            <a:t>e.g. NSDS</a:t>
          </a:r>
          <a:endParaRPr lang="en-GB" sz="1800" dirty="0"/>
        </a:p>
      </dgm:t>
    </dgm:pt>
    <dgm:pt modelId="{6AFD8204-8EC3-490A-B3CC-A43289D0D399}" type="sibTrans" cxnId="{73DBEF4A-4F9E-47DF-9847-0CD0086F3F87}">
      <dgm:prSet/>
      <dgm:spPr/>
      <dgm:t>
        <a:bodyPr/>
        <a:lstStyle/>
        <a:p>
          <a:endParaRPr lang="en-GB"/>
        </a:p>
      </dgm:t>
    </dgm:pt>
    <dgm:pt modelId="{6B454B67-AEE8-4F79-BF03-C38E353AE8E3}" type="parTrans" cxnId="{73DBEF4A-4F9E-47DF-9847-0CD0086F3F87}">
      <dgm:prSet/>
      <dgm:spPr/>
      <dgm:t>
        <a:bodyPr/>
        <a:lstStyle/>
        <a:p>
          <a:endParaRPr lang="en-GB"/>
        </a:p>
      </dgm:t>
    </dgm:pt>
    <dgm:pt modelId="{176AE863-2462-4156-A7A5-0557A505E5B2}">
      <dgm:prSet phldrT="[Text]"/>
      <dgm:spPr/>
      <dgm:t>
        <a:bodyPr/>
        <a:lstStyle/>
        <a:p>
          <a:r>
            <a:rPr lang="en-US" dirty="0" smtClean="0"/>
            <a:t>Regional plan	</a:t>
          </a:r>
          <a:endParaRPr lang="en-GB" dirty="0"/>
        </a:p>
      </dgm:t>
    </dgm:pt>
    <dgm:pt modelId="{80A9272D-5A24-4573-A2E0-9AE3BF87F141}" type="parTrans" cxnId="{73F93D54-D207-4DF0-918F-7B19F7887D44}">
      <dgm:prSet/>
      <dgm:spPr/>
      <dgm:t>
        <a:bodyPr/>
        <a:lstStyle/>
        <a:p>
          <a:endParaRPr lang="en-GB"/>
        </a:p>
      </dgm:t>
    </dgm:pt>
    <dgm:pt modelId="{6B092455-AE46-4422-8FF1-260BDB55B900}" type="sibTrans" cxnId="{73F93D54-D207-4DF0-918F-7B19F7887D44}">
      <dgm:prSet/>
      <dgm:spPr/>
      <dgm:t>
        <a:bodyPr/>
        <a:lstStyle/>
        <a:p>
          <a:endParaRPr lang="en-GB"/>
        </a:p>
      </dgm:t>
    </dgm:pt>
    <dgm:pt modelId="{ED8CB239-7030-4B37-8CBD-F64CA7C63A27}">
      <dgm:prSet phldrT="[Text]"/>
      <dgm:spPr/>
      <dgm:t>
        <a:bodyPr/>
        <a:lstStyle/>
        <a:p>
          <a:r>
            <a:rPr lang="en-US" dirty="0" smtClean="0"/>
            <a:t>National Plan</a:t>
          </a:r>
          <a:endParaRPr lang="en-GB" dirty="0"/>
        </a:p>
      </dgm:t>
    </dgm:pt>
    <dgm:pt modelId="{2AF02D94-2D46-4B1A-A489-AFA361E9BB00}" type="parTrans" cxnId="{612452BF-521D-4602-84B6-D880A400CD98}">
      <dgm:prSet/>
      <dgm:spPr/>
      <dgm:t>
        <a:bodyPr/>
        <a:lstStyle/>
        <a:p>
          <a:endParaRPr lang="en-GB"/>
        </a:p>
      </dgm:t>
    </dgm:pt>
    <dgm:pt modelId="{EA38702D-4528-4CCB-97C4-DE7270E19FE2}" type="sibTrans" cxnId="{612452BF-521D-4602-84B6-D880A400CD98}">
      <dgm:prSet/>
      <dgm:spPr/>
      <dgm:t>
        <a:bodyPr/>
        <a:lstStyle/>
        <a:p>
          <a:endParaRPr lang="en-GB"/>
        </a:p>
      </dgm:t>
    </dgm:pt>
    <dgm:pt modelId="{A550E563-006F-4579-A215-479327192EF8}" type="pres">
      <dgm:prSet presAssocID="{3C9E7CB4-FECD-4A1D-B9DD-AE1ECA0426FC}" presName="Name0" presStyleCnt="0">
        <dgm:presLayoutVars>
          <dgm:chMax val="3"/>
          <dgm:chPref val="1"/>
          <dgm:dir/>
          <dgm:animLvl val="lvl"/>
          <dgm:resizeHandles/>
        </dgm:presLayoutVars>
      </dgm:prSet>
      <dgm:spPr/>
      <dgm:t>
        <a:bodyPr/>
        <a:lstStyle/>
        <a:p>
          <a:endParaRPr lang="en-GB"/>
        </a:p>
      </dgm:t>
    </dgm:pt>
    <dgm:pt modelId="{2CBEEA1A-251D-4853-A862-708FA501BBC4}" type="pres">
      <dgm:prSet presAssocID="{3C9E7CB4-FECD-4A1D-B9DD-AE1ECA0426FC}" presName="outerBox" presStyleCnt="0"/>
      <dgm:spPr/>
      <dgm:t>
        <a:bodyPr/>
        <a:lstStyle/>
        <a:p>
          <a:endParaRPr lang="en-GB"/>
        </a:p>
      </dgm:t>
    </dgm:pt>
    <dgm:pt modelId="{0DD99381-A067-455C-BEC7-86DE7ADA44B7}" type="pres">
      <dgm:prSet presAssocID="{3C9E7CB4-FECD-4A1D-B9DD-AE1ECA0426FC}" presName="outerBoxParent" presStyleLbl="node1" presStyleIdx="0" presStyleCnt="3" custLinFactNeighborX="-771" custLinFactNeighborY="10053"/>
      <dgm:spPr/>
      <dgm:t>
        <a:bodyPr/>
        <a:lstStyle/>
        <a:p>
          <a:endParaRPr lang="en-GB"/>
        </a:p>
      </dgm:t>
    </dgm:pt>
    <dgm:pt modelId="{80DB5CC7-82BB-4693-9FD2-43324520900B}" type="pres">
      <dgm:prSet presAssocID="{3C9E7CB4-FECD-4A1D-B9DD-AE1ECA0426FC}" presName="outerBoxChildren" presStyleCnt="0"/>
      <dgm:spPr/>
      <dgm:t>
        <a:bodyPr/>
        <a:lstStyle/>
        <a:p>
          <a:endParaRPr lang="en-GB"/>
        </a:p>
      </dgm:t>
    </dgm:pt>
    <dgm:pt modelId="{32F65AEF-47F0-4B3C-9101-CAD892CFA71D}" type="pres">
      <dgm:prSet presAssocID="{43A12932-5AA8-441E-BAA4-BD2DBA90B3BE}" presName="oChild" presStyleLbl="fgAcc1" presStyleIdx="0" presStyleCnt="3">
        <dgm:presLayoutVars>
          <dgm:bulletEnabled val="1"/>
        </dgm:presLayoutVars>
      </dgm:prSet>
      <dgm:spPr/>
      <dgm:t>
        <a:bodyPr/>
        <a:lstStyle/>
        <a:p>
          <a:endParaRPr lang="en-GB"/>
        </a:p>
      </dgm:t>
    </dgm:pt>
    <dgm:pt modelId="{3C38B927-4DDA-4E1C-BC08-62863B8A1DFC}" type="pres">
      <dgm:prSet presAssocID="{3C9E7CB4-FECD-4A1D-B9DD-AE1ECA0426FC}" presName="middleBox" presStyleCnt="0"/>
      <dgm:spPr/>
      <dgm:t>
        <a:bodyPr/>
        <a:lstStyle/>
        <a:p>
          <a:endParaRPr lang="en-GB"/>
        </a:p>
      </dgm:t>
    </dgm:pt>
    <dgm:pt modelId="{B6176BE7-B0A3-4290-A282-5C95EC1EED65}" type="pres">
      <dgm:prSet presAssocID="{3C9E7CB4-FECD-4A1D-B9DD-AE1ECA0426FC}" presName="middleBoxParent" presStyleLbl="node1" presStyleIdx="1" presStyleCnt="3"/>
      <dgm:spPr/>
      <dgm:t>
        <a:bodyPr/>
        <a:lstStyle/>
        <a:p>
          <a:endParaRPr lang="en-GB"/>
        </a:p>
      </dgm:t>
    </dgm:pt>
    <dgm:pt modelId="{D9289C6A-9F01-48A7-9EAA-9BCAE68857C6}" type="pres">
      <dgm:prSet presAssocID="{3C9E7CB4-FECD-4A1D-B9DD-AE1ECA0426FC}" presName="middleBoxChildren" presStyleCnt="0"/>
      <dgm:spPr/>
      <dgm:t>
        <a:bodyPr/>
        <a:lstStyle/>
        <a:p>
          <a:endParaRPr lang="en-GB"/>
        </a:p>
      </dgm:t>
    </dgm:pt>
    <dgm:pt modelId="{4B2544AF-3DE9-41C6-A576-D42414104C16}" type="pres">
      <dgm:prSet presAssocID="{8E1AE2C0-3A3E-46D9-8460-89F8880A9EF7}" presName="mChild" presStyleLbl="fgAcc1" presStyleIdx="1" presStyleCnt="3">
        <dgm:presLayoutVars>
          <dgm:bulletEnabled val="1"/>
        </dgm:presLayoutVars>
      </dgm:prSet>
      <dgm:spPr/>
      <dgm:t>
        <a:bodyPr/>
        <a:lstStyle/>
        <a:p>
          <a:endParaRPr lang="en-GB"/>
        </a:p>
      </dgm:t>
    </dgm:pt>
    <dgm:pt modelId="{8BDB1B22-B541-4497-B1E4-5EEDAAA4ACFE}" type="pres">
      <dgm:prSet presAssocID="{3C9E7CB4-FECD-4A1D-B9DD-AE1ECA0426FC}" presName="centerBox" presStyleCnt="0"/>
      <dgm:spPr/>
      <dgm:t>
        <a:bodyPr/>
        <a:lstStyle/>
        <a:p>
          <a:endParaRPr lang="en-GB"/>
        </a:p>
      </dgm:t>
    </dgm:pt>
    <dgm:pt modelId="{8A483D2C-C43C-4D5F-B1F2-5F41FD22C92F}" type="pres">
      <dgm:prSet presAssocID="{3C9E7CB4-FECD-4A1D-B9DD-AE1ECA0426FC}" presName="centerBoxParent" presStyleLbl="node1" presStyleIdx="2" presStyleCnt="3"/>
      <dgm:spPr/>
      <dgm:t>
        <a:bodyPr/>
        <a:lstStyle/>
        <a:p>
          <a:endParaRPr lang="en-GB"/>
        </a:p>
      </dgm:t>
    </dgm:pt>
    <dgm:pt modelId="{82DDE22C-53DB-4237-8D80-055A4E2F4490}" type="pres">
      <dgm:prSet presAssocID="{3C9E7CB4-FECD-4A1D-B9DD-AE1ECA0426FC}" presName="centerBoxChildren" presStyleCnt="0"/>
      <dgm:spPr/>
      <dgm:t>
        <a:bodyPr/>
        <a:lstStyle/>
        <a:p>
          <a:endParaRPr lang="en-GB"/>
        </a:p>
      </dgm:t>
    </dgm:pt>
    <dgm:pt modelId="{C31A965D-BE07-4090-8AEA-C5AFA50B3FF1}" type="pres">
      <dgm:prSet presAssocID="{9E1C13A9-2F02-4314-82A2-51AC89FC2011}" presName="cChild" presStyleLbl="fgAcc1" presStyleIdx="2" presStyleCnt="3">
        <dgm:presLayoutVars>
          <dgm:bulletEnabled val="1"/>
        </dgm:presLayoutVars>
      </dgm:prSet>
      <dgm:spPr/>
      <dgm:t>
        <a:bodyPr/>
        <a:lstStyle/>
        <a:p>
          <a:endParaRPr lang="en-GB"/>
        </a:p>
      </dgm:t>
    </dgm:pt>
  </dgm:ptLst>
  <dgm:cxnLst>
    <dgm:cxn modelId="{102342CA-93C4-41DA-8DEC-0E4E5555A9CC}" type="presOf" srcId="{176AE863-2462-4156-A7A5-0557A505E5B2}" destId="{B6176BE7-B0A3-4290-A282-5C95EC1EED65}" srcOrd="0" destOrd="0" presId="urn:microsoft.com/office/officeart/2005/8/layout/target2"/>
    <dgm:cxn modelId="{D066E1F4-5C4D-4E71-A96E-C9B7DE770ECA}" type="presOf" srcId="{9E1C13A9-2F02-4314-82A2-51AC89FC2011}" destId="{C31A965D-BE07-4090-8AEA-C5AFA50B3FF1}" srcOrd="0" destOrd="0" presId="urn:microsoft.com/office/officeart/2005/8/layout/target2"/>
    <dgm:cxn modelId="{612452BF-521D-4602-84B6-D880A400CD98}" srcId="{3C9E7CB4-FECD-4A1D-B9DD-AE1ECA0426FC}" destId="{ED8CB239-7030-4B37-8CBD-F64CA7C63A27}" srcOrd="2" destOrd="0" parTransId="{2AF02D94-2D46-4B1A-A489-AFA361E9BB00}" sibTransId="{EA38702D-4528-4CCB-97C4-DE7270E19FE2}"/>
    <dgm:cxn modelId="{221281BE-738E-46B0-B511-C7532021CC03}" type="presOf" srcId="{3C9E7CB4-FECD-4A1D-B9DD-AE1ECA0426FC}" destId="{A550E563-006F-4579-A215-479327192EF8}" srcOrd="0" destOrd="0" presId="urn:microsoft.com/office/officeart/2005/8/layout/target2"/>
    <dgm:cxn modelId="{6EA7919E-6542-440D-A3B8-2DBE73DBFDC4}" type="presOf" srcId="{8BF72B55-2343-48C3-AA09-35EAC0D9B9CF}" destId="{0DD99381-A067-455C-BEC7-86DE7ADA44B7}" srcOrd="0" destOrd="0" presId="urn:microsoft.com/office/officeart/2005/8/layout/target2"/>
    <dgm:cxn modelId="{30151CEC-1748-4D07-ADDE-3F7663061DCF}" type="presOf" srcId="{8E1AE2C0-3A3E-46D9-8460-89F8880A9EF7}" destId="{4B2544AF-3DE9-41C6-A576-D42414104C16}" srcOrd="0" destOrd="0" presId="urn:microsoft.com/office/officeart/2005/8/layout/target2"/>
    <dgm:cxn modelId="{73DBEF4A-4F9E-47DF-9847-0CD0086F3F87}" srcId="{ED8CB239-7030-4B37-8CBD-F64CA7C63A27}" destId="{9E1C13A9-2F02-4314-82A2-51AC89FC2011}" srcOrd="0" destOrd="0" parTransId="{6B454B67-AEE8-4F79-BF03-C38E353AE8E3}" sibTransId="{6AFD8204-8EC3-490A-B3CC-A43289D0D399}"/>
    <dgm:cxn modelId="{F8C0280F-B65C-4F51-BD83-90C1193C9038}" srcId="{8BF72B55-2343-48C3-AA09-35EAC0D9B9CF}" destId="{43A12932-5AA8-441E-BAA4-BD2DBA90B3BE}" srcOrd="0" destOrd="0" parTransId="{79BF4167-27CD-4238-BB20-6290010B97DE}" sibTransId="{3C31A094-9015-455B-8166-8C5EECBAD4DD}"/>
    <dgm:cxn modelId="{D0095793-8011-4065-B08F-0E314214411D}" type="presOf" srcId="{ED8CB239-7030-4B37-8CBD-F64CA7C63A27}" destId="{8A483D2C-C43C-4D5F-B1F2-5F41FD22C92F}" srcOrd="0" destOrd="0" presId="urn:microsoft.com/office/officeart/2005/8/layout/target2"/>
    <dgm:cxn modelId="{1FCBCE33-1B6B-4606-843E-A6AB23871480}" srcId="{176AE863-2462-4156-A7A5-0557A505E5B2}" destId="{8E1AE2C0-3A3E-46D9-8460-89F8880A9EF7}" srcOrd="0" destOrd="0" parTransId="{213A4102-2A32-4E86-88DC-C4F34CCF1B06}" sibTransId="{2D75DAAE-E2B0-485C-B97B-F6E08DED34DB}"/>
    <dgm:cxn modelId="{51DB845A-0D9E-49BB-B773-44EA36F11F83}" type="presOf" srcId="{43A12932-5AA8-441E-BAA4-BD2DBA90B3BE}" destId="{32F65AEF-47F0-4B3C-9101-CAD892CFA71D}" srcOrd="0" destOrd="0" presId="urn:microsoft.com/office/officeart/2005/8/layout/target2"/>
    <dgm:cxn modelId="{356B651F-47B0-4512-91E5-7FE868E6CD41}" srcId="{3C9E7CB4-FECD-4A1D-B9DD-AE1ECA0426FC}" destId="{8BF72B55-2343-48C3-AA09-35EAC0D9B9CF}" srcOrd="0" destOrd="0" parTransId="{95F8F4DB-8E79-453B-A319-C599EB05BD72}" sibTransId="{DF03668F-9808-4AA3-BA24-CA4B103BE068}"/>
    <dgm:cxn modelId="{73F93D54-D207-4DF0-918F-7B19F7887D44}" srcId="{3C9E7CB4-FECD-4A1D-B9DD-AE1ECA0426FC}" destId="{176AE863-2462-4156-A7A5-0557A505E5B2}" srcOrd="1" destOrd="0" parTransId="{80A9272D-5A24-4573-A2E0-9AE3BF87F141}" sibTransId="{6B092455-AE46-4422-8FF1-260BDB55B900}"/>
    <dgm:cxn modelId="{C9221D8A-DE6A-4577-B3C4-BBF4890E7CA5}" type="presParOf" srcId="{A550E563-006F-4579-A215-479327192EF8}" destId="{2CBEEA1A-251D-4853-A862-708FA501BBC4}" srcOrd="0" destOrd="0" presId="urn:microsoft.com/office/officeart/2005/8/layout/target2"/>
    <dgm:cxn modelId="{D3D9EEB1-8D09-42B9-9837-92A505DB505D}" type="presParOf" srcId="{2CBEEA1A-251D-4853-A862-708FA501BBC4}" destId="{0DD99381-A067-455C-BEC7-86DE7ADA44B7}" srcOrd="0" destOrd="0" presId="urn:microsoft.com/office/officeart/2005/8/layout/target2"/>
    <dgm:cxn modelId="{1BAF3A1C-FC37-4C1C-9307-338AE27F1AE2}" type="presParOf" srcId="{2CBEEA1A-251D-4853-A862-708FA501BBC4}" destId="{80DB5CC7-82BB-4693-9FD2-43324520900B}" srcOrd="1" destOrd="0" presId="urn:microsoft.com/office/officeart/2005/8/layout/target2"/>
    <dgm:cxn modelId="{25D57794-44BC-43C4-A9A1-EE2980FB707D}" type="presParOf" srcId="{80DB5CC7-82BB-4693-9FD2-43324520900B}" destId="{32F65AEF-47F0-4B3C-9101-CAD892CFA71D}" srcOrd="0" destOrd="0" presId="urn:microsoft.com/office/officeart/2005/8/layout/target2"/>
    <dgm:cxn modelId="{8003D263-3D41-4868-8401-1B0A338C3AA2}" type="presParOf" srcId="{A550E563-006F-4579-A215-479327192EF8}" destId="{3C38B927-4DDA-4E1C-BC08-62863B8A1DFC}" srcOrd="1" destOrd="0" presId="urn:microsoft.com/office/officeart/2005/8/layout/target2"/>
    <dgm:cxn modelId="{67386A09-D8FB-442D-BF6B-B98882DE2B43}" type="presParOf" srcId="{3C38B927-4DDA-4E1C-BC08-62863B8A1DFC}" destId="{B6176BE7-B0A3-4290-A282-5C95EC1EED65}" srcOrd="0" destOrd="0" presId="urn:microsoft.com/office/officeart/2005/8/layout/target2"/>
    <dgm:cxn modelId="{5EFAFD8C-D03A-441F-9A53-A01C31AF5B69}" type="presParOf" srcId="{3C38B927-4DDA-4E1C-BC08-62863B8A1DFC}" destId="{D9289C6A-9F01-48A7-9EAA-9BCAE68857C6}" srcOrd="1" destOrd="0" presId="urn:microsoft.com/office/officeart/2005/8/layout/target2"/>
    <dgm:cxn modelId="{C89418A9-4DD9-405F-B552-B6BB935F8105}" type="presParOf" srcId="{D9289C6A-9F01-48A7-9EAA-9BCAE68857C6}" destId="{4B2544AF-3DE9-41C6-A576-D42414104C16}" srcOrd="0" destOrd="0" presId="urn:microsoft.com/office/officeart/2005/8/layout/target2"/>
    <dgm:cxn modelId="{E577DA76-8DC5-443B-AC3A-48296994AF65}" type="presParOf" srcId="{A550E563-006F-4579-A215-479327192EF8}" destId="{8BDB1B22-B541-4497-B1E4-5EEDAAA4ACFE}" srcOrd="2" destOrd="0" presId="urn:microsoft.com/office/officeart/2005/8/layout/target2"/>
    <dgm:cxn modelId="{16306118-723D-4DC5-B281-778F8D686D5D}" type="presParOf" srcId="{8BDB1B22-B541-4497-B1E4-5EEDAAA4ACFE}" destId="{8A483D2C-C43C-4D5F-B1F2-5F41FD22C92F}" srcOrd="0" destOrd="0" presId="urn:microsoft.com/office/officeart/2005/8/layout/target2"/>
    <dgm:cxn modelId="{588FEDD2-3D61-4A93-9B8E-2E9A47BBB28F}" type="presParOf" srcId="{8BDB1B22-B541-4497-B1E4-5EEDAAA4ACFE}" destId="{82DDE22C-53DB-4237-8D80-055A4E2F4490}" srcOrd="1" destOrd="0" presId="urn:microsoft.com/office/officeart/2005/8/layout/target2"/>
    <dgm:cxn modelId="{676DF9F0-A525-45E1-BD44-4E096848CA0E}" type="presParOf" srcId="{82DDE22C-53DB-4237-8D80-055A4E2F4490}" destId="{C31A965D-BE07-4090-8AEA-C5AFA50B3FF1}"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C9A2F9-5BEF-4D79-8F3F-AAC437DE40BE}" type="doc">
      <dgm:prSet loTypeId="urn:microsoft.com/office/officeart/2005/8/layout/pyramid1" loCatId="pyramid" qsTypeId="urn:microsoft.com/office/officeart/2005/8/quickstyle/simple1" qsCatId="simple" csTypeId="urn:microsoft.com/office/officeart/2005/8/colors/accent2_1" csCatId="accent2" phldr="1"/>
      <dgm:spPr/>
    </dgm:pt>
    <dgm:pt modelId="{609FDEFF-CF86-4579-91F7-67D82556DAB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DE" altLang="en-US" sz="1400" b="1" i="0" u="none" strike="noStrike" cap="none" normalizeH="0" baseline="0" dirty="0" smtClean="0">
            <a:ln/>
            <a:effectLst/>
            <a:latin typeface="Arial"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DE" altLang="en-US" sz="1400" b="1" i="0" u="none" strike="noStrike" cap="none" normalizeH="0" baseline="0" dirty="0" smtClean="0">
            <a:ln/>
            <a:effectLst/>
            <a:latin typeface="Arial" charset="0"/>
            <a:ea typeface="MS PGothic" pitchFamily="34" charset="-128"/>
          </a:endParaRPr>
        </a:p>
        <a:p>
          <a:pPr algn="ctr" rtl="0" eaLnBrk="1" latinLnBrk="0"/>
          <a:r>
            <a:rPr lang="de-DE" altLang="en-US" dirty="0" smtClean="0"/>
            <a:t>Indicators</a:t>
          </a:r>
        </a:p>
      </dgm:t>
    </dgm:pt>
    <dgm:pt modelId="{F4DB8501-E1DB-444A-AA95-924774845D31}" type="parTrans" cxnId="{325D9ED8-0CE4-46AC-9A42-10A13B895405}">
      <dgm:prSet/>
      <dgm:spPr/>
      <dgm:t>
        <a:bodyPr/>
        <a:lstStyle/>
        <a:p>
          <a:endParaRPr lang="en-GB">
            <a:solidFill>
              <a:srgbClr val="3366FF"/>
            </a:solidFill>
          </a:endParaRPr>
        </a:p>
      </dgm:t>
    </dgm:pt>
    <dgm:pt modelId="{A019BA7C-FAC6-4822-8ED3-B44F3269FFE2}" type="sibTrans" cxnId="{325D9ED8-0CE4-46AC-9A42-10A13B895405}">
      <dgm:prSet/>
      <dgm:spPr/>
      <dgm:t>
        <a:bodyPr/>
        <a:lstStyle/>
        <a:p>
          <a:endParaRPr lang="en-GB">
            <a:solidFill>
              <a:srgbClr val="3366FF"/>
            </a:solidFill>
          </a:endParaRPr>
        </a:p>
      </dgm:t>
    </dgm:pt>
    <dgm:pt modelId="{0216BCFC-49C9-4E99-A659-C462E5A0DD2E}">
      <dgm:prSet/>
      <dgm:spPr/>
      <dgm:t>
        <a:bodyPr/>
        <a:lstStyle/>
        <a:p>
          <a:pPr rtl="0" eaLnBrk="1" latinLnBrk="0"/>
          <a:r>
            <a:rPr lang="en-US" altLang="en-US" dirty="0" smtClean="0"/>
            <a:t>Accounts</a:t>
          </a:r>
        </a:p>
        <a:p>
          <a:pPr rtl="0" eaLnBrk="1" latinLnBrk="0"/>
          <a:r>
            <a:rPr lang="de-DE" altLang="en-US" dirty="0" smtClean="0"/>
            <a:t>SNA and SEEA</a:t>
          </a:r>
        </a:p>
      </dgm:t>
    </dgm:pt>
    <dgm:pt modelId="{78A086BD-2DBC-4338-82B6-39A3C3F4C93F}" type="parTrans" cxnId="{2BA9C36D-EEAB-461F-8E2B-7D20E4BDF147}">
      <dgm:prSet/>
      <dgm:spPr/>
      <dgm:t>
        <a:bodyPr/>
        <a:lstStyle/>
        <a:p>
          <a:endParaRPr lang="en-GB">
            <a:solidFill>
              <a:srgbClr val="3366FF"/>
            </a:solidFill>
          </a:endParaRPr>
        </a:p>
      </dgm:t>
    </dgm:pt>
    <dgm:pt modelId="{6D10FC83-86A3-4559-AAFD-D70C22A6B53F}" type="sibTrans" cxnId="{2BA9C36D-EEAB-461F-8E2B-7D20E4BDF147}">
      <dgm:prSet/>
      <dgm:spPr/>
      <dgm:t>
        <a:bodyPr/>
        <a:lstStyle/>
        <a:p>
          <a:endParaRPr lang="en-GB">
            <a:solidFill>
              <a:srgbClr val="3366FF"/>
            </a:solidFill>
          </a:endParaRPr>
        </a:p>
      </dgm:t>
    </dgm:pt>
    <dgm:pt modelId="{2A4C54D3-6526-48E4-A080-E8F5EE98757A}">
      <dgm:prSet/>
      <dgm:spPr/>
      <dgm:t>
        <a:bodyPr/>
        <a:lstStyle/>
        <a:p>
          <a:pPr rtl="0" eaLnBrk="1" latinLnBrk="0"/>
          <a:r>
            <a:rPr lang="de-DE" altLang="en-US" dirty="0" smtClean="0"/>
            <a:t>Basic data</a:t>
          </a:r>
        </a:p>
        <a:p>
          <a:pPr rtl="0" eaLnBrk="1" latinLnBrk="0"/>
          <a:r>
            <a:rPr lang="de-DE" altLang="en-US" dirty="0" smtClean="0"/>
            <a:t>Economy Environment Social </a:t>
          </a:r>
        </a:p>
      </dgm:t>
    </dgm:pt>
    <dgm:pt modelId="{8D79EC9C-80DE-41DD-8AA6-50B29E7EDE57}" type="parTrans" cxnId="{085AB712-2C43-42AC-A53F-A5614CBB4A15}">
      <dgm:prSet/>
      <dgm:spPr/>
      <dgm:t>
        <a:bodyPr/>
        <a:lstStyle/>
        <a:p>
          <a:endParaRPr lang="en-GB">
            <a:solidFill>
              <a:srgbClr val="3366FF"/>
            </a:solidFill>
          </a:endParaRPr>
        </a:p>
      </dgm:t>
    </dgm:pt>
    <dgm:pt modelId="{1726801F-606E-4E1B-A3C3-6A844E8FB713}" type="sibTrans" cxnId="{085AB712-2C43-42AC-A53F-A5614CBB4A15}">
      <dgm:prSet/>
      <dgm:spPr/>
      <dgm:t>
        <a:bodyPr/>
        <a:lstStyle/>
        <a:p>
          <a:endParaRPr lang="en-GB">
            <a:solidFill>
              <a:srgbClr val="3366FF"/>
            </a:solidFill>
          </a:endParaRPr>
        </a:p>
      </dgm:t>
    </dgm:pt>
    <dgm:pt modelId="{61D34EEF-34EF-4B41-99F4-3DA20C80CEBC}" type="pres">
      <dgm:prSet presAssocID="{EDC9A2F9-5BEF-4D79-8F3F-AAC437DE40BE}" presName="Name0" presStyleCnt="0">
        <dgm:presLayoutVars>
          <dgm:dir/>
          <dgm:animLvl val="lvl"/>
          <dgm:resizeHandles val="exact"/>
        </dgm:presLayoutVars>
      </dgm:prSet>
      <dgm:spPr/>
    </dgm:pt>
    <dgm:pt modelId="{CEB9008A-9C6B-4DEF-ADFE-CAD365000A6A}" type="pres">
      <dgm:prSet presAssocID="{609FDEFF-CF86-4579-91F7-67D82556DAB6}" presName="Name8" presStyleCnt="0"/>
      <dgm:spPr/>
    </dgm:pt>
    <dgm:pt modelId="{FB503266-4ABE-4ED5-B193-E7314C16D09F}" type="pres">
      <dgm:prSet presAssocID="{609FDEFF-CF86-4579-91F7-67D82556DAB6}" presName="level" presStyleLbl="node1" presStyleIdx="0" presStyleCnt="3">
        <dgm:presLayoutVars>
          <dgm:chMax val="1"/>
          <dgm:bulletEnabled val="1"/>
        </dgm:presLayoutVars>
      </dgm:prSet>
      <dgm:spPr/>
      <dgm:t>
        <a:bodyPr/>
        <a:lstStyle/>
        <a:p>
          <a:endParaRPr lang="en-GB"/>
        </a:p>
      </dgm:t>
    </dgm:pt>
    <dgm:pt modelId="{78A48C00-6C36-476E-B7B1-89280ECF33EB}" type="pres">
      <dgm:prSet presAssocID="{609FDEFF-CF86-4579-91F7-67D82556DAB6}" presName="levelTx" presStyleLbl="revTx" presStyleIdx="0" presStyleCnt="0">
        <dgm:presLayoutVars>
          <dgm:chMax val="1"/>
          <dgm:bulletEnabled val="1"/>
        </dgm:presLayoutVars>
      </dgm:prSet>
      <dgm:spPr/>
      <dgm:t>
        <a:bodyPr/>
        <a:lstStyle/>
        <a:p>
          <a:endParaRPr lang="en-GB"/>
        </a:p>
      </dgm:t>
    </dgm:pt>
    <dgm:pt modelId="{68D8C4CB-1843-4CCF-9F61-9C207F3293DC}" type="pres">
      <dgm:prSet presAssocID="{0216BCFC-49C9-4E99-A659-C462E5A0DD2E}" presName="Name8" presStyleCnt="0"/>
      <dgm:spPr/>
    </dgm:pt>
    <dgm:pt modelId="{E745F5CE-8D3E-4C63-96BB-CD9110E2986E}" type="pres">
      <dgm:prSet presAssocID="{0216BCFC-49C9-4E99-A659-C462E5A0DD2E}" presName="level" presStyleLbl="node1" presStyleIdx="1" presStyleCnt="3">
        <dgm:presLayoutVars>
          <dgm:chMax val="1"/>
          <dgm:bulletEnabled val="1"/>
        </dgm:presLayoutVars>
      </dgm:prSet>
      <dgm:spPr/>
      <dgm:t>
        <a:bodyPr/>
        <a:lstStyle/>
        <a:p>
          <a:endParaRPr lang="en-GB"/>
        </a:p>
      </dgm:t>
    </dgm:pt>
    <dgm:pt modelId="{424956C8-A0B6-4A5A-8A2E-752C86E56C27}" type="pres">
      <dgm:prSet presAssocID="{0216BCFC-49C9-4E99-A659-C462E5A0DD2E}" presName="levelTx" presStyleLbl="revTx" presStyleIdx="0" presStyleCnt="0">
        <dgm:presLayoutVars>
          <dgm:chMax val="1"/>
          <dgm:bulletEnabled val="1"/>
        </dgm:presLayoutVars>
      </dgm:prSet>
      <dgm:spPr/>
      <dgm:t>
        <a:bodyPr/>
        <a:lstStyle/>
        <a:p>
          <a:endParaRPr lang="en-GB"/>
        </a:p>
      </dgm:t>
    </dgm:pt>
    <dgm:pt modelId="{CD76F4D2-06FF-4AC7-ADC4-E1A18758F089}" type="pres">
      <dgm:prSet presAssocID="{2A4C54D3-6526-48E4-A080-E8F5EE98757A}" presName="Name8" presStyleCnt="0"/>
      <dgm:spPr/>
    </dgm:pt>
    <dgm:pt modelId="{6341B748-8B8B-4C55-8D4D-7C6A4B79755E}" type="pres">
      <dgm:prSet presAssocID="{2A4C54D3-6526-48E4-A080-E8F5EE98757A}" presName="level" presStyleLbl="node1" presStyleIdx="2" presStyleCnt="3">
        <dgm:presLayoutVars>
          <dgm:chMax val="1"/>
          <dgm:bulletEnabled val="1"/>
        </dgm:presLayoutVars>
      </dgm:prSet>
      <dgm:spPr/>
      <dgm:t>
        <a:bodyPr/>
        <a:lstStyle/>
        <a:p>
          <a:endParaRPr lang="en-GB"/>
        </a:p>
      </dgm:t>
    </dgm:pt>
    <dgm:pt modelId="{7734E380-0248-4380-B9D5-3BAC0AD05588}" type="pres">
      <dgm:prSet presAssocID="{2A4C54D3-6526-48E4-A080-E8F5EE98757A}" presName="levelTx" presStyleLbl="revTx" presStyleIdx="0" presStyleCnt="0">
        <dgm:presLayoutVars>
          <dgm:chMax val="1"/>
          <dgm:bulletEnabled val="1"/>
        </dgm:presLayoutVars>
      </dgm:prSet>
      <dgm:spPr/>
      <dgm:t>
        <a:bodyPr/>
        <a:lstStyle/>
        <a:p>
          <a:endParaRPr lang="en-GB"/>
        </a:p>
      </dgm:t>
    </dgm:pt>
  </dgm:ptLst>
  <dgm:cxnLst>
    <dgm:cxn modelId="{23D27513-7DF8-4E8D-A1F0-1FB218C9C792}" type="presOf" srcId="{0216BCFC-49C9-4E99-A659-C462E5A0DD2E}" destId="{424956C8-A0B6-4A5A-8A2E-752C86E56C27}" srcOrd="1" destOrd="0" presId="urn:microsoft.com/office/officeart/2005/8/layout/pyramid1"/>
    <dgm:cxn modelId="{325D9ED8-0CE4-46AC-9A42-10A13B895405}" srcId="{EDC9A2F9-5BEF-4D79-8F3F-AAC437DE40BE}" destId="{609FDEFF-CF86-4579-91F7-67D82556DAB6}" srcOrd="0" destOrd="0" parTransId="{F4DB8501-E1DB-444A-AA95-924774845D31}" sibTransId="{A019BA7C-FAC6-4822-8ED3-B44F3269FFE2}"/>
    <dgm:cxn modelId="{2BA9C36D-EEAB-461F-8E2B-7D20E4BDF147}" srcId="{EDC9A2F9-5BEF-4D79-8F3F-AAC437DE40BE}" destId="{0216BCFC-49C9-4E99-A659-C462E5A0DD2E}" srcOrd="1" destOrd="0" parTransId="{78A086BD-2DBC-4338-82B6-39A3C3F4C93F}" sibTransId="{6D10FC83-86A3-4559-AAFD-D70C22A6B53F}"/>
    <dgm:cxn modelId="{E9F14BA6-11A0-4D96-896E-C0D710D6736C}" type="presOf" srcId="{2A4C54D3-6526-48E4-A080-E8F5EE98757A}" destId="{7734E380-0248-4380-B9D5-3BAC0AD05588}" srcOrd="1" destOrd="0" presId="urn:microsoft.com/office/officeart/2005/8/layout/pyramid1"/>
    <dgm:cxn modelId="{18D91DAF-5E36-470B-9A88-EF41795C7B82}" type="presOf" srcId="{0216BCFC-49C9-4E99-A659-C462E5A0DD2E}" destId="{E745F5CE-8D3E-4C63-96BB-CD9110E2986E}" srcOrd="0" destOrd="0" presId="urn:microsoft.com/office/officeart/2005/8/layout/pyramid1"/>
    <dgm:cxn modelId="{085AB712-2C43-42AC-A53F-A5614CBB4A15}" srcId="{EDC9A2F9-5BEF-4D79-8F3F-AAC437DE40BE}" destId="{2A4C54D3-6526-48E4-A080-E8F5EE98757A}" srcOrd="2" destOrd="0" parTransId="{8D79EC9C-80DE-41DD-8AA6-50B29E7EDE57}" sibTransId="{1726801F-606E-4E1B-A3C3-6A844E8FB713}"/>
    <dgm:cxn modelId="{1A2D0778-D97C-44C1-912A-46C96911C867}" type="presOf" srcId="{EDC9A2F9-5BEF-4D79-8F3F-AAC437DE40BE}" destId="{61D34EEF-34EF-4B41-99F4-3DA20C80CEBC}" srcOrd="0" destOrd="0" presId="urn:microsoft.com/office/officeart/2005/8/layout/pyramid1"/>
    <dgm:cxn modelId="{6FC54A48-A0EB-4E86-BEDE-99E80891BDDE}" type="presOf" srcId="{609FDEFF-CF86-4579-91F7-67D82556DAB6}" destId="{FB503266-4ABE-4ED5-B193-E7314C16D09F}" srcOrd="0" destOrd="0" presId="urn:microsoft.com/office/officeart/2005/8/layout/pyramid1"/>
    <dgm:cxn modelId="{37354E25-3994-40B1-9830-5226A5BE6DCF}" type="presOf" srcId="{609FDEFF-CF86-4579-91F7-67D82556DAB6}" destId="{78A48C00-6C36-476E-B7B1-89280ECF33EB}" srcOrd="1" destOrd="0" presId="urn:microsoft.com/office/officeart/2005/8/layout/pyramid1"/>
    <dgm:cxn modelId="{02777CAD-6DE5-42B0-B62E-61DDA6B07A36}" type="presOf" srcId="{2A4C54D3-6526-48E4-A080-E8F5EE98757A}" destId="{6341B748-8B8B-4C55-8D4D-7C6A4B79755E}" srcOrd="0" destOrd="0" presId="urn:microsoft.com/office/officeart/2005/8/layout/pyramid1"/>
    <dgm:cxn modelId="{F84B72BE-D0E9-4DD6-AC32-82A3773142E9}" type="presParOf" srcId="{61D34EEF-34EF-4B41-99F4-3DA20C80CEBC}" destId="{CEB9008A-9C6B-4DEF-ADFE-CAD365000A6A}" srcOrd="0" destOrd="0" presId="urn:microsoft.com/office/officeart/2005/8/layout/pyramid1"/>
    <dgm:cxn modelId="{BD06AF79-BAD7-4E99-9B2A-31A0B8E693D7}" type="presParOf" srcId="{CEB9008A-9C6B-4DEF-ADFE-CAD365000A6A}" destId="{FB503266-4ABE-4ED5-B193-E7314C16D09F}" srcOrd="0" destOrd="0" presId="urn:microsoft.com/office/officeart/2005/8/layout/pyramid1"/>
    <dgm:cxn modelId="{381F1EE9-B408-4E2E-95CD-5630FC7C1699}" type="presParOf" srcId="{CEB9008A-9C6B-4DEF-ADFE-CAD365000A6A}" destId="{78A48C00-6C36-476E-B7B1-89280ECF33EB}" srcOrd="1" destOrd="0" presId="urn:microsoft.com/office/officeart/2005/8/layout/pyramid1"/>
    <dgm:cxn modelId="{5E8E136D-8A37-4019-8082-E2D019B78C89}" type="presParOf" srcId="{61D34EEF-34EF-4B41-99F4-3DA20C80CEBC}" destId="{68D8C4CB-1843-4CCF-9F61-9C207F3293DC}" srcOrd="1" destOrd="0" presId="urn:microsoft.com/office/officeart/2005/8/layout/pyramid1"/>
    <dgm:cxn modelId="{D3D9914D-BD56-4BF3-9D28-C04AFE323C40}" type="presParOf" srcId="{68D8C4CB-1843-4CCF-9F61-9C207F3293DC}" destId="{E745F5CE-8D3E-4C63-96BB-CD9110E2986E}" srcOrd="0" destOrd="0" presId="urn:microsoft.com/office/officeart/2005/8/layout/pyramid1"/>
    <dgm:cxn modelId="{6588D04A-CF1D-4C04-A992-F0F790F7B0B0}" type="presParOf" srcId="{68D8C4CB-1843-4CCF-9F61-9C207F3293DC}" destId="{424956C8-A0B6-4A5A-8A2E-752C86E56C27}" srcOrd="1" destOrd="0" presId="urn:microsoft.com/office/officeart/2005/8/layout/pyramid1"/>
    <dgm:cxn modelId="{7E14E8AC-423F-42CA-86E6-D429F60115D5}" type="presParOf" srcId="{61D34EEF-34EF-4B41-99F4-3DA20C80CEBC}" destId="{CD76F4D2-06FF-4AC7-ADC4-E1A18758F089}" srcOrd="2" destOrd="0" presId="urn:microsoft.com/office/officeart/2005/8/layout/pyramid1"/>
    <dgm:cxn modelId="{5D631FAB-CBC4-46EA-B44E-B48A884E3AC0}" type="presParOf" srcId="{CD76F4D2-06FF-4AC7-ADC4-E1A18758F089}" destId="{6341B748-8B8B-4C55-8D4D-7C6A4B79755E}" srcOrd="0" destOrd="0" presId="urn:microsoft.com/office/officeart/2005/8/layout/pyramid1"/>
    <dgm:cxn modelId="{7E253CBB-15D9-48A5-B966-1710ECBEA8C4}" type="presParOf" srcId="{CD76F4D2-06FF-4AC7-ADC4-E1A18758F089}" destId="{7734E380-0248-4380-B9D5-3BAC0AD05588}" srcOrd="1" destOrd="0" presId="urn:microsoft.com/office/officeart/2005/8/layout/pyramid1"/>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F17100-1FCC-480C-8563-4BDAF9E84787}" type="doc">
      <dgm:prSet loTypeId="urn:microsoft.com/office/officeart/2005/8/layout/default" loCatId="list" qsTypeId="urn:microsoft.com/office/officeart/2005/8/quickstyle/simple1" qsCatId="simple" csTypeId="urn:microsoft.com/office/officeart/2005/8/colors/accent6_2" csCatId="accent6" phldr="1"/>
      <dgm:spPr/>
      <dgm:t>
        <a:bodyPr/>
        <a:lstStyle/>
        <a:p>
          <a:endParaRPr lang="en-GB"/>
        </a:p>
      </dgm:t>
    </dgm:pt>
    <dgm:pt modelId="{0B458C01-7BFB-4697-8466-9281D6CD7688}">
      <dgm:prSet phldrT="[Text]"/>
      <dgm:spPr/>
      <dgm:t>
        <a:bodyPr/>
        <a:lstStyle/>
        <a:p>
          <a:r>
            <a:rPr lang="en-US" dirty="0" smtClean="0"/>
            <a:t>Training and technical cooperation</a:t>
          </a:r>
          <a:endParaRPr lang="en-GB" dirty="0"/>
        </a:p>
      </dgm:t>
    </dgm:pt>
    <dgm:pt modelId="{2B2E2151-3BDC-4755-84AA-8323C0E08204}" type="parTrans" cxnId="{8D14BD69-81F9-44C7-B2A9-75CA299AA0F1}">
      <dgm:prSet/>
      <dgm:spPr/>
      <dgm:t>
        <a:bodyPr/>
        <a:lstStyle/>
        <a:p>
          <a:endParaRPr lang="en-GB"/>
        </a:p>
      </dgm:t>
    </dgm:pt>
    <dgm:pt modelId="{7142E4E9-C15A-47C1-B523-ACE913185B08}" type="sibTrans" cxnId="{8D14BD69-81F9-44C7-B2A9-75CA299AA0F1}">
      <dgm:prSet/>
      <dgm:spPr/>
      <dgm:t>
        <a:bodyPr/>
        <a:lstStyle/>
        <a:p>
          <a:endParaRPr lang="en-GB"/>
        </a:p>
      </dgm:t>
    </dgm:pt>
    <dgm:pt modelId="{FE9F3079-8240-4AF9-B878-B35106094B7F}">
      <dgm:prSet phldrT="[Text]"/>
      <dgm:spPr/>
      <dgm:t>
        <a:bodyPr/>
        <a:lstStyle/>
        <a:p>
          <a:r>
            <a:rPr lang="en-US" dirty="0" smtClean="0"/>
            <a:t>Publication of manuals and handbooks</a:t>
          </a:r>
          <a:endParaRPr lang="en-GB" dirty="0"/>
        </a:p>
      </dgm:t>
    </dgm:pt>
    <dgm:pt modelId="{8B90FDD4-3220-4216-A82F-33A484D4A0A1}" type="parTrans" cxnId="{F1241F64-F3C9-4D92-A9C2-9DD1F58DF8DB}">
      <dgm:prSet/>
      <dgm:spPr/>
      <dgm:t>
        <a:bodyPr/>
        <a:lstStyle/>
        <a:p>
          <a:endParaRPr lang="en-GB"/>
        </a:p>
      </dgm:t>
    </dgm:pt>
    <dgm:pt modelId="{3C3897C7-DA4F-47DC-ABB3-6DDFEAF72138}" type="sibTrans" cxnId="{F1241F64-F3C9-4D92-A9C2-9DD1F58DF8DB}">
      <dgm:prSet/>
      <dgm:spPr/>
      <dgm:t>
        <a:bodyPr/>
        <a:lstStyle/>
        <a:p>
          <a:endParaRPr lang="en-GB"/>
        </a:p>
      </dgm:t>
    </dgm:pt>
    <dgm:pt modelId="{96156625-9970-4DC1-9B39-73F6691B1607}">
      <dgm:prSet phldrT="[Text]"/>
      <dgm:spPr/>
      <dgm:t>
        <a:bodyPr/>
        <a:lstStyle/>
        <a:p>
          <a:r>
            <a:rPr lang="en-US" dirty="0" smtClean="0"/>
            <a:t>Research</a:t>
          </a:r>
          <a:endParaRPr lang="en-GB" dirty="0"/>
        </a:p>
      </dgm:t>
    </dgm:pt>
    <dgm:pt modelId="{D1EF0CEB-45E3-4DDE-BFFC-084660101E74}" type="parTrans" cxnId="{9023641D-F8F4-46BD-92E5-1199670F6B72}">
      <dgm:prSet/>
      <dgm:spPr/>
      <dgm:t>
        <a:bodyPr/>
        <a:lstStyle/>
        <a:p>
          <a:endParaRPr lang="en-GB"/>
        </a:p>
      </dgm:t>
    </dgm:pt>
    <dgm:pt modelId="{2176ED73-74B0-445D-9F9C-4E048FFC4D17}" type="sibTrans" cxnId="{9023641D-F8F4-46BD-92E5-1199670F6B72}">
      <dgm:prSet/>
      <dgm:spPr/>
      <dgm:t>
        <a:bodyPr/>
        <a:lstStyle/>
        <a:p>
          <a:endParaRPr lang="en-GB"/>
        </a:p>
      </dgm:t>
    </dgm:pt>
    <dgm:pt modelId="{6009603F-FF08-4919-8A97-F2A4ECBC707E}">
      <dgm:prSet phldrT="[Text]"/>
      <dgm:spPr/>
      <dgm:t>
        <a:bodyPr/>
        <a:lstStyle/>
        <a:p>
          <a:r>
            <a:rPr lang="en-US" dirty="0" smtClean="0"/>
            <a:t>Advocacy</a:t>
          </a:r>
          <a:endParaRPr lang="en-GB" dirty="0"/>
        </a:p>
      </dgm:t>
    </dgm:pt>
    <dgm:pt modelId="{7FC4007D-7272-42AE-BCB8-DC12AE904FC8}" type="parTrans" cxnId="{DCA602DC-FE81-4C1C-8C27-383B9F7EBD68}">
      <dgm:prSet/>
      <dgm:spPr/>
      <dgm:t>
        <a:bodyPr/>
        <a:lstStyle/>
        <a:p>
          <a:endParaRPr lang="en-GB"/>
        </a:p>
      </dgm:t>
    </dgm:pt>
    <dgm:pt modelId="{7C1864D2-551C-4BA4-ABFA-506D06EF00FD}" type="sibTrans" cxnId="{DCA602DC-FE81-4C1C-8C27-383B9F7EBD68}">
      <dgm:prSet/>
      <dgm:spPr/>
      <dgm:t>
        <a:bodyPr/>
        <a:lstStyle/>
        <a:p>
          <a:endParaRPr lang="en-GB"/>
        </a:p>
      </dgm:t>
    </dgm:pt>
    <dgm:pt modelId="{CE5379C2-B2F3-4AF7-9748-652924B45A0D}" type="pres">
      <dgm:prSet presAssocID="{2DF17100-1FCC-480C-8563-4BDAF9E84787}" presName="diagram" presStyleCnt="0">
        <dgm:presLayoutVars>
          <dgm:dir/>
          <dgm:resizeHandles val="exact"/>
        </dgm:presLayoutVars>
      </dgm:prSet>
      <dgm:spPr/>
      <dgm:t>
        <a:bodyPr/>
        <a:lstStyle/>
        <a:p>
          <a:endParaRPr lang="en-GB"/>
        </a:p>
      </dgm:t>
    </dgm:pt>
    <dgm:pt modelId="{641AED55-8020-48C0-8CD7-271CC9F81BF3}" type="pres">
      <dgm:prSet presAssocID="{0B458C01-7BFB-4697-8466-9281D6CD7688}" presName="node" presStyleLbl="node1" presStyleIdx="0" presStyleCnt="4">
        <dgm:presLayoutVars>
          <dgm:bulletEnabled val="1"/>
        </dgm:presLayoutVars>
      </dgm:prSet>
      <dgm:spPr/>
      <dgm:t>
        <a:bodyPr/>
        <a:lstStyle/>
        <a:p>
          <a:endParaRPr lang="en-GB"/>
        </a:p>
      </dgm:t>
    </dgm:pt>
    <dgm:pt modelId="{60D91E11-1DDC-4817-B2D5-E31F0A9E8483}" type="pres">
      <dgm:prSet presAssocID="{7142E4E9-C15A-47C1-B523-ACE913185B08}" presName="sibTrans" presStyleCnt="0"/>
      <dgm:spPr/>
      <dgm:t>
        <a:bodyPr/>
        <a:lstStyle/>
        <a:p>
          <a:endParaRPr lang="en-GB"/>
        </a:p>
      </dgm:t>
    </dgm:pt>
    <dgm:pt modelId="{A4C5DADC-E518-4F95-AA9B-30D700266FCE}" type="pres">
      <dgm:prSet presAssocID="{FE9F3079-8240-4AF9-B878-B35106094B7F}" presName="node" presStyleLbl="node1" presStyleIdx="1" presStyleCnt="4">
        <dgm:presLayoutVars>
          <dgm:bulletEnabled val="1"/>
        </dgm:presLayoutVars>
      </dgm:prSet>
      <dgm:spPr/>
      <dgm:t>
        <a:bodyPr/>
        <a:lstStyle/>
        <a:p>
          <a:endParaRPr lang="en-GB"/>
        </a:p>
      </dgm:t>
    </dgm:pt>
    <dgm:pt modelId="{DCCBDD29-A5A3-4966-93D9-3EA76CF952FA}" type="pres">
      <dgm:prSet presAssocID="{3C3897C7-DA4F-47DC-ABB3-6DDFEAF72138}" presName="sibTrans" presStyleCnt="0"/>
      <dgm:spPr/>
      <dgm:t>
        <a:bodyPr/>
        <a:lstStyle/>
        <a:p>
          <a:endParaRPr lang="en-GB"/>
        </a:p>
      </dgm:t>
    </dgm:pt>
    <dgm:pt modelId="{587F911A-5CDD-441B-92A2-CC8B7B6C058C}" type="pres">
      <dgm:prSet presAssocID="{96156625-9970-4DC1-9B39-73F6691B1607}" presName="node" presStyleLbl="node1" presStyleIdx="2" presStyleCnt="4">
        <dgm:presLayoutVars>
          <dgm:bulletEnabled val="1"/>
        </dgm:presLayoutVars>
      </dgm:prSet>
      <dgm:spPr/>
      <dgm:t>
        <a:bodyPr/>
        <a:lstStyle/>
        <a:p>
          <a:endParaRPr lang="en-GB"/>
        </a:p>
      </dgm:t>
    </dgm:pt>
    <dgm:pt modelId="{EB3C20C6-D1C4-4879-9004-CF8305BCEC69}" type="pres">
      <dgm:prSet presAssocID="{2176ED73-74B0-445D-9F9C-4E048FFC4D17}" presName="sibTrans" presStyleCnt="0"/>
      <dgm:spPr/>
      <dgm:t>
        <a:bodyPr/>
        <a:lstStyle/>
        <a:p>
          <a:endParaRPr lang="en-GB"/>
        </a:p>
      </dgm:t>
    </dgm:pt>
    <dgm:pt modelId="{022FAFEF-3168-4D86-9087-A1B0394FA44F}" type="pres">
      <dgm:prSet presAssocID="{6009603F-FF08-4919-8A97-F2A4ECBC707E}" presName="node" presStyleLbl="node1" presStyleIdx="3" presStyleCnt="4">
        <dgm:presLayoutVars>
          <dgm:bulletEnabled val="1"/>
        </dgm:presLayoutVars>
      </dgm:prSet>
      <dgm:spPr/>
      <dgm:t>
        <a:bodyPr/>
        <a:lstStyle/>
        <a:p>
          <a:endParaRPr lang="en-GB"/>
        </a:p>
      </dgm:t>
    </dgm:pt>
  </dgm:ptLst>
  <dgm:cxnLst>
    <dgm:cxn modelId="{DCA602DC-FE81-4C1C-8C27-383B9F7EBD68}" srcId="{2DF17100-1FCC-480C-8563-4BDAF9E84787}" destId="{6009603F-FF08-4919-8A97-F2A4ECBC707E}" srcOrd="3" destOrd="0" parTransId="{7FC4007D-7272-42AE-BCB8-DC12AE904FC8}" sibTransId="{7C1864D2-551C-4BA4-ABFA-506D06EF00FD}"/>
    <dgm:cxn modelId="{9023641D-F8F4-46BD-92E5-1199670F6B72}" srcId="{2DF17100-1FCC-480C-8563-4BDAF9E84787}" destId="{96156625-9970-4DC1-9B39-73F6691B1607}" srcOrd="2" destOrd="0" parTransId="{D1EF0CEB-45E3-4DDE-BFFC-084660101E74}" sibTransId="{2176ED73-74B0-445D-9F9C-4E048FFC4D17}"/>
    <dgm:cxn modelId="{F1241F64-F3C9-4D92-A9C2-9DD1F58DF8DB}" srcId="{2DF17100-1FCC-480C-8563-4BDAF9E84787}" destId="{FE9F3079-8240-4AF9-B878-B35106094B7F}" srcOrd="1" destOrd="0" parTransId="{8B90FDD4-3220-4216-A82F-33A484D4A0A1}" sibTransId="{3C3897C7-DA4F-47DC-ABB3-6DDFEAF72138}"/>
    <dgm:cxn modelId="{E0230DCA-60AB-4B18-919C-7286EA04C80A}" type="presOf" srcId="{96156625-9970-4DC1-9B39-73F6691B1607}" destId="{587F911A-5CDD-441B-92A2-CC8B7B6C058C}" srcOrd="0" destOrd="0" presId="urn:microsoft.com/office/officeart/2005/8/layout/default"/>
    <dgm:cxn modelId="{8D14BD69-81F9-44C7-B2A9-75CA299AA0F1}" srcId="{2DF17100-1FCC-480C-8563-4BDAF9E84787}" destId="{0B458C01-7BFB-4697-8466-9281D6CD7688}" srcOrd="0" destOrd="0" parTransId="{2B2E2151-3BDC-4755-84AA-8323C0E08204}" sibTransId="{7142E4E9-C15A-47C1-B523-ACE913185B08}"/>
    <dgm:cxn modelId="{2312A5B9-EDE2-4D43-B2D1-0101C6658C4B}" type="presOf" srcId="{FE9F3079-8240-4AF9-B878-B35106094B7F}" destId="{A4C5DADC-E518-4F95-AA9B-30D700266FCE}" srcOrd="0" destOrd="0" presId="urn:microsoft.com/office/officeart/2005/8/layout/default"/>
    <dgm:cxn modelId="{EA0740F0-9F0D-4002-AB2D-3BB847E83356}" type="presOf" srcId="{6009603F-FF08-4919-8A97-F2A4ECBC707E}" destId="{022FAFEF-3168-4D86-9087-A1B0394FA44F}" srcOrd="0" destOrd="0" presId="urn:microsoft.com/office/officeart/2005/8/layout/default"/>
    <dgm:cxn modelId="{82750EE3-4CD4-4199-B4FA-1702B03C41E9}" type="presOf" srcId="{2DF17100-1FCC-480C-8563-4BDAF9E84787}" destId="{CE5379C2-B2F3-4AF7-9748-652924B45A0D}" srcOrd="0" destOrd="0" presId="urn:microsoft.com/office/officeart/2005/8/layout/default"/>
    <dgm:cxn modelId="{95A5AE1B-EBA3-4218-B6D2-3129ABEAEE06}" type="presOf" srcId="{0B458C01-7BFB-4697-8466-9281D6CD7688}" destId="{641AED55-8020-48C0-8CD7-271CC9F81BF3}" srcOrd="0" destOrd="0" presId="urn:microsoft.com/office/officeart/2005/8/layout/default"/>
    <dgm:cxn modelId="{56ED355B-3598-4227-B98E-B3ED4264C583}" type="presParOf" srcId="{CE5379C2-B2F3-4AF7-9748-652924B45A0D}" destId="{641AED55-8020-48C0-8CD7-271CC9F81BF3}" srcOrd="0" destOrd="0" presId="urn:microsoft.com/office/officeart/2005/8/layout/default"/>
    <dgm:cxn modelId="{1DE8BBDB-03DF-4530-BABE-2BB21FED44C8}" type="presParOf" srcId="{CE5379C2-B2F3-4AF7-9748-652924B45A0D}" destId="{60D91E11-1DDC-4817-B2D5-E31F0A9E8483}" srcOrd="1" destOrd="0" presId="urn:microsoft.com/office/officeart/2005/8/layout/default"/>
    <dgm:cxn modelId="{772CDC82-EA1B-487D-B609-18485B7B0E05}" type="presParOf" srcId="{CE5379C2-B2F3-4AF7-9748-652924B45A0D}" destId="{A4C5DADC-E518-4F95-AA9B-30D700266FCE}" srcOrd="2" destOrd="0" presId="urn:microsoft.com/office/officeart/2005/8/layout/default"/>
    <dgm:cxn modelId="{D2973395-CD56-4703-94DE-6CB1DD3524A6}" type="presParOf" srcId="{CE5379C2-B2F3-4AF7-9748-652924B45A0D}" destId="{DCCBDD29-A5A3-4966-93D9-3EA76CF952FA}" srcOrd="3" destOrd="0" presId="urn:microsoft.com/office/officeart/2005/8/layout/default"/>
    <dgm:cxn modelId="{2E2571FD-E01A-429E-9953-9BD212421C22}" type="presParOf" srcId="{CE5379C2-B2F3-4AF7-9748-652924B45A0D}" destId="{587F911A-5CDD-441B-92A2-CC8B7B6C058C}" srcOrd="4" destOrd="0" presId="urn:microsoft.com/office/officeart/2005/8/layout/default"/>
    <dgm:cxn modelId="{7EE5EF05-6B44-45C0-B503-E01842AB6B77}" type="presParOf" srcId="{CE5379C2-B2F3-4AF7-9748-652924B45A0D}" destId="{EB3C20C6-D1C4-4879-9004-CF8305BCEC69}" srcOrd="5" destOrd="0" presId="urn:microsoft.com/office/officeart/2005/8/layout/default"/>
    <dgm:cxn modelId="{233ADEC6-3931-4D26-8B18-F058C460AD42}" type="presParOf" srcId="{CE5379C2-B2F3-4AF7-9748-652924B45A0D}" destId="{022FAFEF-3168-4D86-9087-A1B0394FA44F}"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4D47F607-5E72-4480-8A65-F3A3F5DE4099}" type="doc">
      <dgm:prSet loTypeId="urn:microsoft.com/office/officeart/2005/8/layout/chevron2" loCatId="list" qsTypeId="urn:microsoft.com/office/officeart/2005/8/quickstyle/simple1" qsCatId="simple" csTypeId="urn:microsoft.com/office/officeart/2005/8/colors/accent6_2" csCatId="accent6" phldr="1"/>
      <dgm:spPr/>
      <dgm:t>
        <a:bodyPr/>
        <a:lstStyle/>
        <a:p>
          <a:endParaRPr lang="en-GB"/>
        </a:p>
      </dgm:t>
    </dgm:pt>
    <dgm:pt modelId="{12BDC5A9-506F-4DDD-9FC0-55339923223E}">
      <dgm:prSet phldrT="[Text]" custT="1"/>
      <dgm:spPr/>
      <dgm:t>
        <a:bodyPr/>
        <a:lstStyle/>
        <a:p>
          <a:r>
            <a:rPr lang="en-GB" sz="1800" dirty="0" smtClean="0"/>
            <a:t>Stage 1</a:t>
          </a:r>
          <a:endParaRPr lang="en-GB" sz="1400" dirty="0"/>
        </a:p>
      </dgm:t>
    </dgm:pt>
    <dgm:pt modelId="{E62AEC9B-F216-42FC-B6FB-2807991761A2}" type="parTrans" cxnId="{E618C8AF-BF75-4637-B656-FF8E6E703C7E}">
      <dgm:prSet/>
      <dgm:spPr/>
      <dgm:t>
        <a:bodyPr/>
        <a:lstStyle/>
        <a:p>
          <a:endParaRPr lang="en-GB"/>
        </a:p>
      </dgm:t>
    </dgm:pt>
    <dgm:pt modelId="{7CE1D00B-EB68-4543-B859-A7FB6871DCEE}" type="sibTrans" cxnId="{E618C8AF-BF75-4637-B656-FF8E6E703C7E}">
      <dgm:prSet/>
      <dgm:spPr/>
      <dgm:t>
        <a:bodyPr/>
        <a:lstStyle/>
        <a:p>
          <a:endParaRPr lang="en-GB"/>
        </a:p>
      </dgm:t>
    </dgm:pt>
    <dgm:pt modelId="{038E393A-412C-4C16-9C8F-0141E8D63E25}">
      <dgm:prSet phldrT="[Text]"/>
      <dgm:spPr/>
      <dgm:t>
        <a:bodyPr/>
        <a:lstStyle/>
        <a:p>
          <a:r>
            <a:rPr lang="en-US" dirty="0" smtClean="0"/>
            <a:t>Review of strategic framework and detailing of national and regional implementation </a:t>
          </a:r>
          <a:r>
            <a:rPr lang="en-US" dirty="0" err="1" smtClean="0"/>
            <a:t>programmes</a:t>
          </a:r>
          <a:endParaRPr lang="en-GB" dirty="0"/>
        </a:p>
      </dgm:t>
    </dgm:pt>
    <dgm:pt modelId="{87740DC4-6869-4EE8-9B5B-511E75B6236B}" type="parTrans" cxnId="{AEA0652C-343A-4C9F-9D59-B536D287B565}">
      <dgm:prSet/>
      <dgm:spPr/>
      <dgm:t>
        <a:bodyPr/>
        <a:lstStyle/>
        <a:p>
          <a:endParaRPr lang="en-GB"/>
        </a:p>
      </dgm:t>
    </dgm:pt>
    <dgm:pt modelId="{B7241199-E75A-4414-B9D4-0A15A614E8CC}" type="sibTrans" cxnId="{AEA0652C-343A-4C9F-9D59-B536D287B565}">
      <dgm:prSet/>
      <dgm:spPr/>
      <dgm:t>
        <a:bodyPr/>
        <a:lstStyle/>
        <a:p>
          <a:endParaRPr lang="en-GB"/>
        </a:p>
      </dgm:t>
    </dgm:pt>
    <dgm:pt modelId="{AC0419FE-54F0-4F81-9CE8-32B5516FCD98}">
      <dgm:prSet phldrT="[Text]" custT="1"/>
      <dgm:spPr/>
      <dgm:t>
        <a:bodyPr/>
        <a:lstStyle/>
        <a:p>
          <a:r>
            <a:rPr lang="en-GB" sz="1800" dirty="0" smtClean="0"/>
            <a:t>Stage 2</a:t>
          </a:r>
          <a:endParaRPr lang="en-GB" sz="1800" dirty="0"/>
        </a:p>
      </dgm:t>
    </dgm:pt>
    <dgm:pt modelId="{369141D9-4678-42E6-B095-5B4163E127CA}" type="parTrans" cxnId="{F2457ACD-DC13-462D-8B1F-E182025A298B}">
      <dgm:prSet/>
      <dgm:spPr/>
      <dgm:t>
        <a:bodyPr/>
        <a:lstStyle/>
        <a:p>
          <a:endParaRPr lang="en-GB"/>
        </a:p>
      </dgm:t>
    </dgm:pt>
    <dgm:pt modelId="{98E2F747-5F95-4E48-BBE3-9C0829817109}" type="sibTrans" cxnId="{F2457ACD-DC13-462D-8B1F-E182025A298B}">
      <dgm:prSet/>
      <dgm:spPr/>
      <dgm:t>
        <a:bodyPr/>
        <a:lstStyle/>
        <a:p>
          <a:endParaRPr lang="en-GB"/>
        </a:p>
      </dgm:t>
    </dgm:pt>
    <dgm:pt modelId="{E569BCBD-B6C0-42BC-9CDE-015CAFF38C1A}">
      <dgm:prSet phldrT="[Text]"/>
      <dgm:spPr/>
      <dgm:t>
        <a:bodyPr/>
        <a:lstStyle/>
        <a:p>
          <a:r>
            <a:rPr lang="en-US" dirty="0" smtClean="0"/>
            <a:t>Adaptation of classification, bus. registers and frames, surveys, admin. data sources and information technology infrastructure</a:t>
          </a:r>
          <a:endParaRPr lang="en-GB" dirty="0"/>
        </a:p>
      </dgm:t>
    </dgm:pt>
    <dgm:pt modelId="{2D17941B-6012-401E-B80C-BD17EA986D26}" type="parTrans" cxnId="{672C7E3E-8E44-4C8E-9D9F-39D60B0B9E0E}">
      <dgm:prSet/>
      <dgm:spPr/>
      <dgm:t>
        <a:bodyPr/>
        <a:lstStyle/>
        <a:p>
          <a:endParaRPr lang="en-GB"/>
        </a:p>
      </dgm:t>
    </dgm:pt>
    <dgm:pt modelId="{32C66CD8-18EB-4424-84E7-671CD9A8F5AB}" type="sibTrans" cxnId="{672C7E3E-8E44-4C8E-9D9F-39D60B0B9E0E}">
      <dgm:prSet/>
      <dgm:spPr/>
      <dgm:t>
        <a:bodyPr/>
        <a:lstStyle/>
        <a:p>
          <a:endParaRPr lang="en-GB"/>
        </a:p>
      </dgm:t>
    </dgm:pt>
    <dgm:pt modelId="{84632766-2C1B-4099-9806-754F08680E5F}">
      <dgm:prSet phldrT="[Text]" custT="1"/>
      <dgm:spPr/>
      <dgm:t>
        <a:bodyPr/>
        <a:lstStyle/>
        <a:p>
          <a:r>
            <a:rPr lang="en-US" sz="1800" dirty="0" smtClean="0"/>
            <a:t>Stage 3</a:t>
          </a:r>
          <a:endParaRPr lang="en-GB" sz="1600" dirty="0"/>
        </a:p>
      </dgm:t>
    </dgm:pt>
    <dgm:pt modelId="{D5443044-F682-447C-ABC5-C4AB33D9063B}" type="parTrans" cxnId="{5A1EE27A-37C8-4E18-8C6A-ABC35DBBD1F9}">
      <dgm:prSet/>
      <dgm:spPr/>
      <dgm:t>
        <a:bodyPr/>
        <a:lstStyle/>
        <a:p>
          <a:endParaRPr lang="en-GB"/>
        </a:p>
      </dgm:t>
    </dgm:pt>
    <dgm:pt modelId="{267369FA-CD41-4C65-8D3A-C33CB71F6535}" type="sibTrans" cxnId="{5A1EE27A-37C8-4E18-8C6A-ABC35DBBD1F9}">
      <dgm:prSet/>
      <dgm:spPr/>
      <dgm:t>
        <a:bodyPr/>
        <a:lstStyle/>
        <a:p>
          <a:endParaRPr lang="en-GB"/>
        </a:p>
      </dgm:t>
    </dgm:pt>
    <dgm:pt modelId="{61B6DFF0-07E1-4F9E-BEAB-1836740160E1}">
      <dgm:prSet phldrT="[Text]"/>
      <dgm:spPr/>
      <dgm:t>
        <a:bodyPr/>
        <a:lstStyle/>
        <a:p>
          <a:r>
            <a:rPr lang="en-US" dirty="0" smtClean="0"/>
            <a:t>Application of adapted frameworks and source data, </a:t>
          </a:r>
          <a:r>
            <a:rPr lang="en-US" dirty="0" err="1" smtClean="0"/>
            <a:t>backcasting</a:t>
          </a:r>
          <a:r>
            <a:rPr lang="en-US" dirty="0" smtClean="0"/>
            <a:t> and changeover to 2008 SNA </a:t>
          </a:r>
          <a:endParaRPr lang="en-GB" dirty="0"/>
        </a:p>
      </dgm:t>
    </dgm:pt>
    <dgm:pt modelId="{DC3F1E2E-B357-4C89-A2F8-5DBD3C30BED6}" type="parTrans" cxnId="{EA91AC20-B0CE-47D4-B3A9-E57B2951F76F}">
      <dgm:prSet/>
      <dgm:spPr/>
      <dgm:t>
        <a:bodyPr/>
        <a:lstStyle/>
        <a:p>
          <a:endParaRPr lang="en-GB"/>
        </a:p>
      </dgm:t>
    </dgm:pt>
    <dgm:pt modelId="{0039F582-7032-49BB-957F-AD1F8C009560}" type="sibTrans" cxnId="{EA91AC20-B0CE-47D4-B3A9-E57B2951F76F}">
      <dgm:prSet/>
      <dgm:spPr/>
      <dgm:t>
        <a:bodyPr/>
        <a:lstStyle/>
        <a:p>
          <a:endParaRPr lang="en-GB"/>
        </a:p>
      </dgm:t>
    </dgm:pt>
    <dgm:pt modelId="{78774B7F-B6E0-4757-9635-BC2C45BFA2EF}">
      <dgm:prSet/>
      <dgm:spPr/>
      <dgm:t>
        <a:bodyPr/>
        <a:lstStyle/>
        <a:p>
          <a:endParaRPr lang="en-GB" dirty="0"/>
        </a:p>
      </dgm:t>
    </dgm:pt>
    <dgm:pt modelId="{20FF3932-BB7D-46F9-B793-E03667DB846B}" type="parTrans" cxnId="{274F3AB2-DBBD-484E-90D0-2FFA947B36BF}">
      <dgm:prSet/>
      <dgm:spPr/>
      <dgm:t>
        <a:bodyPr/>
        <a:lstStyle/>
        <a:p>
          <a:endParaRPr lang="en-GB"/>
        </a:p>
      </dgm:t>
    </dgm:pt>
    <dgm:pt modelId="{9F4A2237-78DF-4055-86E2-DAAE99D91753}" type="sibTrans" cxnId="{274F3AB2-DBBD-484E-90D0-2FFA947B36BF}">
      <dgm:prSet/>
      <dgm:spPr/>
      <dgm:t>
        <a:bodyPr/>
        <a:lstStyle/>
        <a:p>
          <a:endParaRPr lang="en-GB"/>
        </a:p>
      </dgm:t>
    </dgm:pt>
    <dgm:pt modelId="{9922BB36-8B69-41C4-81CF-49810263D0A2}" type="pres">
      <dgm:prSet presAssocID="{4D47F607-5E72-4480-8A65-F3A3F5DE4099}" presName="linearFlow" presStyleCnt="0">
        <dgm:presLayoutVars>
          <dgm:dir/>
          <dgm:animLvl val="lvl"/>
          <dgm:resizeHandles val="exact"/>
        </dgm:presLayoutVars>
      </dgm:prSet>
      <dgm:spPr/>
      <dgm:t>
        <a:bodyPr/>
        <a:lstStyle/>
        <a:p>
          <a:endParaRPr lang="en-GB"/>
        </a:p>
      </dgm:t>
    </dgm:pt>
    <dgm:pt modelId="{C33DD4B4-8320-465C-8954-5C1754731228}" type="pres">
      <dgm:prSet presAssocID="{12BDC5A9-506F-4DDD-9FC0-55339923223E}" presName="composite" presStyleCnt="0"/>
      <dgm:spPr/>
      <dgm:t>
        <a:bodyPr/>
        <a:lstStyle/>
        <a:p>
          <a:endParaRPr lang="en-GB"/>
        </a:p>
      </dgm:t>
    </dgm:pt>
    <dgm:pt modelId="{330B38EE-FFE0-43BB-81B4-AFA6E3BFC9A6}" type="pres">
      <dgm:prSet presAssocID="{12BDC5A9-506F-4DDD-9FC0-55339923223E}" presName="parentText" presStyleLbl="alignNode1" presStyleIdx="0" presStyleCnt="3">
        <dgm:presLayoutVars>
          <dgm:chMax val="1"/>
          <dgm:bulletEnabled val="1"/>
        </dgm:presLayoutVars>
      </dgm:prSet>
      <dgm:spPr/>
      <dgm:t>
        <a:bodyPr/>
        <a:lstStyle/>
        <a:p>
          <a:endParaRPr lang="en-GB"/>
        </a:p>
      </dgm:t>
    </dgm:pt>
    <dgm:pt modelId="{21D37DF3-278E-4A94-8B6E-E509B1337491}" type="pres">
      <dgm:prSet presAssocID="{12BDC5A9-506F-4DDD-9FC0-55339923223E}" presName="descendantText" presStyleLbl="alignAcc1" presStyleIdx="0" presStyleCnt="3">
        <dgm:presLayoutVars>
          <dgm:bulletEnabled val="1"/>
        </dgm:presLayoutVars>
      </dgm:prSet>
      <dgm:spPr/>
      <dgm:t>
        <a:bodyPr/>
        <a:lstStyle/>
        <a:p>
          <a:endParaRPr lang="en-GB"/>
        </a:p>
      </dgm:t>
    </dgm:pt>
    <dgm:pt modelId="{698C1DCD-AB7C-4E94-A871-5A4AF5AF1DD0}" type="pres">
      <dgm:prSet presAssocID="{7CE1D00B-EB68-4543-B859-A7FB6871DCEE}" presName="sp" presStyleCnt="0"/>
      <dgm:spPr/>
      <dgm:t>
        <a:bodyPr/>
        <a:lstStyle/>
        <a:p>
          <a:endParaRPr lang="en-GB"/>
        </a:p>
      </dgm:t>
    </dgm:pt>
    <dgm:pt modelId="{D7F228BE-8823-4611-8C5D-FBFBDA6A2D82}" type="pres">
      <dgm:prSet presAssocID="{AC0419FE-54F0-4F81-9CE8-32B5516FCD98}" presName="composite" presStyleCnt="0"/>
      <dgm:spPr/>
      <dgm:t>
        <a:bodyPr/>
        <a:lstStyle/>
        <a:p>
          <a:endParaRPr lang="en-GB"/>
        </a:p>
      </dgm:t>
    </dgm:pt>
    <dgm:pt modelId="{B6EFAC13-450B-443F-B128-84424B134E84}" type="pres">
      <dgm:prSet presAssocID="{AC0419FE-54F0-4F81-9CE8-32B5516FCD98}" presName="parentText" presStyleLbl="alignNode1" presStyleIdx="1" presStyleCnt="3">
        <dgm:presLayoutVars>
          <dgm:chMax val="1"/>
          <dgm:bulletEnabled val="1"/>
        </dgm:presLayoutVars>
      </dgm:prSet>
      <dgm:spPr/>
      <dgm:t>
        <a:bodyPr/>
        <a:lstStyle/>
        <a:p>
          <a:endParaRPr lang="en-GB"/>
        </a:p>
      </dgm:t>
    </dgm:pt>
    <dgm:pt modelId="{C1AA2564-98EE-4C54-BD47-87704EEE9B28}" type="pres">
      <dgm:prSet presAssocID="{AC0419FE-54F0-4F81-9CE8-32B5516FCD98}" presName="descendantText" presStyleLbl="alignAcc1" presStyleIdx="1" presStyleCnt="3">
        <dgm:presLayoutVars>
          <dgm:bulletEnabled val="1"/>
        </dgm:presLayoutVars>
      </dgm:prSet>
      <dgm:spPr/>
      <dgm:t>
        <a:bodyPr/>
        <a:lstStyle/>
        <a:p>
          <a:endParaRPr lang="en-GB"/>
        </a:p>
      </dgm:t>
    </dgm:pt>
    <dgm:pt modelId="{7D17ED63-8F99-4178-A71C-0300F3C618B2}" type="pres">
      <dgm:prSet presAssocID="{98E2F747-5F95-4E48-BBE3-9C0829817109}" presName="sp" presStyleCnt="0"/>
      <dgm:spPr/>
      <dgm:t>
        <a:bodyPr/>
        <a:lstStyle/>
        <a:p>
          <a:endParaRPr lang="en-GB"/>
        </a:p>
      </dgm:t>
    </dgm:pt>
    <dgm:pt modelId="{A9B029D0-DE57-4CE5-A21B-740FE8370F8A}" type="pres">
      <dgm:prSet presAssocID="{84632766-2C1B-4099-9806-754F08680E5F}" presName="composite" presStyleCnt="0"/>
      <dgm:spPr/>
      <dgm:t>
        <a:bodyPr/>
        <a:lstStyle/>
        <a:p>
          <a:endParaRPr lang="en-GB"/>
        </a:p>
      </dgm:t>
    </dgm:pt>
    <dgm:pt modelId="{DC973757-7CF8-4928-AF27-D80D47EE7FB3}" type="pres">
      <dgm:prSet presAssocID="{84632766-2C1B-4099-9806-754F08680E5F}" presName="parentText" presStyleLbl="alignNode1" presStyleIdx="2" presStyleCnt="3">
        <dgm:presLayoutVars>
          <dgm:chMax val="1"/>
          <dgm:bulletEnabled val="1"/>
        </dgm:presLayoutVars>
      </dgm:prSet>
      <dgm:spPr/>
      <dgm:t>
        <a:bodyPr/>
        <a:lstStyle/>
        <a:p>
          <a:endParaRPr lang="en-GB"/>
        </a:p>
      </dgm:t>
    </dgm:pt>
    <dgm:pt modelId="{DF46AF27-C381-4D9B-BF0E-852D483977FA}" type="pres">
      <dgm:prSet presAssocID="{84632766-2C1B-4099-9806-754F08680E5F}" presName="descendantText" presStyleLbl="alignAcc1" presStyleIdx="2" presStyleCnt="3">
        <dgm:presLayoutVars>
          <dgm:bulletEnabled val="1"/>
        </dgm:presLayoutVars>
      </dgm:prSet>
      <dgm:spPr/>
      <dgm:t>
        <a:bodyPr/>
        <a:lstStyle/>
        <a:p>
          <a:endParaRPr lang="en-GB"/>
        </a:p>
      </dgm:t>
    </dgm:pt>
  </dgm:ptLst>
  <dgm:cxnLst>
    <dgm:cxn modelId="{B5C45AF6-4A3B-4CF7-AFEC-2D74654BDE22}" type="presOf" srcId="{038E393A-412C-4C16-9C8F-0141E8D63E25}" destId="{21D37DF3-278E-4A94-8B6E-E509B1337491}" srcOrd="0" destOrd="0" presId="urn:microsoft.com/office/officeart/2005/8/layout/chevron2"/>
    <dgm:cxn modelId="{E618C8AF-BF75-4637-B656-FF8E6E703C7E}" srcId="{4D47F607-5E72-4480-8A65-F3A3F5DE4099}" destId="{12BDC5A9-506F-4DDD-9FC0-55339923223E}" srcOrd="0" destOrd="0" parTransId="{E62AEC9B-F216-42FC-B6FB-2807991761A2}" sibTransId="{7CE1D00B-EB68-4543-B859-A7FB6871DCEE}"/>
    <dgm:cxn modelId="{E60D2499-C26A-4C80-A644-763E9236FB5C}" type="presOf" srcId="{4D47F607-5E72-4480-8A65-F3A3F5DE4099}" destId="{9922BB36-8B69-41C4-81CF-49810263D0A2}" srcOrd="0" destOrd="0" presId="urn:microsoft.com/office/officeart/2005/8/layout/chevron2"/>
    <dgm:cxn modelId="{5A1EE27A-37C8-4E18-8C6A-ABC35DBBD1F9}" srcId="{4D47F607-5E72-4480-8A65-F3A3F5DE4099}" destId="{84632766-2C1B-4099-9806-754F08680E5F}" srcOrd="2" destOrd="0" parTransId="{D5443044-F682-447C-ABC5-C4AB33D9063B}" sibTransId="{267369FA-CD41-4C65-8D3A-C33CB71F6535}"/>
    <dgm:cxn modelId="{F2457ACD-DC13-462D-8B1F-E182025A298B}" srcId="{4D47F607-5E72-4480-8A65-F3A3F5DE4099}" destId="{AC0419FE-54F0-4F81-9CE8-32B5516FCD98}" srcOrd="1" destOrd="0" parTransId="{369141D9-4678-42E6-B095-5B4163E127CA}" sibTransId="{98E2F747-5F95-4E48-BBE3-9C0829817109}"/>
    <dgm:cxn modelId="{C8BBD78E-112C-413E-9DA0-BA7293FD4A69}" type="presOf" srcId="{61B6DFF0-07E1-4F9E-BEAB-1836740160E1}" destId="{DF46AF27-C381-4D9B-BF0E-852D483977FA}" srcOrd="0" destOrd="0" presId="urn:microsoft.com/office/officeart/2005/8/layout/chevron2"/>
    <dgm:cxn modelId="{672C7E3E-8E44-4C8E-9D9F-39D60B0B9E0E}" srcId="{AC0419FE-54F0-4F81-9CE8-32B5516FCD98}" destId="{E569BCBD-B6C0-42BC-9CDE-015CAFF38C1A}" srcOrd="0" destOrd="0" parTransId="{2D17941B-6012-401E-B80C-BD17EA986D26}" sibTransId="{32C66CD8-18EB-4424-84E7-671CD9A8F5AB}"/>
    <dgm:cxn modelId="{274F3AB2-DBBD-484E-90D0-2FFA947B36BF}" srcId="{AC0419FE-54F0-4F81-9CE8-32B5516FCD98}" destId="{78774B7F-B6E0-4757-9635-BC2C45BFA2EF}" srcOrd="1" destOrd="0" parTransId="{20FF3932-BB7D-46F9-B793-E03667DB846B}" sibTransId="{9F4A2237-78DF-4055-86E2-DAAE99D91753}"/>
    <dgm:cxn modelId="{EA91AC20-B0CE-47D4-B3A9-E57B2951F76F}" srcId="{84632766-2C1B-4099-9806-754F08680E5F}" destId="{61B6DFF0-07E1-4F9E-BEAB-1836740160E1}" srcOrd="0" destOrd="0" parTransId="{DC3F1E2E-B357-4C89-A2F8-5DBD3C30BED6}" sibTransId="{0039F582-7032-49BB-957F-AD1F8C009560}"/>
    <dgm:cxn modelId="{6BE0B68C-A06E-469B-837E-12802F6F4182}" type="presOf" srcId="{AC0419FE-54F0-4F81-9CE8-32B5516FCD98}" destId="{B6EFAC13-450B-443F-B128-84424B134E84}" srcOrd="0" destOrd="0" presId="urn:microsoft.com/office/officeart/2005/8/layout/chevron2"/>
    <dgm:cxn modelId="{0D4A1969-0024-4A68-B8C5-F1ABD7328628}" type="presOf" srcId="{12BDC5A9-506F-4DDD-9FC0-55339923223E}" destId="{330B38EE-FFE0-43BB-81B4-AFA6E3BFC9A6}" srcOrd="0" destOrd="0" presId="urn:microsoft.com/office/officeart/2005/8/layout/chevron2"/>
    <dgm:cxn modelId="{AEA0652C-343A-4C9F-9D59-B536D287B565}" srcId="{12BDC5A9-506F-4DDD-9FC0-55339923223E}" destId="{038E393A-412C-4C16-9C8F-0141E8D63E25}" srcOrd="0" destOrd="0" parTransId="{87740DC4-6869-4EE8-9B5B-511E75B6236B}" sibTransId="{B7241199-E75A-4414-B9D4-0A15A614E8CC}"/>
    <dgm:cxn modelId="{3DF65EF5-3194-49E3-8816-B9D3BB2B0417}" type="presOf" srcId="{E569BCBD-B6C0-42BC-9CDE-015CAFF38C1A}" destId="{C1AA2564-98EE-4C54-BD47-87704EEE9B28}" srcOrd="0" destOrd="0" presId="urn:microsoft.com/office/officeart/2005/8/layout/chevron2"/>
    <dgm:cxn modelId="{D42C614C-2F2C-4BC4-9ABE-AF2C35BF1209}" type="presOf" srcId="{78774B7F-B6E0-4757-9635-BC2C45BFA2EF}" destId="{C1AA2564-98EE-4C54-BD47-87704EEE9B28}" srcOrd="0" destOrd="1" presId="urn:microsoft.com/office/officeart/2005/8/layout/chevron2"/>
    <dgm:cxn modelId="{860005DA-75E6-435A-8DB2-D1D8F57EAADE}" type="presOf" srcId="{84632766-2C1B-4099-9806-754F08680E5F}" destId="{DC973757-7CF8-4928-AF27-D80D47EE7FB3}" srcOrd="0" destOrd="0" presId="urn:microsoft.com/office/officeart/2005/8/layout/chevron2"/>
    <dgm:cxn modelId="{9D7D8074-D968-44C2-A94C-65A2300E7159}" type="presParOf" srcId="{9922BB36-8B69-41C4-81CF-49810263D0A2}" destId="{C33DD4B4-8320-465C-8954-5C1754731228}" srcOrd="0" destOrd="0" presId="urn:microsoft.com/office/officeart/2005/8/layout/chevron2"/>
    <dgm:cxn modelId="{744192DB-ACBD-4E25-9B52-F0DD2F41A989}" type="presParOf" srcId="{C33DD4B4-8320-465C-8954-5C1754731228}" destId="{330B38EE-FFE0-43BB-81B4-AFA6E3BFC9A6}" srcOrd="0" destOrd="0" presId="urn:microsoft.com/office/officeart/2005/8/layout/chevron2"/>
    <dgm:cxn modelId="{C9403434-ADAF-443D-98F6-D22D5529BAA0}" type="presParOf" srcId="{C33DD4B4-8320-465C-8954-5C1754731228}" destId="{21D37DF3-278E-4A94-8B6E-E509B1337491}" srcOrd="1" destOrd="0" presId="urn:microsoft.com/office/officeart/2005/8/layout/chevron2"/>
    <dgm:cxn modelId="{DE33A714-68B8-4B6F-8003-3935F7C2A1FC}" type="presParOf" srcId="{9922BB36-8B69-41C4-81CF-49810263D0A2}" destId="{698C1DCD-AB7C-4E94-A871-5A4AF5AF1DD0}" srcOrd="1" destOrd="0" presId="urn:microsoft.com/office/officeart/2005/8/layout/chevron2"/>
    <dgm:cxn modelId="{914D269B-4607-4BA1-9581-BBD0726D5464}" type="presParOf" srcId="{9922BB36-8B69-41C4-81CF-49810263D0A2}" destId="{D7F228BE-8823-4611-8C5D-FBFBDA6A2D82}" srcOrd="2" destOrd="0" presId="urn:microsoft.com/office/officeart/2005/8/layout/chevron2"/>
    <dgm:cxn modelId="{830CF94A-238C-4BA5-B471-F65F348CB06C}" type="presParOf" srcId="{D7F228BE-8823-4611-8C5D-FBFBDA6A2D82}" destId="{B6EFAC13-450B-443F-B128-84424B134E84}" srcOrd="0" destOrd="0" presId="urn:microsoft.com/office/officeart/2005/8/layout/chevron2"/>
    <dgm:cxn modelId="{6690C99C-7CEA-48B6-927E-EFFC0B604B9F}" type="presParOf" srcId="{D7F228BE-8823-4611-8C5D-FBFBDA6A2D82}" destId="{C1AA2564-98EE-4C54-BD47-87704EEE9B28}" srcOrd="1" destOrd="0" presId="urn:microsoft.com/office/officeart/2005/8/layout/chevron2"/>
    <dgm:cxn modelId="{AC31FF7E-737D-4F4D-A2D6-83CEC4D2AE01}" type="presParOf" srcId="{9922BB36-8B69-41C4-81CF-49810263D0A2}" destId="{7D17ED63-8F99-4178-A71C-0300F3C618B2}" srcOrd="3" destOrd="0" presId="urn:microsoft.com/office/officeart/2005/8/layout/chevron2"/>
    <dgm:cxn modelId="{A3262419-EC21-4261-952E-7F78C83A56CD}" type="presParOf" srcId="{9922BB36-8B69-41C4-81CF-49810263D0A2}" destId="{A9B029D0-DE57-4CE5-A21B-740FE8370F8A}" srcOrd="4" destOrd="0" presId="urn:microsoft.com/office/officeart/2005/8/layout/chevron2"/>
    <dgm:cxn modelId="{1658E5E7-8D10-43ED-A2B5-6521475045F5}" type="presParOf" srcId="{A9B029D0-DE57-4CE5-A21B-740FE8370F8A}" destId="{DC973757-7CF8-4928-AF27-D80D47EE7FB3}" srcOrd="0" destOrd="0" presId="urn:microsoft.com/office/officeart/2005/8/layout/chevron2"/>
    <dgm:cxn modelId="{1AD9E061-FE90-447E-BA14-CC1A111D6196}" type="presParOf" srcId="{A9B029D0-DE57-4CE5-A21B-740FE8370F8A}" destId="{DF46AF27-C381-4D9B-BF0E-852D483977F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6520DF-0E51-40B5-9107-50615EF4422C}">
      <dsp:nvSpPr>
        <dsp:cNvPr id="0" name=""/>
        <dsp:cNvSpPr/>
      </dsp:nvSpPr>
      <dsp:spPr>
        <a:xfrm>
          <a:off x="930867" y="517"/>
          <a:ext cx="2373126" cy="1423875"/>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Scope</a:t>
          </a:r>
          <a:endParaRPr lang="en-GB" sz="3100" kern="1200" dirty="0"/>
        </a:p>
      </dsp:txBody>
      <dsp:txXfrm>
        <a:off x="930867" y="517"/>
        <a:ext cx="2373126" cy="1423875"/>
      </dsp:txXfrm>
    </dsp:sp>
    <dsp:sp modelId="{58BF740F-7432-4731-AC56-04DF27D4137A}">
      <dsp:nvSpPr>
        <dsp:cNvPr id="0" name=""/>
        <dsp:cNvSpPr/>
      </dsp:nvSpPr>
      <dsp:spPr>
        <a:xfrm>
          <a:off x="3541306" y="517"/>
          <a:ext cx="2373126" cy="1423875"/>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Detail</a:t>
          </a:r>
          <a:endParaRPr lang="en-GB" sz="3100" kern="1200" dirty="0"/>
        </a:p>
      </dsp:txBody>
      <dsp:txXfrm>
        <a:off x="3541306" y="517"/>
        <a:ext cx="2373126" cy="1423875"/>
      </dsp:txXfrm>
    </dsp:sp>
    <dsp:sp modelId="{F707A52B-DAB2-43AB-9209-DF51A73D048E}">
      <dsp:nvSpPr>
        <dsp:cNvPr id="0" name=""/>
        <dsp:cNvSpPr/>
      </dsp:nvSpPr>
      <dsp:spPr>
        <a:xfrm>
          <a:off x="930867" y="1661706"/>
          <a:ext cx="2373126" cy="1423875"/>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Quality</a:t>
          </a:r>
          <a:endParaRPr lang="en-GB" sz="3100" kern="1200" dirty="0"/>
        </a:p>
      </dsp:txBody>
      <dsp:txXfrm>
        <a:off x="930867" y="1661706"/>
        <a:ext cx="2373126" cy="1423875"/>
      </dsp:txXfrm>
    </dsp:sp>
    <dsp:sp modelId="{0D0F05FA-258F-4FB8-BDB6-FB1DC27E4C96}">
      <dsp:nvSpPr>
        <dsp:cNvPr id="0" name=""/>
        <dsp:cNvSpPr/>
      </dsp:nvSpPr>
      <dsp:spPr>
        <a:xfrm>
          <a:off x="3541306" y="1661706"/>
          <a:ext cx="2373126" cy="1423875"/>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Compliance</a:t>
          </a:r>
          <a:endParaRPr lang="en-GB" sz="3100" kern="1200" dirty="0"/>
        </a:p>
      </dsp:txBody>
      <dsp:txXfrm>
        <a:off x="3541306" y="1661706"/>
        <a:ext cx="2373126" cy="14238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D99381-A067-455C-BEC7-86DE7ADA44B7}">
      <dsp:nvSpPr>
        <dsp:cNvPr id="0" name=""/>
        <dsp:cNvSpPr/>
      </dsp:nvSpPr>
      <dsp:spPr>
        <a:xfrm>
          <a:off x="0" y="0"/>
          <a:ext cx="6591300" cy="4800600"/>
        </a:xfrm>
        <a:prstGeom prst="roundRect">
          <a:avLst>
            <a:gd name="adj" fmla="val 85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3725799" numCol="1" spcCol="1270" anchor="t" anchorCtr="0">
          <a:noAutofit/>
        </a:bodyPr>
        <a:lstStyle/>
        <a:p>
          <a:pPr lvl="0" algn="l" defTabSz="1866900">
            <a:lnSpc>
              <a:spcPct val="90000"/>
            </a:lnSpc>
            <a:spcBef>
              <a:spcPct val="0"/>
            </a:spcBef>
            <a:spcAft>
              <a:spcPct val="35000"/>
            </a:spcAft>
          </a:pPr>
          <a:r>
            <a:rPr lang="en-US" sz="4200" kern="1200" dirty="0" smtClean="0"/>
            <a:t>Global Strategic plan</a:t>
          </a:r>
          <a:endParaRPr lang="en-GB" sz="4200" kern="1200" dirty="0"/>
        </a:p>
      </dsp:txBody>
      <dsp:txXfrm>
        <a:off x="119514" y="119514"/>
        <a:ext cx="6352272" cy="4561572"/>
      </dsp:txXfrm>
    </dsp:sp>
    <dsp:sp modelId="{32F65AEF-47F0-4B3C-9101-CAD892CFA71D}">
      <dsp:nvSpPr>
        <dsp:cNvPr id="0" name=""/>
        <dsp:cNvSpPr/>
      </dsp:nvSpPr>
      <dsp:spPr>
        <a:xfrm>
          <a:off x="164782" y="1200150"/>
          <a:ext cx="988695" cy="3360420"/>
        </a:xfrm>
        <a:prstGeom prst="roundRect">
          <a:avLst>
            <a:gd name="adj" fmla="val 105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smtClean="0"/>
            <a:t>Global strategy</a:t>
          </a:r>
          <a:endParaRPr lang="en-GB" sz="1700" kern="1200" dirty="0"/>
        </a:p>
      </dsp:txBody>
      <dsp:txXfrm>
        <a:off x="195188" y="1230556"/>
        <a:ext cx="927883" cy="3299608"/>
      </dsp:txXfrm>
    </dsp:sp>
    <dsp:sp modelId="{B6176BE7-B0A3-4290-A282-5C95EC1EED65}">
      <dsp:nvSpPr>
        <dsp:cNvPr id="0" name=""/>
        <dsp:cNvSpPr/>
      </dsp:nvSpPr>
      <dsp:spPr>
        <a:xfrm>
          <a:off x="1318260" y="1200150"/>
          <a:ext cx="5108257" cy="3360420"/>
        </a:xfrm>
        <a:prstGeom prst="roundRect">
          <a:avLst>
            <a:gd name="adj" fmla="val 105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2133867" numCol="1" spcCol="1270" anchor="t" anchorCtr="0">
          <a:noAutofit/>
        </a:bodyPr>
        <a:lstStyle/>
        <a:p>
          <a:pPr lvl="0" algn="l" defTabSz="1866900">
            <a:lnSpc>
              <a:spcPct val="90000"/>
            </a:lnSpc>
            <a:spcBef>
              <a:spcPct val="0"/>
            </a:spcBef>
            <a:spcAft>
              <a:spcPct val="35000"/>
            </a:spcAft>
          </a:pPr>
          <a:r>
            <a:rPr lang="en-US" sz="4200" kern="1200" dirty="0" smtClean="0"/>
            <a:t>Regional plan	</a:t>
          </a:r>
          <a:endParaRPr lang="en-GB" sz="4200" kern="1200" dirty="0"/>
        </a:p>
      </dsp:txBody>
      <dsp:txXfrm>
        <a:off x="1421605" y="1303495"/>
        <a:ext cx="4901567" cy="3153730"/>
      </dsp:txXfrm>
    </dsp:sp>
    <dsp:sp modelId="{4B2544AF-3DE9-41C6-A576-D42414104C16}">
      <dsp:nvSpPr>
        <dsp:cNvPr id="0" name=""/>
        <dsp:cNvSpPr/>
      </dsp:nvSpPr>
      <dsp:spPr>
        <a:xfrm>
          <a:off x="1445966" y="2376297"/>
          <a:ext cx="1021651" cy="1932241"/>
        </a:xfrm>
        <a:prstGeom prst="roundRect">
          <a:avLst>
            <a:gd name="adj" fmla="val 105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altLang="zh-CN" sz="1700" kern="1200" dirty="0" smtClean="0">
              <a:ea typeface="宋体" pitchFamily="2" charset="-122"/>
            </a:rPr>
            <a:t>Plans are in line with global strategy</a:t>
          </a:r>
          <a:endParaRPr lang="en-GB" sz="1700" kern="1200" dirty="0"/>
        </a:p>
      </dsp:txBody>
      <dsp:txXfrm>
        <a:off x="1477385" y="2407716"/>
        <a:ext cx="958813" cy="1869403"/>
      </dsp:txXfrm>
    </dsp:sp>
    <dsp:sp modelId="{8A483D2C-C43C-4D5F-B1F2-5F41FD22C92F}">
      <dsp:nvSpPr>
        <dsp:cNvPr id="0" name=""/>
        <dsp:cNvSpPr/>
      </dsp:nvSpPr>
      <dsp:spPr>
        <a:xfrm>
          <a:off x="2603563" y="2400300"/>
          <a:ext cx="3658171" cy="1920240"/>
        </a:xfrm>
        <a:prstGeom prst="roundRect">
          <a:avLst>
            <a:gd name="adj" fmla="val 105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083869" numCol="1" spcCol="1270" anchor="t" anchorCtr="0">
          <a:noAutofit/>
        </a:bodyPr>
        <a:lstStyle/>
        <a:p>
          <a:pPr lvl="0" algn="l" defTabSz="1866900">
            <a:lnSpc>
              <a:spcPct val="90000"/>
            </a:lnSpc>
            <a:spcBef>
              <a:spcPct val="0"/>
            </a:spcBef>
            <a:spcAft>
              <a:spcPct val="35000"/>
            </a:spcAft>
          </a:pPr>
          <a:r>
            <a:rPr lang="en-US" sz="4200" kern="1200" dirty="0" smtClean="0"/>
            <a:t>National Plan</a:t>
          </a:r>
          <a:endParaRPr lang="en-GB" sz="4200" kern="1200" dirty="0"/>
        </a:p>
      </dsp:txBody>
      <dsp:txXfrm>
        <a:off x="2662617" y="2459354"/>
        <a:ext cx="3540063" cy="1802132"/>
      </dsp:txXfrm>
    </dsp:sp>
    <dsp:sp modelId="{C31A965D-BE07-4090-8AEA-C5AFA50B3FF1}">
      <dsp:nvSpPr>
        <dsp:cNvPr id="0" name=""/>
        <dsp:cNvSpPr/>
      </dsp:nvSpPr>
      <dsp:spPr>
        <a:xfrm>
          <a:off x="2695017" y="3264408"/>
          <a:ext cx="3475262" cy="864108"/>
        </a:xfrm>
        <a:prstGeom prst="roundRect">
          <a:avLst>
            <a:gd name="adj" fmla="val 105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e.g. NSDS</a:t>
          </a:r>
          <a:endParaRPr lang="en-GB" sz="1800" kern="1200" dirty="0"/>
        </a:p>
      </dsp:txBody>
      <dsp:txXfrm>
        <a:off x="2721591" y="3290982"/>
        <a:ext cx="3422114" cy="8109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503266-4ABE-4ED5-B193-E7314C16D09F}">
      <dsp:nvSpPr>
        <dsp:cNvPr id="0" name=""/>
        <dsp:cNvSpPr/>
      </dsp:nvSpPr>
      <dsp:spPr>
        <a:xfrm>
          <a:off x="1473199" y="0"/>
          <a:ext cx="1473200" cy="812799"/>
        </a:xfrm>
        <a:prstGeom prst="trapezoid">
          <a:avLst>
            <a:gd name="adj" fmla="val 90625"/>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DE" altLang="en-US" sz="1700" b="1" i="0" u="none" strike="noStrike" kern="1200" cap="none" normalizeH="0" baseline="0" dirty="0" smtClean="0">
            <a:ln/>
            <a:effectLst/>
            <a:latin typeface="Arial"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DE" altLang="en-US" sz="1700" b="1" i="0" u="none" strike="noStrike" kern="1200" cap="none" normalizeH="0" baseline="0" dirty="0" smtClean="0">
            <a:ln/>
            <a:effectLst/>
            <a:latin typeface="Arial" charset="0"/>
            <a:ea typeface="MS PGothic" pitchFamily="34" charset="-128"/>
          </a:endParaRPr>
        </a:p>
        <a:p>
          <a:pPr algn="ctr" rtl="0" eaLnBrk="1" latinLnBrk="0">
            <a:spcBef>
              <a:spcPct val="0"/>
            </a:spcBef>
          </a:pPr>
          <a:r>
            <a:rPr lang="de-DE" altLang="en-US" sz="1700" kern="1200" dirty="0" smtClean="0"/>
            <a:t>Indicators</a:t>
          </a:r>
        </a:p>
      </dsp:txBody>
      <dsp:txXfrm>
        <a:off x="1473199" y="0"/>
        <a:ext cx="1473200" cy="812799"/>
      </dsp:txXfrm>
    </dsp:sp>
    <dsp:sp modelId="{E745F5CE-8D3E-4C63-96BB-CD9110E2986E}">
      <dsp:nvSpPr>
        <dsp:cNvPr id="0" name=""/>
        <dsp:cNvSpPr/>
      </dsp:nvSpPr>
      <dsp:spPr>
        <a:xfrm>
          <a:off x="736599" y="812799"/>
          <a:ext cx="2946400" cy="812799"/>
        </a:xfrm>
        <a:prstGeom prst="trapezoid">
          <a:avLst>
            <a:gd name="adj" fmla="val 90625"/>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0" eaLnBrk="1" latinLnBrk="0">
            <a:lnSpc>
              <a:spcPct val="90000"/>
            </a:lnSpc>
            <a:spcBef>
              <a:spcPct val="0"/>
            </a:spcBef>
            <a:spcAft>
              <a:spcPct val="35000"/>
            </a:spcAft>
          </a:pPr>
          <a:r>
            <a:rPr lang="en-US" altLang="en-US" sz="1700" kern="1200" dirty="0" smtClean="0"/>
            <a:t>Accounts</a:t>
          </a:r>
        </a:p>
        <a:p>
          <a:pPr lvl="0" algn="ctr" defTabSz="755650" rtl="0" eaLnBrk="1" latinLnBrk="0">
            <a:lnSpc>
              <a:spcPct val="90000"/>
            </a:lnSpc>
            <a:spcBef>
              <a:spcPct val="0"/>
            </a:spcBef>
            <a:spcAft>
              <a:spcPct val="35000"/>
            </a:spcAft>
          </a:pPr>
          <a:r>
            <a:rPr lang="de-DE" altLang="en-US" sz="1700" kern="1200" dirty="0" smtClean="0"/>
            <a:t>SNA and SEEA</a:t>
          </a:r>
        </a:p>
      </dsp:txBody>
      <dsp:txXfrm>
        <a:off x="1252219" y="812799"/>
        <a:ext cx="1915160" cy="812799"/>
      </dsp:txXfrm>
    </dsp:sp>
    <dsp:sp modelId="{6341B748-8B8B-4C55-8D4D-7C6A4B79755E}">
      <dsp:nvSpPr>
        <dsp:cNvPr id="0" name=""/>
        <dsp:cNvSpPr/>
      </dsp:nvSpPr>
      <dsp:spPr>
        <a:xfrm>
          <a:off x="0" y="1625599"/>
          <a:ext cx="4419599" cy="812799"/>
        </a:xfrm>
        <a:prstGeom prst="trapezoid">
          <a:avLst>
            <a:gd name="adj" fmla="val 90625"/>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0" eaLnBrk="1" latinLnBrk="0">
            <a:lnSpc>
              <a:spcPct val="90000"/>
            </a:lnSpc>
            <a:spcBef>
              <a:spcPct val="0"/>
            </a:spcBef>
            <a:spcAft>
              <a:spcPct val="35000"/>
            </a:spcAft>
          </a:pPr>
          <a:r>
            <a:rPr lang="de-DE" altLang="en-US" sz="1700" kern="1200" dirty="0" smtClean="0"/>
            <a:t>Basic data</a:t>
          </a:r>
        </a:p>
        <a:p>
          <a:pPr lvl="0" algn="ctr" defTabSz="755650" rtl="0" eaLnBrk="1" latinLnBrk="0">
            <a:lnSpc>
              <a:spcPct val="90000"/>
            </a:lnSpc>
            <a:spcBef>
              <a:spcPct val="0"/>
            </a:spcBef>
            <a:spcAft>
              <a:spcPct val="35000"/>
            </a:spcAft>
          </a:pPr>
          <a:r>
            <a:rPr lang="de-DE" altLang="en-US" sz="1700" kern="1200" dirty="0" smtClean="0"/>
            <a:t>Economy Environment Social </a:t>
          </a:r>
        </a:p>
      </dsp:txBody>
      <dsp:txXfrm>
        <a:off x="773429" y="1625599"/>
        <a:ext cx="2872740" cy="8127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AED55-8020-48C0-8CD7-271CC9F81BF3}">
      <dsp:nvSpPr>
        <dsp:cNvPr id="0" name=""/>
        <dsp:cNvSpPr/>
      </dsp:nvSpPr>
      <dsp:spPr>
        <a:xfrm>
          <a:off x="686" y="76404"/>
          <a:ext cx="2678101" cy="1606860"/>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Training and technical cooperation</a:t>
          </a:r>
          <a:endParaRPr lang="en-GB" sz="3100" kern="1200" dirty="0"/>
        </a:p>
      </dsp:txBody>
      <dsp:txXfrm>
        <a:off x="686" y="76404"/>
        <a:ext cx="2678101" cy="1606860"/>
      </dsp:txXfrm>
    </dsp:sp>
    <dsp:sp modelId="{A4C5DADC-E518-4F95-AA9B-30D700266FCE}">
      <dsp:nvSpPr>
        <dsp:cNvPr id="0" name=""/>
        <dsp:cNvSpPr/>
      </dsp:nvSpPr>
      <dsp:spPr>
        <a:xfrm>
          <a:off x="2946598" y="76404"/>
          <a:ext cx="2678101" cy="1606860"/>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Publication of manuals and handbooks</a:t>
          </a:r>
          <a:endParaRPr lang="en-GB" sz="3100" kern="1200" dirty="0"/>
        </a:p>
      </dsp:txBody>
      <dsp:txXfrm>
        <a:off x="2946598" y="76404"/>
        <a:ext cx="2678101" cy="1606860"/>
      </dsp:txXfrm>
    </dsp:sp>
    <dsp:sp modelId="{587F911A-5CDD-441B-92A2-CC8B7B6C058C}">
      <dsp:nvSpPr>
        <dsp:cNvPr id="0" name=""/>
        <dsp:cNvSpPr/>
      </dsp:nvSpPr>
      <dsp:spPr>
        <a:xfrm>
          <a:off x="686" y="1951075"/>
          <a:ext cx="2678101" cy="1606860"/>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Research</a:t>
          </a:r>
          <a:endParaRPr lang="en-GB" sz="3100" kern="1200" dirty="0"/>
        </a:p>
      </dsp:txBody>
      <dsp:txXfrm>
        <a:off x="686" y="1951075"/>
        <a:ext cx="2678101" cy="1606860"/>
      </dsp:txXfrm>
    </dsp:sp>
    <dsp:sp modelId="{022FAFEF-3168-4D86-9087-A1B0394FA44F}">
      <dsp:nvSpPr>
        <dsp:cNvPr id="0" name=""/>
        <dsp:cNvSpPr/>
      </dsp:nvSpPr>
      <dsp:spPr>
        <a:xfrm>
          <a:off x="2946598" y="1951075"/>
          <a:ext cx="2678101" cy="1606860"/>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Advocacy</a:t>
          </a:r>
          <a:endParaRPr lang="en-GB" sz="3100" kern="1200" dirty="0"/>
        </a:p>
      </dsp:txBody>
      <dsp:txXfrm>
        <a:off x="2946598" y="1951075"/>
        <a:ext cx="2678101" cy="16068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0B38EE-FFE0-43BB-81B4-AFA6E3BFC9A6}">
      <dsp:nvSpPr>
        <dsp:cNvPr id="0" name=""/>
        <dsp:cNvSpPr/>
      </dsp:nvSpPr>
      <dsp:spPr>
        <a:xfrm rot="5400000">
          <a:off x="-233221" y="235562"/>
          <a:ext cx="1554807" cy="1088365"/>
        </a:xfrm>
        <a:prstGeom prst="chevron">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Stage 1</a:t>
          </a:r>
          <a:endParaRPr lang="en-GB" sz="1400" kern="1200" dirty="0"/>
        </a:p>
      </dsp:txBody>
      <dsp:txXfrm rot="-5400000">
        <a:off x="1" y="546524"/>
        <a:ext cx="1088365" cy="466442"/>
      </dsp:txXfrm>
    </dsp:sp>
    <dsp:sp modelId="{21D37DF3-278E-4A94-8B6E-E509B1337491}">
      <dsp:nvSpPr>
        <dsp:cNvPr id="0" name=""/>
        <dsp:cNvSpPr/>
      </dsp:nvSpPr>
      <dsp:spPr>
        <a:xfrm rot="5400000">
          <a:off x="3202885" y="-2112179"/>
          <a:ext cx="1010624" cy="5239665"/>
        </a:xfrm>
        <a:prstGeom prst="round2Same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Review of strategic framework and detailing of national and regional implementation </a:t>
          </a:r>
          <a:r>
            <a:rPr lang="en-US" sz="1600" kern="1200" dirty="0" err="1" smtClean="0"/>
            <a:t>programmes</a:t>
          </a:r>
          <a:endParaRPr lang="en-GB" sz="1600" kern="1200" dirty="0"/>
        </a:p>
      </dsp:txBody>
      <dsp:txXfrm rot="-5400000">
        <a:off x="1088365" y="51676"/>
        <a:ext cx="5190330" cy="911954"/>
      </dsp:txXfrm>
    </dsp:sp>
    <dsp:sp modelId="{B6EFAC13-450B-443F-B128-84424B134E84}">
      <dsp:nvSpPr>
        <dsp:cNvPr id="0" name=""/>
        <dsp:cNvSpPr/>
      </dsp:nvSpPr>
      <dsp:spPr>
        <a:xfrm rot="5400000">
          <a:off x="-233221" y="1595767"/>
          <a:ext cx="1554807" cy="1088365"/>
        </a:xfrm>
        <a:prstGeom prst="chevron">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Stage 2</a:t>
          </a:r>
          <a:endParaRPr lang="en-GB" sz="1800" kern="1200" dirty="0"/>
        </a:p>
      </dsp:txBody>
      <dsp:txXfrm rot="-5400000">
        <a:off x="1" y="1906729"/>
        <a:ext cx="1088365" cy="466442"/>
      </dsp:txXfrm>
    </dsp:sp>
    <dsp:sp modelId="{C1AA2564-98EE-4C54-BD47-87704EEE9B28}">
      <dsp:nvSpPr>
        <dsp:cNvPr id="0" name=""/>
        <dsp:cNvSpPr/>
      </dsp:nvSpPr>
      <dsp:spPr>
        <a:xfrm rot="5400000">
          <a:off x="3202885" y="-751974"/>
          <a:ext cx="1010624" cy="5239665"/>
        </a:xfrm>
        <a:prstGeom prst="round2Same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Adaptation of classification, bus. registers and frames, surveys, admin. data sources and information technology infrastructure</a:t>
          </a:r>
          <a:endParaRPr lang="en-GB" sz="1600" kern="1200" dirty="0"/>
        </a:p>
        <a:p>
          <a:pPr marL="171450" lvl="1" indent="-171450" algn="l" defTabSz="711200">
            <a:lnSpc>
              <a:spcPct val="90000"/>
            </a:lnSpc>
            <a:spcBef>
              <a:spcPct val="0"/>
            </a:spcBef>
            <a:spcAft>
              <a:spcPct val="15000"/>
            </a:spcAft>
            <a:buChar char="••"/>
          </a:pPr>
          <a:endParaRPr lang="en-GB" sz="1600" kern="1200" dirty="0"/>
        </a:p>
      </dsp:txBody>
      <dsp:txXfrm rot="-5400000">
        <a:off x="1088365" y="1411881"/>
        <a:ext cx="5190330" cy="911954"/>
      </dsp:txXfrm>
    </dsp:sp>
    <dsp:sp modelId="{DC973757-7CF8-4928-AF27-D80D47EE7FB3}">
      <dsp:nvSpPr>
        <dsp:cNvPr id="0" name=""/>
        <dsp:cNvSpPr/>
      </dsp:nvSpPr>
      <dsp:spPr>
        <a:xfrm rot="5400000">
          <a:off x="-233221" y="2955972"/>
          <a:ext cx="1554807" cy="1088365"/>
        </a:xfrm>
        <a:prstGeom prst="chevron">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Stage 3</a:t>
          </a:r>
          <a:endParaRPr lang="en-GB" sz="1600" kern="1200" dirty="0"/>
        </a:p>
      </dsp:txBody>
      <dsp:txXfrm rot="-5400000">
        <a:off x="1" y="3266934"/>
        <a:ext cx="1088365" cy="466442"/>
      </dsp:txXfrm>
    </dsp:sp>
    <dsp:sp modelId="{DF46AF27-C381-4D9B-BF0E-852D483977FA}">
      <dsp:nvSpPr>
        <dsp:cNvPr id="0" name=""/>
        <dsp:cNvSpPr/>
      </dsp:nvSpPr>
      <dsp:spPr>
        <a:xfrm rot="5400000">
          <a:off x="3202885" y="608230"/>
          <a:ext cx="1010624" cy="5239665"/>
        </a:xfrm>
        <a:prstGeom prst="round2Same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Application of adapted frameworks and source data, </a:t>
          </a:r>
          <a:r>
            <a:rPr lang="en-US" sz="1600" kern="1200" dirty="0" err="1" smtClean="0"/>
            <a:t>backcasting</a:t>
          </a:r>
          <a:r>
            <a:rPr lang="en-US" sz="1600" kern="1200" dirty="0" smtClean="0"/>
            <a:t> and changeover to 2008 SNA </a:t>
          </a:r>
          <a:endParaRPr lang="en-GB" sz="1600" kern="1200" dirty="0"/>
        </a:p>
      </dsp:txBody>
      <dsp:txXfrm rot="-5400000">
        <a:off x="1088365" y="2772086"/>
        <a:ext cx="5190330" cy="91195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3167" tIns="46583" rIns="93167" bIns="46583" numCol="1" anchor="t" anchorCtr="0" compatLnSpc="1">
            <a:prstTxWarp prst="textNoShape">
              <a:avLst/>
            </a:prstTxWarp>
          </a:bodyPr>
          <a:lstStyle>
            <a:lvl1pPr defTabSz="931863">
              <a:defRPr sz="1200">
                <a:cs typeface="+mn-cs"/>
              </a:defRPr>
            </a:lvl1pPr>
          </a:lstStyle>
          <a:p>
            <a:pPr>
              <a:defRPr/>
            </a:pPr>
            <a:endParaRPr lang="en-GB" altLang="en-US" dirty="0"/>
          </a:p>
        </p:txBody>
      </p:sp>
      <p:sp>
        <p:nvSpPr>
          <p:cNvPr id="28675" name="Rectangle 3"/>
          <p:cNvSpPr>
            <a:spLocks noGrp="1" noChangeArrowheads="1"/>
          </p:cNvSpPr>
          <p:nvPr>
            <p:ph type="dt" sz="quarter" idx="1"/>
          </p:nvPr>
        </p:nvSpPr>
        <p:spPr bwMode="auto">
          <a:xfrm>
            <a:off x="3970338" y="0"/>
            <a:ext cx="3038475" cy="463550"/>
          </a:xfrm>
          <a:prstGeom prst="rect">
            <a:avLst/>
          </a:prstGeom>
          <a:noFill/>
          <a:ln w="9525">
            <a:noFill/>
            <a:miter lim="800000"/>
            <a:headEnd/>
            <a:tailEnd/>
          </a:ln>
          <a:effectLst/>
        </p:spPr>
        <p:txBody>
          <a:bodyPr vert="horz" wrap="square" lIns="93167" tIns="46583" rIns="93167" bIns="46583" numCol="1" anchor="t" anchorCtr="0" compatLnSpc="1">
            <a:prstTxWarp prst="textNoShape">
              <a:avLst/>
            </a:prstTxWarp>
          </a:bodyPr>
          <a:lstStyle>
            <a:lvl1pPr algn="r" defTabSz="931863">
              <a:defRPr sz="1200">
                <a:cs typeface="+mn-cs"/>
              </a:defRPr>
            </a:lvl1pPr>
          </a:lstStyle>
          <a:p>
            <a:pPr>
              <a:defRPr/>
            </a:pPr>
            <a:endParaRPr lang="en-GB" altLang="en-US" dirty="0"/>
          </a:p>
        </p:txBody>
      </p:sp>
      <p:sp>
        <p:nvSpPr>
          <p:cNvPr id="286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93167" tIns="46583" rIns="93167" bIns="46583" numCol="1" anchor="b" anchorCtr="0" compatLnSpc="1">
            <a:prstTxWarp prst="textNoShape">
              <a:avLst/>
            </a:prstTxWarp>
          </a:bodyPr>
          <a:lstStyle>
            <a:lvl1pPr defTabSz="931863">
              <a:defRPr sz="1200">
                <a:cs typeface="+mn-cs"/>
              </a:defRPr>
            </a:lvl1pPr>
          </a:lstStyle>
          <a:p>
            <a:pPr>
              <a:defRPr/>
            </a:pPr>
            <a:endParaRPr lang="en-GB" altLang="en-US" dirty="0"/>
          </a:p>
        </p:txBody>
      </p:sp>
      <p:sp>
        <p:nvSpPr>
          <p:cNvPr id="28677" name="Rectangle 5"/>
          <p:cNvSpPr>
            <a:spLocks noGrp="1" noChangeArrowheads="1"/>
          </p:cNvSpPr>
          <p:nvPr>
            <p:ph type="sldNum" sz="quarter" idx="3"/>
          </p:nvPr>
        </p:nvSpPr>
        <p:spPr bwMode="auto">
          <a:xfrm>
            <a:off x="3970338" y="8831263"/>
            <a:ext cx="3038475" cy="463550"/>
          </a:xfrm>
          <a:prstGeom prst="rect">
            <a:avLst/>
          </a:prstGeom>
          <a:noFill/>
          <a:ln w="9525">
            <a:noFill/>
            <a:miter lim="800000"/>
            <a:headEnd/>
            <a:tailEnd/>
          </a:ln>
          <a:effectLst/>
        </p:spPr>
        <p:txBody>
          <a:bodyPr vert="horz" wrap="square" lIns="93167" tIns="46583" rIns="93167" bIns="46583" numCol="1" anchor="b" anchorCtr="0" compatLnSpc="1">
            <a:prstTxWarp prst="textNoShape">
              <a:avLst/>
            </a:prstTxWarp>
          </a:bodyPr>
          <a:lstStyle>
            <a:lvl1pPr algn="r" defTabSz="931863">
              <a:defRPr sz="1200">
                <a:cs typeface="+mn-cs"/>
              </a:defRPr>
            </a:lvl1pPr>
          </a:lstStyle>
          <a:p>
            <a:pPr>
              <a:defRPr/>
            </a:pPr>
            <a:fld id="{DE5379BB-FFFE-4232-B31E-4FA6893C2C73}" type="slidenum">
              <a:rPr lang="en-GB" altLang="en-US"/>
              <a:pPr>
                <a:defRPr/>
              </a:pPr>
              <a:t>‹#›</a:t>
            </a:fld>
            <a:endParaRPr lang="en-GB" altLang="en-US" dirty="0"/>
          </a:p>
        </p:txBody>
      </p:sp>
    </p:spTree>
    <p:extLst>
      <p:ext uri="{BB962C8B-B14F-4D97-AF65-F5344CB8AC3E}">
        <p14:creationId xmlns:p14="http://schemas.microsoft.com/office/powerpoint/2010/main" val="330849205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3167" tIns="46583" rIns="93167" bIns="46583" numCol="1" anchor="t" anchorCtr="0" compatLnSpc="1">
            <a:prstTxWarp prst="textNoShape">
              <a:avLst/>
            </a:prstTxWarp>
          </a:bodyPr>
          <a:lstStyle>
            <a:lvl1pPr defTabSz="931863">
              <a:defRPr sz="1200">
                <a:cs typeface="+mn-cs"/>
              </a:defRPr>
            </a:lvl1pPr>
          </a:lstStyle>
          <a:p>
            <a:pPr>
              <a:defRPr/>
            </a:pPr>
            <a:endParaRPr lang="en-GB" altLang="en-US" dirty="0"/>
          </a:p>
        </p:txBody>
      </p:sp>
      <p:sp>
        <p:nvSpPr>
          <p:cNvPr id="29699" name="Rectangle 3"/>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93167" tIns="46583" rIns="93167" bIns="46583" numCol="1" anchor="t" anchorCtr="0" compatLnSpc="1">
            <a:prstTxWarp prst="textNoShape">
              <a:avLst/>
            </a:prstTxWarp>
          </a:bodyPr>
          <a:lstStyle>
            <a:lvl1pPr algn="r" defTabSz="931863">
              <a:defRPr sz="1200">
                <a:cs typeface="+mn-cs"/>
              </a:defRPr>
            </a:lvl1pPr>
          </a:lstStyle>
          <a:p>
            <a:pPr>
              <a:defRPr/>
            </a:pPr>
            <a:endParaRPr lang="en-GB" altLang="en-US" dirty="0"/>
          </a:p>
        </p:txBody>
      </p:sp>
      <p:sp>
        <p:nvSpPr>
          <p:cNvPr id="21508"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67" tIns="46583" rIns="93167" bIns="46583"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9702" name="Rectangle 6"/>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93167" tIns="46583" rIns="93167" bIns="46583" numCol="1" anchor="b" anchorCtr="0" compatLnSpc="1">
            <a:prstTxWarp prst="textNoShape">
              <a:avLst/>
            </a:prstTxWarp>
          </a:bodyPr>
          <a:lstStyle>
            <a:lvl1pPr defTabSz="931863">
              <a:defRPr sz="1200">
                <a:cs typeface="+mn-cs"/>
              </a:defRPr>
            </a:lvl1pPr>
          </a:lstStyle>
          <a:p>
            <a:pPr>
              <a:defRPr/>
            </a:pPr>
            <a:endParaRPr lang="en-GB" altLang="en-US" dirty="0"/>
          </a:p>
        </p:txBody>
      </p:sp>
      <p:sp>
        <p:nvSpPr>
          <p:cNvPr id="29703" name="Rectangle 7"/>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93167" tIns="46583" rIns="93167" bIns="46583" numCol="1" anchor="b" anchorCtr="0" compatLnSpc="1">
            <a:prstTxWarp prst="textNoShape">
              <a:avLst/>
            </a:prstTxWarp>
          </a:bodyPr>
          <a:lstStyle>
            <a:lvl1pPr algn="r" defTabSz="931863">
              <a:defRPr sz="1200">
                <a:cs typeface="+mn-cs"/>
              </a:defRPr>
            </a:lvl1pPr>
          </a:lstStyle>
          <a:p>
            <a:pPr>
              <a:defRPr/>
            </a:pPr>
            <a:fld id="{D2AF5D87-B6C9-4018-ABF5-D03760001B92}" type="slidenum">
              <a:rPr lang="en-GB" altLang="en-US"/>
              <a:pPr>
                <a:defRPr/>
              </a:pPr>
              <a:t>‹#›</a:t>
            </a:fld>
            <a:endParaRPr lang="en-GB" altLang="en-US" dirty="0"/>
          </a:p>
        </p:txBody>
      </p:sp>
    </p:spTree>
    <p:extLst>
      <p:ext uri="{BB962C8B-B14F-4D97-AF65-F5344CB8AC3E}">
        <p14:creationId xmlns:p14="http://schemas.microsoft.com/office/powerpoint/2010/main" val="415651166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A856033-BD4F-45D9-8D45-15D95F394745}" type="slidenum">
              <a:rPr lang="en-US" smtClean="0"/>
              <a:pPr>
                <a:defRPr/>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smtClean="0"/>
          </a:p>
        </p:txBody>
      </p:sp>
    </p:spTree>
    <p:extLst>
      <p:ext uri="{BB962C8B-B14F-4D97-AF65-F5344CB8AC3E}">
        <p14:creationId xmlns:p14="http://schemas.microsoft.com/office/powerpoint/2010/main" val="24920464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2594821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800" dirty="0"/>
          </a:p>
        </p:txBody>
      </p:sp>
    </p:spTree>
    <p:extLst>
      <p:ext uri="{BB962C8B-B14F-4D97-AF65-F5344CB8AC3E}">
        <p14:creationId xmlns:p14="http://schemas.microsoft.com/office/powerpoint/2010/main" val="2342989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3EB16C97-6BEB-4135-B474-A72299C7D919}" type="slidenum">
              <a:rPr lang="en-US" altLang="en-US" sz="1200"/>
              <a:pPr algn="r"/>
              <a:t>17</a:t>
            </a:fld>
            <a:endParaRPr lang="en-US" alt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US" altLang="en-US" baseline="0"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smtClean="0"/>
          </a:p>
        </p:txBody>
      </p:sp>
      <p:sp>
        <p:nvSpPr>
          <p:cNvPr id="4" name="Slide Number Placeholder 3"/>
          <p:cNvSpPr>
            <a:spLocks noGrp="1"/>
          </p:cNvSpPr>
          <p:nvPr>
            <p:ph type="sldNum" sz="quarter" idx="10"/>
          </p:nvPr>
        </p:nvSpPr>
        <p:spPr/>
        <p:txBody>
          <a:bodyPr/>
          <a:lstStyle/>
          <a:p>
            <a:pPr>
              <a:defRPr/>
            </a:pPr>
            <a:fld id="{FF564A6D-D1C7-466A-94CC-0FDFD689B59D}" type="slidenum">
              <a:rPr lang="en-US" smtClean="0"/>
              <a:pPr>
                <a:defRPr/>
              </a:pPr>
              <a:t>18</a:t>
            </a:fld>
            <a:endParaRPr lang="en-US"/>
          </a:p>
        </p:txBody>
      </p:sp>
    </p:spTree>
    <p:extLst>
      <p:ext uri="{BB962C8B-B14F-4D97-AF65-F5344CB8AC3E}">
        <p14:creationId xmlns:p14="http://schemas.microsoft.com/office/powerpoint/2010/main" val="28857770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3EB16C97-6BEB-4135-B474-A72299C7D919}" type="slidenum">
              <a:rPr lang="en-US" altLang="en-US" sz="1200"/>
              <a:pPr algn="r"/>
              <a:t>19</a:t>
            </a:fld>
            <a:endParaRPr lang="en-US" alt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US" altLang="en-US" baseline="0"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3970938" y="8829967"/>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7" rIns="93172" bIns="46587" anchor="b"/>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algn="r" fontAlgn="base">
              <a:spcBef>
                <a:spcPct val="0"/>
              </a:spcBef>
              <a:spcAft>
                <a:spcPct val="0"/>
              </a:spcAft>
            </a:pPr>
            <a:fld id="{BD7DF7F8-3C45-468A-ADC2-0FBF132BA49E}" type="slidenum">
              <a:rPr lang="en-GB" altLang="en-US" sz="1200">
                <a:solidFill>
                  <a:prstClr val="black"/>
                </a:solidFill>
                <a:latin typeface="Times New Roman" pitchFamily="18" charset="0"/>
              </a:rPr>
              <a:pPr algn="r" fontAlgn="base">
                <a:spcBef>
                  <a:spcPct val="0"/>
                </a:spcBef>
                <a:spcAft>
                  <a:spcPct val="0"/>
                </a:spcAft>
              </a:pPr>
              <a:t>26</a:t>
            </a:fld>
            <a:endParaRPr lang="en-GB" altLang="en-US" sz="1200">
              <a:solidFill>
                <a:prstClr val="black"/>
              </a:solidFill>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defRPr/>
            </a:pPr>
            <a:endParaRPr lang="en-US" sz="1100"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8683263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p>
        </p:txBody>
      </p:sp>
    </p:spTree>
    <p:extLst>
      <p:ext uri="{BB962C8B-B14F-4D97-AF65-F5344CB8AC3E}">
        <p14:creationId xmlns:p14="http://schemas.microsoft.com/office/powerpoint/2010/main" val="38321180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700">
                <a:solidFill>
                  <a:schemeClr val="tx1"/>
                </a:solidFill>
                <a:latin typeface="Arial" charset="0"/>
              </a:defRPr>
            </a:lvl1pPr>
            <a:lvl2pPr marL="757066" indent="-291179">
              <a:defRPr sz="3700">
                <a:solidFill>
                  <a:schemeClr val="tx1"/>
                </a:solidFill>
                <a:latin typeface="Arial" charset="0"/>
              </a:defRPr>
            </a:lvl2pPr>
            <a:lvl3pPr marL="1164717" indent="-232943">
              <a:defRPr sz="3700">
                <a:solidFill>
                  <a:schemeClr val="tx1"/>
                </a:solidFill>
                <a:latin typeface="Arial" charset="0"/>
              </a:defRPr>
            </a:lvl3pPr>
            <a:lvl4pPr marL="1630604" indent="-232943">
              <a:defRPr sz="3700">
                <a:solidFill>
                  <a:schemeClr val="tx1"/>
                </a:solidFill>
                <a:latin typeface="Arial" charset="0"/>
              </a:defRPr>
            </a:lvl4pPr>
            <a:lvl5pPr marL="2096491" indent="-232943">
              <a:defRPr sz="3700">
                <a:solidFill>
                  <a:schemeClr val="tx1"/>
                </a:solidFill>
                <a:latin typeface="Arial" charset="0"/>
              </a:defRPr>
            </a:lvl5pPr>
            <a:lvl6pPr marL="2562377" indent="-232943" eaLnBrk="0" fontAlgn="base" hangingPunct="0">
              <a:spcBef>
                <a:spcPct val="0"/>
              </a:spcBef>
              <a:spcAft>
                <a:spcPct val="0"/>
              </a:spcAft>
              <a:defRPr sz="3700">
                <a:solidFill>
                  <a:schemeClr val="tx1"/>
                </a:solidFill>
                <a:latin typeface="Arial" charset="0"/>
              </a:defRPr>
            </a:lvl6pPr>
            <a:lvl7pPr marL="3028264" indent="-232943" eaLnBrk="0" fontAlgn="base" hangingPunct="0">
              <a:spcBef>
                <a:spcPct val="0"/>
              </a:spcBef>
              <a:spcAft>
                <a:spcPct val="0"/>
              </a:spcAft>
              <a:defRPr sz="3700">
                <a:solidFill>
                  <a:schemeClr val="tx1"/>
                </a:solidFill>
                <a:latin typeface="Arial" charset="0"/>
              </a:defRPr>
            </a:lvl7pPr>
            <a:lvl8pPr marL="3494151" indent="-232943" eaLnBrk="0" fontAlgn="base" hangingPunct="0">
              <a:spcBef>
                <a:spcPct val="0"/>
              </a:spcBef>
              <a:spcAft>
                <a:spcPct val="0"/>
              </a:spcAft>
              <a:defRPr sz="3700">
                <a:solidFill>
                  <a:schemeClr val="tx1"/>
                </a:solidFill>
                <a:latin typeface="Arial" charset="0"/>
              </a:defRPr>
            </a:lvl8pPr>
            <a:lvl9pPr marL="3960038" indent="-232943" eaLnBrk="0" fontAlgn="base" hangingPunct="0">
              <a:spcBef>
                <a:spcPct val="0"/>
              </a:spcBef>
              <a:spcAft>
                <a:spcPct val="0"/>
              </a:spcAft>
              <a:defRPr sz="3700">
                <a:solidFill>
                  <a:schemeClr val="tx1"/>
                </a:solidFill>
                <a:latin typeface="Arial" charset="0"/>
              </a:defRPr>
            </a:lvl9pPr>
          </a:lstStyle>
          <a:p>
            <a:fld id="{F5F0FBFF-3359-4BCE-B38F-B0F01831016F}" type="slidenum">
              <a:rPr lang="en-US" altLang="en-US" sz="1200"/>
              <a:pPr/>
              <a:t>35</a:t>
            </a:fld>
            <a:endParaRPr lang="en-US" altLang="en-US" sz="12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934720" y="4415790"/>
            <a:ext cx="514096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4024015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smtClean="0"/>
          </a:p>
        </p:txBody>
      </p:sp>
      <p:sp>
        <p:nvSpPr>
          <p:cNvPr id="4" name="Slide Number Placeholder 3"/>
          <p:cNvSpPr>
            <a:spLocks noGrp="1"/>
          </p:cNvSpPr>
          <p:nvPr>
            <p:ph type="sldNum" sz="quarter" idx="10"/>
          </p:nvPr>
        </p:nvSpPr>
        <p:spPr/>
        <p:txBody>
          <a:bodyPr/>
          <a:lstStyle/>
          <a:p>
            <a:pPr>
              <a:defRPr/>
            </a:pPr>
            <a:fld id="{FF564A6D-D1C7-466A-94CC-0FDFD689B59D}" type="slidenum">
              <a:rPr lang="en-US" smtClean="0"/>
              <a:pPr>
                <a:defRPr/>
              </a:pPr>
              <a:t>6</a:t>
            </a:fld>
            <a:endParaRPr lang="en-US"/>
          </a:p>
        </p:txBody>
      </p:sp>
    </p:spTree>
    <p:extLst>
      <p:ext uri="{BB962C8B-B14F-4D97-AF65-F5344CB8AC3E}">
        <p14:creationId xmlns:p14="http://schemas.microsoft.com/office/powerpoint/2010/main" val="1473034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F564A6D-D1C7-466A-94CC-0FDFD689B59D}" type="slidenum">
              <a:rPr lang="en-US" smtClean="0">
                <a:solidFill>
                  <a:prstClr val="black"/>
                </a:solidFill>
              </a:rPr>
              <a:pPr>
                <a:defRPr/>
              </a:pPr>
              <a:t>7</a:t>
            </a:fld>
            <a:endParaRPr lang="en-US">
              <a:solidFill>
                <a:prstClr val="black"/>
              </a:solidFill>
            </a:endParaRPr>
          </a:p>
        </p:txBody>
      </p:sp>
    </p:spTree>
    <p:extLst>
      <p:ext uri="{BB962C8B-B14F-4D97-AF65-F5344CB8AC3E}">
        <p14:creationId xmlns:p14="http://schemas.microsoft.com/office/powerpoint/2010/main" val="3379836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43470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43470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C1145488-B43E-4803-9DBE-A2450514F55B}" type="slidenum">
              <a:rPr lang="en-US" altLang="en-US" sz="1200"/>
              <a:pPr algn="r"/>
              <a:t>10</a:t>
            </a:fld>
            <a:endParaRPr lang="en-US" alt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endParaRPr lang="en-US" alt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B3D04CA5-7492-41BC-84E2-1F0ECB658440}" type="slidenum">
              <a:rPr lang="en-US" altLang="en-US" sz="1200"/>
              <a:pPr algn="r"/>
              <a:t>12</a:t>
            </a:fld>
            <a:endParaRPr lang="en-US" alt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1"/>
          <p:cNvGrpSpPr>
            <a:grpSpLocks/>
          </p:cNvGrpSpPr>
          <p:nvPr/>
        </p:nvGrpSpPr>
        <p:grpSpPr bwMode="auto">
          <a:xfrm>
            <a:off x="0" y="0"/>
            <a:ext cx="5867400" cy="6858000"/>
            <a:chOff x="0" y="0"/>
            <a:chExt cx="3696" cy="4320"/>
          </a:xfrm>
        </p:grpSpPr>
        <p:sp>
          <p:nvSpPr>
            <p:cNvPr id="5" name="Rectangle 2"/>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kumimoji="1" lang="en-GB">
                <a:solidFill>
                  <a:srgbClr val="003366"/>
                </a:solidFill>
                <a:cs typeface="+mn-cs"/>
              </a:endParaRPr>
            </a:p>
          </p:txBody>
        </p:sp>
        <p:sp>
          <p:nvSpPr>
            <p:cNvPr id="6" name="AutoShape 3"/>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GB">
                <a:solidFill>
                  <a:srgbClr val="003366"/>
                </a:solidFill>
                <a:cs typeface="+mn-cs"/>
              </a:endParaRPr>
            </a:p>
          </p:txBody>
        </p:sp>
      </p:grpSp>
      <p:grpSp>
        <p:nvGrpSpPr>
          <p:cNvPr id="7" name="Group 18"/>
          <p:cNvGrpSpPr>
            <a:grpSpLocks/>
          </p:cNvGrpSpPr>
          <p:nvPr/>
        </p:nvGrpSpPr>
        <p:grpSpPr bwMode="auto">
          <a:xfrm>
            <a:off x="3632200" y="4889500"/>
            <a:ext cx="4876800" cy="319088"/>
            <a:chOff x="2288" y="3080"/>
            <a:chExt cx="3072" cy="201"/>
          </a:xfrm>
        </p:grpSpPr>
        <p:sp>
          <p:nvSpPr>
            <p:cNvPr id="8" name="AutoShape 12"/>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sz="3600">
                <a:solidFill>
                  <a:srgbClr val="003366"/>
                </a:solidFill>
                <a:latin typeface="Arial" charset="0"/>
                <a:cs typeface="+mn-cs"/>
              </a:endParaRPr>
            </a:p>
          </p:txBody>
        </p:sp>
        <p:sp>
          <p:nvSpPr>
            <p:cNvPr id="9" name="AutoShape 13"/>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sz="3600">
                <a:solidFill>
                  <a:srgbClr val="003366"/>
                </a:solidFill>
                <a:latin typeface="Arial" charset="0"/>
                <a:cs typeface="+mn-cs"/>
              </a:endParaRPr>
            </a:p>
          </p:txBody>
        </p:sp>
      </p:grpSp>
      <p:sp>
        <p:nvSpPr>
          <p:cNvPr id="8197" name="Rectangle 5"/>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8211" name="AutoShape 19"/>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14"/>
          <p:cNvSpPr>
            <a:spLocks noGrp="1" noChangeArrowheads="1"/>
          </p:cNvSpPr>
          <p:nvPr>
            <p:ph type="dt" sz="quarter" idx="10"/>
          </p:nvPr>
        </p:nvSpPr>
        <p:spPr/>
        <p:txBody>
          <a:bodyPr/>
          <a:lstStyle>
            <a:lvl1pPr>
              <a:defRPr>
                <a:solidFill>
                  <a:schemeClr val="bg1"/>
                </a:solidFill>
              </a:defRPr>
            </a:lvl1pPr>
          </a:lstStyle>
          <a:p>
            <a:pPr>
              <a:defRPr/>
            </a:pPr>
            <a:endParaRPr lang="en-US">
              <a:solidFill>
                <a:srgbClr val="FFFFFF"/>
              </a:solidFill>
            </a:endParaRPr>
          </a:p>
        </p:txBody>
      </p:sp>
      <p:sp>
        <p:nvSpPr>
          <p:cNvPr id="11" name="Rectangle 15"/>
          <p:cNvSpPr>
            <a:spLocks noGrp="1" noChangeArrowheads="1"/>
          </p:cNvSpPr>
          <p:nvPr>
            <p:ph type="ftr" sz="quarter" idx="11"/>
          </p:nvPr>
        </p:nvSpPr>
        <p:spPr/>
        <p:txBody>
          <a:bodyPr/>
          <a:lstStyle>
            <a:lvl1pPr algn="r">
              <a:defRPr/>
            </a:lvl1pPr>
          </a:lstStyle>
          <a:p>
            <a:pPr>
              <a:defRPr/>
            </a:pPr>
            <a:endParaRPr lang="en-US">
              <a:solidFill>
                <a:srgbClr val="003366"/>
              </a:solidFill>
            </a:endParaRPr>
          </a:p>
        </p:txBody>
      </p:sp>
      <p:sp>
        <p:nvSpPr>
          <p:cNvPr id="12" name="Rectangle 17"/>
          <p:cNvSpPr>
            <a:spLocks noGrp="1" noChangeArrowheads="1"/>
          </p:cNvSpPr>
          <p:nvPr>
            <p:ph type="sldNum" sz="quarter" idx="12"/>
          </p:nvPr>
        </p:nvSpPr>
        <p:spPr/>
        <p:txBody>
          <a:bodyPr anchorCtr="0"/>
          <a:lstStyle>
            <a:lvl1pPr>
              <a:defRPr/>
            </a:lvl1pPr>
          </a:lstStyle>
          <a:p>
            <a:pPr>
              <a:defRPr/>
            </a:pPr>
            <a:fld id="{61F0687B-0D7C-4578-BA9A-E12D52197EF2}" type="slidenum">
              <a:rPr lang="en-US"/>
              <a:pPr>
                <a:defRPr/>
              </a:pPr>
              <a:t>‹#›</a:t>
            </a:fld>
            <a:endParaRPr lang="en-US"/>
          </a:p>
        </p:txBody>
      </p:sp>
    </p:spTree>
    <p:extLst>
      <p:ext uri="{BB962C8B-B14F-4D97-AF65-F5344CB8AC3E}">
        <p14:creationId xmlns:p14="http://schemas.microsoft.com/office/powerpoint/2010/main" val="164758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5"/>
          <p:cNvSpPr>
            <a:spLocks noGrp="1" noChangeArrowheads="1"/>
          </p:cNvSpPr>
          <p:nvPr>
            <p:ph type="sldNum" sz="quarter" idx="12"/>
          </p:nvPr>
        </p:nvSpPr>
        <p:spPr>
          <a:ln/>
        </p:spPr>
        <p:txBody>
          <a:bodyPr/>
          <a:lstStyle>
            <a:lvl1pPr>
              <a:defRPr/>
            </a:lvl1pPr>
          </a:lstStyle>
          <a:p>
            <a:pPr>
              <a:defRPr/>
            </a:pPr>
            <a:fld id="{4AF151B5-953B-4295-97C8-1951B72FAC25}" type="slidenum">
              <a:rPr lang="en-US"/>
              <a:pPr>
                <a:defRPr/>
              </a:pPr>
              <a:t>‹#›</a:t>
            </a:fld>
            <a:endParaRPr lang="en-US"/>
          </a:p>
        </p:txBody>
      </p:sp>
    </p:spTree>
    <p:extLst>
      <p:ext uri="{BB962C8B-B14F-4D97-AF65-F5344CB8AC3E}">
        <p14:creationId xmlns:p14="http://schemas.microsoft.com/office/powerpoint/2010/main" val="2744658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457200"/>
            <a:ext cx="1981200" cy="56292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457200"/>
            <a:ext cx="5791200" cy="5629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5"/>
          <p:cNvSpPr>
            <a:spLocks noGrp="1" noChangeArrowheads="1"/>
          </p:cNvSpPr>
          <p:nvPr>
            <p:ph type="sldNum" sz="quarter" idx="12"/>
          </p:nvPr>
        </p:nvSpPr>
        <p:spPr>
          <a:ln/>
        </p:spPr>
        <p:txBody>
          <a:bodyPr/>
          <a:lstStyle>
            <a:lvl1pPr>
              <a:defRPr/>
            </a:lvl1pPr>
          </a:lstStyle>
          <a:p>
            <a:pPr>
              <a:defRPr/>
            </a:pPr>
            <a:fld id="{10FCAC21-10CA-4054-A6F2-2545B0E1D1B6}" type="slidenum">
              <a:rPr lang="en-US"/>
              <a:pPr>
                <a:defRPr/>
              </a:pPr>
              <a:t>‹#›</a:t>
            </a:fld>
            <a:endParaRPr lang="en-US"/>
          </a:p>
        </p:txBody>
      </p:sp>
    </p:spTree>
    <p:extLst>
      <p:ext uri="{BB962C8B-B14F-4D97-AF65-F5344CB8AC3E}">
        <p14:creationId xmlns:p14="http://schemas.microsoft.com/office/powerpoint/2010/main" val="3896193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905000"/>
            <a:ext cx="3808413" cy="4181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2813" y="1905000"/>
            <a:ext cx="3808412" cy="4181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5"/>
          <p:cNvSpPr>
            <a:spLocks noGrp="1" noChangeArrowheads="1"/>
          </p:cNvSpPr>
          <p:nvPr>
            <p:ph type="sldNum" sz="quarter" idx="12"/>
          </p:nvPr>
        </p:nvSpPr>
        <p:spPr>
          <a:ln/>
        </p:spPr>
        <p:txBody>
          <a:bodyPr/>
          <a:lstStyle>
            <a:lvl1pPr>
              <a:defRPr/>
            </a:lvl1pPr>
          </a:lstStyle>
          <a:p>
            <a:pPr>
              <a:defRPr/>
            </a:pPr>
            <a:fld id="{A6A60746-ED59-47A2-9310-9C3ED2A61BF8}" type="slidenum">
              <a:rPr lang="en-US"/>
              <a:pPr>
                <a:defRPr/>
              </a:pPr>
              <a:t>‹#›</a:t>
            </a:fld>
            <a:endParaRPr lang="en-US"/>
          </a:p>
        </p:txBody>
      </p:sp>
    </p:spTree>
    <p:extLst>
      <p:ext uri="{BB962C8B-B14F-4D97-AF65-F5344CB8AC3E}">
        <p14:creationId xmlns:p14="http://schemas.microsoft.com/office/powerpoint/2010/main" val="44340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5"/>
          <p:cNvSpPr>
            <a:spLocks noGrp="1" noChangeArrowheads="1"/>
          </p:cNvSpPr>
          <p:nvPr>
            <p:ph type="sldNum" sz="quarter" idx="12"/>
          </p:nvPr>
        </p:nvSpPr>
        <p:spPr>
          <a:ln/>
        </p:spPr>
        <p:txBody>
          <a:bodyPr/>
          <a:lstStyle>
            <a:lvl1pPr>
              <a:defRPr/>
            </a:lvl1pPr>
          </a:lstStyle>
          <a:p>
            <a:pPr>
              <a:defRPr/>
            </a:pPr>
            <a:fld id="{BE88B115-69C3-4E01-8ECE-2456E4D827B4}" type="slidenum">
              <a:rPr lang="en-US"/>
              <a:pPr>
                <a:defRPr/>
              </a:pPr>
              <a:t>‹#›</a:t>
            </a:fld>
            <a:endParaRPr lang="en-US"/>
          </a:p>
        </p:txBody>
      </p:sp>
    </p:spTree>
    <p:extLst>
      <p:ext uri="{BB962C8B-B14F-4D97-AF65-F5344CB8AC3E}">
        <p14:creationId xmlns:p14="http://schemas.microsoft.com/office/powerpoint/2010/main" val="3730709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5"/>
          <p:cNvSpPr>
            <a:spLocks noGrp="1" noChangeArrowheads="1"/>
          </p:cNvSpPr>
          <p:nvPr>
            <p:ph type="sldNum" sz="quarter" idx="12"/>
          </p:nvPr>
        </p:nvSpPr>
        <p:spPr>
          <a:ln/>
        </p:spPr>
        <p:txBody>
          <a:bodyPr/>
          <a:lstStyle>
            <a:lvl1pPr>
              <a:defRPr/>
            </a:lvl1pPr>
          </a:lstStyle>
          <a:p>
            <a:pPr>
              <a:defRPr/>
            </a:pPr>
            <a:fld id="{6C5D64D3-AFBB-4D8C-8BAB-C60AF0BFE473}" type="slidenum">
              <a:rPr lang="en-US"/>
              <a:pPr>
                <a:defRPr/>
              </a:pPr>
              <a:t>‹#›</a:t>
            </a:fld>
            <a:endParaRPr lang="en-US"/>
          </a:p>
        </p:txBody>
      </p:sp>
    </p:spTree>
    <p:extLst>
      <p:ext uri="{BB962C8B-B14F-4D97-AF65-F5344CB8AC3E}">
        <p14:creationId xmlns:p14="http://schemas.microsoft.com/office/powerpoint/2010/main" val="1063889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808413" cy="4181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2813" y="1905000"/>
            <a:ext cx="3808412" cy="4181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5"/>
          <p:cNvSpPr>
            <a:spLocks noGrp="1" noChangeArrowheads="1"/>
          </p:cNvSpPr>
          <p:nvPr>
            <p:ph type="sldNum" sz="quarter" idx="12"/>
          </p:nvPr>
        </p:nvSpPr>
        <p:spPr>
          <a:ln/>
        </p:spPr>
        <p:txBody>
          <a:bodyPr/>
          <a:lstStyle>
            <a:lvl1pPr>
              <a:defRPr/>
            </a:lvl1pPr>
          </a:lstStyle>
          <a:p>
            <a:pPr>
              <a:defRPr/>
            </a:pPr>
            <a:fld id="{65AEBC4F-4A8C-4D51-8E50-F5834D11C84A}" type="slidenum">
              <a:rPr lang="en-US"/>
              <a:pPr>
                <a:defRPr/>
              </a:pPr>
              <a:t>‹#›</a:t>
            </a:fld>
            <a:endParaRPr lang="en-US"/>
          </a:p>
        </p:txBody>
      </p:sp>
    </p:spTree>
    <p:extLst>
      <p:ext uri="{BB962C8B-B14F-4D97-AF65-F5344CB8AC3E}">
        <p14:creationId xmlns:p14="http://schemas.microsoft.com/office/powerpoint/2010/main" val="31749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8"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9" name="Rectangle 15"/>
          <p:cNvSpPr>
            <a:spLocks noGrp="1" noChangeArrowheads="1"/>
          </p:cNvSpPr>
          <p:nvPr>
            <p:ph type="sldNum" sz="quarter" idx="12"/>
          </p:nvPr>
        </p:nvSpPr>
        <p:spPr>
          <a:ln/>
        </p:spPr>
        <p:txBody>
          <a:bodyPr/>
          <a:lstStyle>
            <a:lvl1pPr>
              <a:defRPr/>
            </a:lvl1pPr>
          </a:lstStyle>
          <a:p>
            <a:pPr>
              <a:defRPr/>
            </a:pPr>
            <a:fld id="{935F8399-3F78-41AC-8701-4BB7CC7B3241}" type="slidenum">
              <a:rPr lang="en-US"/>
              <a:pPr>
                <a:defRPr/>
              </a:pPr>
              <a:t>‹#›</a:t>
            </a:fld>
            <a:endParaRPr lang="en-US"/>
          </a:p>
        </p:txBody>
      </p:sp>
    </p:spTree>
    <p:extLst>
      <p:ext uri="{BB962C8B-B14F-4D97-AF65-F5344CB8AC3E}">
        <p14:creationId xmlns:p14="http://schemas.microsoft.com/office/powerpoint/2010/main" val="2604004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4"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5" name="Rectangle 15"/>
          <p:cNvSpPr>
            <a:spLocks noGrp="1" noChangeArrowheads="1"/>
          </p:cNvSpPr>
          <p:nvPr>
            <p:ph type="sldNum" sz="quarter" idx="12"/>
          </p:nvPr>
        </p:nvSpPr>
        <p:spPr>
          <a:ln/>
        </p:spPr>
        <p:txBody>
          <a:bodyPr/>
          <a:lstStyle>
            <a:lvl1pPr>
              <a:defRPr/>
            </a:lvl1pPr>
          </a:lstStyle>
          <a:p>
            <a:pPr>
              <a:defRPr/>
            </a:pPr>
            <a:fld id="{D270F794-1A79-455C-A2AD-0948D5667C18}" type="slidenum">
              <a:rPr lang="en-US"/>
              <a:pPr>
                <a:defRPr/>
              </a:pPr>
              <a:t>‹#›</a:t>
            </a:fld>
            <a:endParaRPr lang="en-US"/>
          </a:p>
        </p:txBody>
      </p:sp>
    </p:spTree>
    <p:extLst>
      <p:ext uri="{BB962C8B-B14F-4D97-AF65-F5344CB8AC3E}">
        <p14:creationId xmlns:p14="http://schemas.microsoft.com/office/powerpoint/2010/main" val="2326553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3"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4" name="Rectangle 15"/>
          <p:cNvSpPr>
            <a:spLocks noGrp="1" noChangeArrowheads="1"/>
          </p:cNvSpPr>
          <p:nvPr>
            <p:ph type="sldNum" sz="quarter" idx="12"/>
          </p:nvPr>
        </p:nvSpPr>
        <p:spPr>
          <a:ln/>
        </p:spPr>
        <p:txBody>
          <a:bodyPr/>
          <a:lstStyle>
            <a:lvl1pPr>
              <a:defRPr/>
            </a:lvl1pPr>
          </a:lstStyle>
          <a:p>
            <a:pPr>
              <a:defRPr/>
            </a:pPr>
            <a:fld id="{30A6AFD2-8C8A-4D2F-8367-4C9EB1009F1B}" type="slidenum">
              <a:rPr lang="en-US"/>
              <a:pPr>
                <a:defRPr/>
              </a:pPr>
              <a:t>‹#›</a:t>
            </a:fld>
            <a:endParaRPr lang="en-US"/>
          </a:p>
        </p:txBody>
      </p:sp>
    </p:spTree>
    <p:extLst>
      <p:ext uri="{BB962C8B-B14F-4D97-AF65-F5344CB8AC3E}">
        <p14:creationId xmlns:p14="http://schemas.microsoft.com/office/powerpoint/2010/main" val="526859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5"/>
          <p:cNvSpPr>
            <a:spLocks noGrp="1" noChangeArrowheads="1"/>
          </p:cNvSpPr>
          <p:nvPr>
            <p:ph type="sldNum" sz="quarter" idx="12"/>
          </p:nvPr>
        </p:nvSpPr>
        <p:spPr>
          <a:ln/>
        </p:spPr>
        <p:txBody>
          <a:bodyPr/>
          <a:lstStyle>
            <a:lvl1pPr>
              <a:defRPr/>
            </a:lvl1pPr>
          </a:lstStyle>
          <a:p>
            <a:pPr>
              <a:defRPr/>
            </a:pPr>
            <a:fld id="{CC6B4CB2-E1B3-40DE-940D-F9B25E42C9FC}" type="slidenum">
              <a:rPr lang="en-US"/>
              <a:pPr>
                <a:defRPr/>
              </a:pPr>
              <a:t>‹#›</a:t>
            </a:fld>
            <a:endParaRPr lang="en-US"/>
          </a:p>
        </p:txBody>
      </p:sp>
    </p:spTree>
    <p:extLst>
      <p:ext uri="{BB962C8B-B14F-4D97-AF65-F5344CB8AC3E}">
        <p14:creationId xmlns:p14="http://schemas.microsoft.com/office/powerpoint/2010/main" val="3473589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4"/>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5"/>
          <p:cNvSpPr>
            <a:spLocks noGrp="1" noChangeArrowheads="1"/>
          </p:cNvSpPr>
          <p:nvPr>
            <p:ph type="sldNum" sz="quarter" idx="12"/>
          </p:nvPr>
        </p:nvSpPr>
        <p:spPr>
          <a:ln/>
        </p:spPr>
        <p:txBody>
          <a:bodyPr/>
          <a:lstStyle>
            <a:lvl1pPr>
              <a:defRPr/>
            </a:lvl1pPr>
          </a:lstStyle>
          <a:p>
            <a:pPr>
              <a:defRPr/>
            </a:pPr>
            <a:fld id="{A2AC0A49-8A8A-4112-AB6E-D4514A53FDE3}" type="slidenum">
              <a:rPr lang="en-US"/>
              <a:pPr>
                <a:defRPr/>
              </a:pPr>
              <a:t>‹#›</a:t>
            </a:fld>
            <a:endParaRPr lang="en-US"/>
          </a:p>
        </p:txBody>
      </p:sp>
    </p:spTree>
    <p:extLst>
      <p:ext uri="{BB962C8B-B14F-4D97-AF65-F5344CB8AC3E}">
        <p14:creationId xmlns:p14="http://schemas.microsoft.com/office/powerpoint/2010/main" val="3280817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6"/>
          <p:cNvGrpSpPr>
            <a:grpSpLocks/>
          </p:cNvGrpSpPr>
          <p:nvPr userDrawn="1"/>
        </p:nvGrpSpPr>
        <p:grpSpPr bwMode="auto">
          <a:xfrm>
            <a:off x="0" y="0"/>
            <a:ext cx="3200400" cy="6858000"/>
            <a:chOff x="0" y="0"/>
            <a:chExt cx="2016" cy="4320"/>
          </a:xfrm>
        </p:grpSpPr>
        <p:sp>
          <p:nvSpPr>
            <p:cNvPr id="2" name="Rectangle 3"/>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eaLnBrk="0" hangingPunct="0">
                <a:defRPr/>
              </a:pPr>
              <a:endParaRPr lang="en-US" sz="3600">
                <a:solidFill>
                  <a:srgbClr val="003366"/>
                </a:solidFill>
                <a:latin typeface="Arial" charset="0"/>
                <a:cs typeface="+mn-cs"/>
              </a:endParaRPr>
            </a:p>
          </p:txBody>
        </p:sp>
        <p:sp>
          <p:nvSpPr>
            <p:cNvPr id="1048" name="Freeform 24"/>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eaLnBrk="0" hangingPunct="0">
                <a:defRPr/>
              </a:pPr>
              <a:endParaRPr lang="en-US" sz="3600">
                <a:solidFill>
                  <a:srgbClr val="003366"/>
                </a:solidFill>
                <a:latin typeface="Arial" charset="0"/>
                <a:cs typeface="+mn-cs"/>
              </a:endParaRPr>
            </a:p>
          </p:txBody>
        </p:sp>
      </p:grpSp>
      <p:grpSp>
        <p:nvGrpSpPr>
          <p:cNvPr id="1027" name="Group 21"/>
          <p:cNvGrpSpPr>
            <a:grpSpLocks/>
          </p:cNvGrpSpPr>
          <p:nvPr userDrawn="1"/>
        </p:nvGrpSpPr>
        <p:grpSpPr bwMode="auto">
          <a:xfrm>
            <a:off x="762000" y="1600200"/>
            <a:ext cx="7391400" cy="76200"/>
            <a:chOff x="144" y="1248"/>
            <a:chExt cx="4656" cy="201"/>
          </a:xfrm>
        </p:grpSpPr>
        <p:sp>
          <p:nvSpPr>
            <p:cNvPr id="1036" name="AutoShape 12"/>
            <p:cNvSpPr>
              <a:spLocks noChangeArrowheads="1"/>
            </p:cNvSpPr>
            <p:nvPr userDrawn="1"/>
          </p:nvSpPr>
          <p:spPr bwMode="auto">
            <a:xfrm>
              <a:off x="384" y="1248"/>
              <a:ext cx="4416" cy="201"/>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sz="3600">
                <a:solidFill>
                  <a:srgbClr val="003366"/>
                </a:solidFill>
                <a:latin typeface="Arial" charset="0"/>
                <a:cs typeface="+mn-cs"/>
              </a:endParaRPr>
            </a:p>
          </p:txBody>
        </p:sp>
        <p:sp>
          <p:nvSpPr>
            <p:cNvPr id="1044" name="AutoShape 20"/>
            <p:cNvSpPr>
              <a:spLocks noChangeArrowheads="1"/>
            </p:cNvSpPr>
            <p:nvPr userDrawn="1"/>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sz="3600">
                <a:solidFill>
                  <a:srgbClr val="003366"/>
                </a:solidFill>
                <a:latin typeface="Arial" charset="0"/>
                <a:cs typeface="+mn-cs"/>
              </a:endParaRPr>
            </a:p>
          </p:txBody>
        </p:sp>
      </p:grpSp>
      <p:sp>
        <p:nvSpPr>
          <p:cNvPr id="1028" name="AutoShape 7"/>
          <p:cNvSpPr>
            <a:spLocks noGrp="1" noChangeArrowheads="1"/>
          </p:cNvSpPr>
          <p:nvPr>
            <p:ph type="title"/>
          </p:nvPr>
        </p:nvSpPr>
        <p:spPr bwMode="auto">
          <a:xfrm>
            <a:off x="762000" y="457200"/>
            <a:ext cx="7924800" cy="11430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9" name="Rectangle 8"/>
          <p:cNvSpPr>
            <a:spLocks noGrp="1" noChangeArrowheads="1"/>
          </p:cNvSpPr>
          <p:nvPr>
            <p:ph type="body" idx="1"/>
          </p:nvPr>
        </p:nvSpPr>
        <p:spPr bwMode="auto">
          <a:xfrm>
            <a:off x="762000" y="1905000"/>
            <a:ext cx="7769225" cy="418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7" name="Rectangle 13"/>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endParaRPr lang="en-US">
              <a:solidFill>
                <a:srgbClr val="003366"/>
              </a:solidFill>
              <a:latin typeface="Arial" charset="0"/>
              <a:cs typeface="+mn-cs"/>
            </a:endParaRPr>
          </a:p>
        </p:txBody>
      </p:sp>
      <p:sp>
        <p:nvSpPr>
          <p:cNvPr id="1038" name="Rectangle 14"/>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solidFill>
                <a:srgbClr val="003366"/>
              </a:solidFill>
              <a:latin typeface="Arial" charset="0"/>
              <a:cs typeface="+mn-cs"/>
            </a:endParaRPr>
          </a:p>
        </p:txBody>
      </p:sp>
      <p:sp>
        <p:nvSpPr>
          <p:cNvPr id="1039" name="Rectangle 15"/>
          <p:cNvSpPr>
            <a:spLocks noGrp="1" noChangeArrowheads="1"/>
          </p:cNvSpPr>
          <p:nvPr>
            <p:ph type="sldNum" sz="quarter" idx="4"/>
          </p:nvPr>
        </p:nvSpPr>
        <p:spPr bwMode="auto">
          <a:xfrm>
            <a:off x="8556625" y="6553200"/>
            <a:ext cx="587375" cy="3048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eaLnBrk="1" hangingPunct="1">
              <a:defRPr sz="1000" b="1">
                <a:solidFill>
                  <a:srgbClr val="000000"/>
                </a:solidFill>
              </a:defRPr>
            </a:lvl1pPr>
          </a:lstStyle>
          <a:p>
            <a:pPr>
              <a:defRPr/>
            </a:pPr>
            <a:fld id="{42B15D24-FC62-437B-B88B-FABCC80BE3B3}" type="slidenum">
              <a:rPr lang="en-US">
                <a:latin typeface="Arial" charset="0"/>
                <a:cs typeface="+mn-cs"/>
              </a:rPr>
              <a:pPr>
                <a:defRPr/>
              </a:pPr>
              <a:t>‹#›</a:t>
            </a:fld>
            <a:endParaRPr lang="en-US">
              <a:latin typeface="Arial" charset="0"/>
              <a:cs typeface="+mn-cs"/>
            </a:endParaRPr>
          </a:p>
        </p:txBody>
      </p:sp>
    </p:spTree>
    <p:extLst>
      <p:ext uri="{BB962C8B-B14F-4D97-AF65-F5344CB8AC3E}">
        <p14:creationId xmlns:p14="http://schemas.microsoft.com/office/powerpoint/2010/main" val="3366471759"/>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3"/>
          <p:cNvSpPr>
            <a:spLocks noGrp="1" noChangeArrowheads="1"/>
          </p:cNvSpPr>
          <p:nvPr>
            <p:ph type="subTitle" idx="1"/>
          </p:nvPr>
        </p:nvSpPr>
        <p:spPr/>
        <p:txBody>
          <a:bodyPr>
            <a:normAutofit fontScale="62500" lnSpcReduction="20000"/>
          </a:bodyPr>
          <a:lstStyle/>
          <a:p>
            <a:pPr algn="ctr"/>
            <a:r>
              <a:rPr lang="en-US" altLang="en-US" dirty="0" smtClean="0"/>
              <a:t>Herman Smith</a:t>
            </a:r>
          </a:p>
          <a:p>
            <a:pPr algn="ctr"/>
            <a:r>
              <a:rPr lang="en-US" altLang="en-US" dirty="0" smtClean="0"/>
              <a:t>UNSD</a:t>
            </a:r>
          </a:p>
          <a:p>
            <a:pPr algn="ctr"/>
            <a:endParaRPr lang="en-US" altLang="en-US" dirty="0" smtClean="0"/>
          </a:p>
          <a:p>
            <a:pPr algn="ctr"/>
            <a:r>
              <a:rPr lang="en-US" altLang="en-US" dirty="0" smtClean="0"/>
              <a:t>10</a:t>
            </a:r>
            <a:r>
              <a:rPr lang="en-US" altLang="en-US" baseline="30000" dirty="0" smtClean="0"/>
              <a:t>th</a:t>
            </a:r>
            <a:r>
              <a:rPr lang="en-US" altLang="en-US" dirty="0" smtClean="0"/>
              <a:t> Meeting of the Advisory Expert Group on National Accounts</a:t>
            </a:r>
          </a:p>
          <a:p>
            <a:pPr algn="ctr"/>
            <a:r>
              <a:rPr lang="en-US" altLang="en-US" dirty="0" smtClean="0"/>
              <a:t>13-15 April 2016, Paris</a:t>
            </a:r>
          </a:p>
        </p:txBody>
      </p:sp>
      <p:sp>
        <p:nvSpPr>
          <p:cNvPr id="3075" name="AutoShape 2"/>
          <p:cNvSpPr>
            <a:spLocks noGrp="1" noChangeArrowheads="1"/>
          </p:cNvSpPr>
          <p:nvPr>
            <p:ph type="ctrTitle" sz="quarter"/>
          </p:nvPr>
        </p:nvSpPr>
        <p:spPr/>
        <p:txBody>
          <a:bodyPr/>
          <a:lstStyle/>
          <a:p>
            <a:r>
              <a:rPr lang="en-US" altLang="en-US" dirty="0"/>
              <a:t>Overview of the Implementation of National Accounts at Global </a:t>
            </a:r>
            <a:r>
              <a:rPr lang="en-US" altLang="en-US" dirty="0" smtClean="0"/>
              <a:t>Level</a:t>
            </a:r>
          </a:p>
        </p:txBody>
      </p:sp>
      <p:sp>
        <p:nvSpPr>
          <p:cNvPr id="3074" name="Rectangle 17"/>
          <p:cNvSpPr>
            <a:spLocks noGrp="1" noChangeArrowheads="1"/>
          </p:cNvSpPr>
          <p:nvPr>
            <p:ph type="sldNum" sz="quarter" idx="12"/>
          </p:nvPr>
        </p:nvSpPr>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2F2D05B6-8925-4E8C-90AE-CF3430F050FD}" type="slidenum">
              <a:rPr lang="en-US" altLang="en-US" sz="1000" smtClean="0">
                <a:solidFill>
                  <a:srgbClr val="003366"/>
                </a:solidFill>
              </a:rPr>
              <a:pPr/>
              <a:t>1</a:t>
            </a:fld>
            <a:endParaRPr lang="en-US" altLang="en-US" sz="1000" dirty="0" smtClean="0">
              <a:solidFill>
                <a:srgbClr val="003366"/>
              </a:solidFill>
            </a:endParaRPr>
          </a:p>
        </p:txBody>
      </p:sp>
    </p:spTree>
    <p:extLst>
      <p:ext uri="{BB962C8B-B14F-4D97-AF65-F5344CB8AC3E}">
        <p14:creationId xmlns:p14="http://schemas.microsoft.com/office/powerpoint/2010/main" val="31959677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762000" y="533400"/>
            <a:ext cx="7924800" cy="1143000"/>
          </a:xfrm>
        </p:spPr>
        <p:txBody>
          <a:bodyPr>
            <a:normAutofit/>
          </a:bodyPr>
          <a:lstStyle/>
          <a:p>
            <a:r>
              <a:rPr lang="en-US" altLang="en-US" sz="2800" dirty="0"/>
              <a:t>Number of countries reporting annually </a:t>
            </a:r>
            <a:r>
              <a:rPr lang="en-US" altLang="en-US" sz="2800" dirty="0" smtClean="0"/>
              <a:t/>
            </a:r>
            <a:br>
              <a:rPr lang="en-US" altLang="en-US" sz="2800" dirty="0" smtClean="0"/>
            </a:br>
            <a:r>
              <a:rPr lang="en-US" altLang="en-US" sz="2800" dirty="0" smtClean="0"/>
              <a:t>and </a:t>
            </a:r>
            <a:r>
              <a:rPr lang="en-US" altLang="en-US" sz="2800" dirty="0"/>
              <a:t>data availability</a:t>
            </a:r>
          </a:p>
        </p:txBody>
      </p:sp>
      <p:sp>
        <p:nvSpPr>
          <p:cNvPr id="48131" name="Line 1085"/>
          <p:cNvSpPr>
            <a:spLocks noChangeShapeType="1"/>
          </p:cNvSpPr>
          <p:nvPr/>
        </p:nvSpPr>
        <p:spPr bwMode="auto">
          <a:xfrm>
            <a:off x="4205288" y="1700213"/>
            <a:ext cx="0" cy="0"/>
          </a:xfrm>
          <a:prstGeom prst="line">
            <a:avLst/>
          </a:prstGeom>
          <a:noFill/>
          <a:ln w="12700" cap="rnd">
            <a:solidFill>
              <a:srgbClr val="000000"/>
            </a:solidFill>
            <a:round/>
            <a:headEnd/>
            <a:tailEnd/>
          </a:ln>
        </p:spPr>
        <p:txBody>
          <a:bodyPr/>
          <a:lstStyle/>
          <a:p>
            <a:endParaRPr lang="en-US"/>
          </a:p>
        </p:txBody>
      </p:sp>
      <p:sp>
        <p:nvSpPr>
          <p:cNvPr id="48132" name="Rectangle 1167"/>
          <p:cNvSpPr>
            <a:spLocks noChangeArrowheads="1"/>
          </p:cNvSpPr>
          <p:nvPr/>
        </p:nvSpPr>
        <p:spPr bwMode="auto">
          <a:xfrm>
            <a:off x="457200" y="1371600"/>
            <a:ext cx="8305800" cy="720725"/>
          </a:xfrm>
          <a:prstGeom prst="rect">
            <a:avLst/>
          </a:prstGeom>
          <a:noFill/>
          <a:ln w="9525">
            <a:noFill/>
            <a:miter lim="800000"/>
            <a:headEnd/>
            <a:tailEnd/>
          </a:ln>
        </p:spPr>
        <p:txBody>
          <a:bodyPr/>
          <a:lstStyle/>
          <a:p>
            <a:pPr>
              <a:spcBef>
                <a:spcPct val="20000"/>
              </a:spcBef>
              <a:buClr>
                <a:schemeClr val="accent1"/>
              </a:buClr>
              <a:buSzPct val="65000"/>
              <a:buFont typeface="Wingdings" pitchFamily="2" charset="2"/>
              <a:buNone/>
            </a:pPr>
            <a:endParaRPr lang="en-US" altLang="en-US" sz="1800" b="1"/>
          </a:p>
        </p:txBody>
      </p:sp>
      <p:sp>
        <p:nvSpPr>
          <p:cNvPr id="48133" name="Line 397"/>
          <p:cNvSpPr>
            <a:spLocks noChangeShapeType="1"/>
          </p:cNvSpPr>
          <p:nvPr/>
        </p:nvSpPr>
        <p:spPr bwMode="auto">
          <a:xfrm>
            <a:off x="3960813" y="2560638"/>
            <a:ext cx="0" cy="0"/>
          </a:xfrm>
          <a:prstGeom prst="line">
            <a:avLst/>
          </a:prstGeom>
          <a:noFill/>
          <a:ln w="12700" cap="rnd">
            <a:solidFill>
              <a:srgbClr val="000000"/>
            </a:solidFill>
            <a:round/>
            <a:headEnd/>
            <a:tailEnd/>
          </a:ln>
        </p:spPr>
        <p:txBody>
          <a:bodyPr/>
          <a:lstStyle/>
          <a:p>
            <a:endParaRPr lang="en-US"/>
          </a:p>
        </p:txBody>
      </p:sp>
      <p:graphicFrame>
        <p:nvGraphicFramePr>
          <p:cNvPr id="2" name="Chart 1"/>
          <p:cNvGraphicFramePr/>
          <p:nvPr>
            <p:extLst>
              <p:ext uri="{D42A27DB-BD31-4B8C-83A1-F6EECF244321}">
                <p14:modId xmlns:p14="http://schemas.microsoft.com/office/powerpoint/2010/main" val="485031204"/>
              </p:ext>
            </p:extLst>
          </p:nvPr>
        </p:nvGraphicFramePr>
        <p:xfrm>
          <a:off x="762000" y="1941514"/>
          <a:ext cx="8001000" cy="45323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04986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750" y="216568"/>
            <a:ext cx="7924800" cy="1143000"/>
          </a:xfrm>
        </p:spPr>
        <p:txBody>
          <a:bodyPr/>
          <a:lstStyle/>
          <a:p>
            <a:r>
              <a:rPr lang="en-US" dirty="0" smtClean="0"/>
              <a:t>Breakdown of base years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04463980"/>
              </p:ext>
            </p:extLst>
          </p:nvPr>
        </p:nvGraphicFramePr>
        <p:xfrm>
          <a:off x="817496" y="1763713"/>
          <a:ext cx="8001000" cy="509428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0"/>
          </p:nvPr>
        </p:nvSpPr>
        <p:spPr>
          <a:xfrm>
            <a:off x="7013575" y="6383337"/>
            <a:ext cx="2130425" cy="474663"/>
          </a:xfrm>
        </p:spPr>
        <p:txBody>
          <a:bodyPr/>
          <a:lstStyle/>
          <a:p>
            <a:pPr>
              <a:defRPr/>
            </a:pPr>
            <a:fld id="{8D4D8D41-95A9-48E2-A5DA-3D19C18F3C35}" type="slidenum">
              <a:rPr lang="en-US" altLang="en-US" smtClean="0"/>
              <a:pPr>
                <a:defRPr/>
              </a:pPr>
              <a:t>11</a:t>
            </a:fld>
            <a:endParaRPr lang="en-US" altLang="en-US" dirty="0"/>
          </a:p>
        </p:txBody>
      </p:sp>
    </p:spTree>
    <p:extLst>
      <p:ext uri="{BB962C8B-B14F-4D97-AF65-F5344CB8AC3E}">
        <p14:creationId xmlns:p14="http://schemas.microsoft.com/office/powerpoint/2010/main" val="12743449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62000" y="508000"/>
            <a:ext cx="7924800" cy="1143000"/>
          </a:xfrm>
        </p:spPr>
        <p:txBody>
          <a:bodyPr>
            <a:normAutofit/>
          </a:bodyPr>
          <a:lstStyle/>
          <a:p>
            <a:r>
              <a:rPr lang="en-US" altLang="en-US" sz="2800" dirty="0"/>
              <a:t>Number of countries compliant with </a:t>
            </a:r>
            <a:r>
              <a:rPr lang="en-US" altLang="en-US" sz="2800" dirty="0" smtClean="0"/>
              <a:t>the 1968, 1993 </a:t>
            </a:r>
            <a:r>
              <a:rPr lang="en-US" altLang="en-US" sz="2800" dirty="0"/>
              <a:t>and 2008 SNA</a:t>
            </a:r>
          </a:p>
        </p:txBody>
      </p:sp>
      <p:sp>
        <p:nvSpPr>
          <p:cNvPr id="2" name="Content Placeholder 1"/>
          <p:cNvSpPr>
            <a:spLocks noGrp="1"/>
          </p:cNvSpPr>
          <p:nvPr>
            <p:ph idx="1"/>
          </p:nvPr>
        </p:nvSpPr>
        <p:spPr>
          <a:xfrm>
            <a:off x="917575" y="4759928"/>
            <a:ext cx="7934325" cy="2073275"/>
          </a:xfrm>
        </p:spPr>
        <p:txBody>
          <a:bodyPr>
            <a:normAutofit fontScale="70000" lnSpcReduction="20000"/>
          </a:bodyPr>
          <a:lstStyle/>
          <a:p>
            <a:pPr>
              <a:spcAft>
                <a:spcPts val="300"/>
              </a:spcAft>
            </a:pPr>
            <a:r>
              <a:rPr lang="en-US" dirty="0"/>
              <a:t>62 Member States have implemented the 2008 SNA</a:t>
            </a:r>
          </a:p>
          <a:p>
            <a:pPr>
              <a:spcAft>
                <a:spcPts val="300"/>
              </a:spcAft>
            </a:pPr>
            <a:r>
              <a:rPr lang="en-US" dirty="0"/>
              <a:t>Some Member States have opted to introduce certain aspects of 2008 SNA in a gradual implementation of the 2008 SNA</a:t>
            </a:r>
          </a:p>
          <a:p>
            <a:pPr>
              <a:spcAft>
                <a:spcPts val="300"/>
              </a:spcAft>
            </a:pPr>
            <a:r>
              <a:rPr lang="en-US" dirty="0"/>
              <a:t>12% of Member States still use 1968 SNA </a:t>
            </a:r>
            <a:endParaRPr lang="en-US" dirty="0" smtClean="0"/>
          </a:p>
          <a:p>
            <a:pPr>
              <a:spcAft>
                <a:spcPts val="300"/>
              </a:spcAft>
            </a:pPr>
            <a:r>
              <a:rPr lang="en-US" dirty="0" smtClean="0"/>
              <a:t>83 </a:t>
            </a:r>
            <a:r>
              <a:rPr lang="en-US" dirty="0"/>
              <a:t>Member States are implementing or partially implementing ISIC Rev. </a:t>
            </a:r>
            <a:r>
              <a:rPr lang="en-US" dirty="0" smtClean="0"/>
              <a:t>4</a:t>
            </a:r>
            <a:endParaRPr lang="en-US" dirty="0"/>
          </a:p>
          <a:p>
            <a:endParaRPr lang="en-GB" dirty="0"/>
          </a:p>
        </p:txBody>
      </p:sp>
      <p:sp>
        <p:nvSpPr>
          <p:cNvPr id="51203" name="Rectangle 227"/>
          <p:cNvSpPr>
            <a:spLocks noChangeArrowheads="1"/>
          </p:cNvSpPr>
          <p:nvPr/>
        </p:nvSpPr>
        <p:spPr bwMode="auto">
          <a:xfrm>
            <a:off x="457200" y="4038600"/>
            <a:ext cx="8229600" cy="2286000"/>
          </a:xfrm>
          <a:prstGeom prst="rect">
            <a:avLst/>
          </a:prstGeom>
          <a:noFill/>
          <a:ln w="9525">
            <a:noFill/>
            <a:miter lim="800000"/>
            <a:headEnd/>
            <a:tailEnd/>
          </a:ln>
        </p:spPr>
        <p:txBody>
          <a:bodyPr/>
          <a:lstStyle/>
          <a:p>
            <a:pPr algn="ctr">
              <a:spcBef>
                <a:spcPct val="20000"/>
              </a:spcBef>
              <a:buClr>
                <a:schemeClr val="accent1"/>
              </a:buClr>
              <a:buSzPct val="65000"/>
              <a:buFont typeface="Wingdings" pitchFamily="2" charset="2"/>
              <a:buNone/>
            </a:pPr>
            <a:endParaRPr lang="en-US" altLang="en-US" sz="2000"/>
          </a:p>
        </p:txBody>
      </p:sp>
      <p:graphicFrame>
        <p:nvGraphicFramePr>
          <p:cNvPr id="7" name="Table 6"/>
          <p:cNvGraphicFramePr>
            <a:graphicFrameLocks noGrp="1"/>
          </p:cNvGraphicFramePr>
          <p:nvPr>
            <p:extLst>
              <p:ext uri="{D42A27DB-BD31-4B8C-83A1-F6EECF244321}">
                <p14:modId xmlns:p14="http://schemas.microsoft.com/office/powerpoint/2010/main" val="218927930"/>
              </p:ext>
            </p:extLst>
          </p:nvPr>
        </p:nvGraphicFramePr>
        <p:xfrm>
          <a:off x="1402422" y="1793126"/>
          <a:ext cx="6560049" cy="2798119"/>
        </p:xfrm>
        <a:graphic>
          <a:graphicData uri="http://schemas.openxmlformats.org/drawingml/2006/table">
            <a:tbl>
              <a:tblPr firstRow="1" bandRow="1">
                <a:tableStyleId>{93296810-A885-4BE3-A3E7-6D5BEEA58F35}</a:tableStyleId>
              </a:tblPr>
              <a:tblGrid>
                <a:gridCol w="1535987"/>
                <a:gridCol w="1387011"/>
                <a:gridCol w="1191802"/>
                <a:gridCol w="1273996"/>
                <a:gridCol w="1171253"/>
              </a:tblGrid>
              <a:tr h="889000">
                <a:tc>
                  <a:txBody>
                    <a:bodyPr/>
                    <a:lstStyle/>
                    <a:p>
                      <a:pPr algn="l" fontAlgn="ctr"/>
                      <a:endParaRPr lang="en-GB" sz="1600" b="1" i="0" u="none" strike="noStrike" dirty="0">
                        <a:solidFill>
                          <a:srgbClr val="000000"/>
                        </a:solidFill>
                        <a:effectLst/>
                        <a:latin typeface="+mj-lt"/>
                      </a:endParaRP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600" u="none" strike="noStrike" kern="1200" dirty="0" smtClean="0">
                          <a:effectLst/>
                        </a:rPr>
                        <a:t>Total number of countries</a:t>
                      </a:r>
                      <a:endParaRPr lang="en-GB" sz="1600" b="0" i="0" u="none" strike="noStrike" kern="1200" dirty="0" smtClean="0">
                        <a:solidFill>
                          <a:srgbClr val="000000"/>
                        </a:solidFill>
                        <a:effectLst/>
                        <a:latin typeface="+mn-lt"/>
                        <a:ea typeface="+mn-ea"/>
                        <a:cs typeface="+mn-cs"/>
                      </a:endParaRPr>
                    </a:p>
                  </a:txBody>
                  <a:tcPr marL="0" marR="0" marT="0" marB="0" anchor="ctr"/>
                </a:tc>
                <a:tc>
                  <a:txBody>
                    <a:bodyPr/>
                    <a:lstStyle/>
                    <a:p>
                      <a:pPr algn="ctr" fontAlgn="ctr"/>
                      <a:r>
                        <a:rPr lang="en-US" sz="1600" u="none" strike="noStrike" kern="1200" dirty="0" smtClean="0">
                          <a:effectLst/>
                        </a:rPr>
                        <a:t>1968 SNA compliant</a:t>
                      </a:r>
                      <a:endParaRPr lang="en-US" sz="1600" b="0" i="0" u="none" strike="noStrike" kern="1200" dirty="0">
                        <a:solidFill>
                          <a:srgbClr val="000000"/>
                        </a:solidFill>
                        <a:effectLst/>
                        <a:latin typeface="+mn-lt"/>
                        <a:ea typeface="+mn-ea"/>
                        <a:cs typeface="+mn-cs"/>
                      </a:endParaRPr>
                    </a:p>
                  </a:txBody>
                  <a:tcPr marL="0" marR="0" marT="0" marB="0" anchor="ctr"/>
                </a:tc>
                <a:tc>
                  <a:txBody>
                    <a:bodyPr/>
                    <a:lstStyle/>
                    <a:p>
                      <a:pPr algn="ctr" fontAlgn="b"/>
                      <a:r>
                        <a:rPr lang="en-US" sz="1600" u="none" strike="noStrike" kern="1200" dirty="0" smtClean="0">
                          <a:effectLst/>
                        </a:rPr>
                        <a:t>1993</a:t>
                      </a:r>
                      <a:r>
                        <a:rPr lang="en-US" sz="1600" u="none" strike="noStrike" kern="1200" baseline="0" dirty="0" smtClean="0">
                          <a:effectLst/>
                        </a:rPr>
                        <a:t> SNA compliant</a:t>
                      </a:r>
                      <a:endParaRPr lang="en-US" sz="1600" b="0" i="0" u="none" strike="noStrike" kern="1200" dirty="0">
                        <a:solidFill>
                          <a:srgbClr val="000000"/>
                        </a:solidFill>
                        <a:effectLst/>
                        <a:latin typeface="+mn-lt"/>
                        <a:ea typeface="+mn-ea"/>
                        <a:cs typeface="+mn-cs"/>
                      </a:endParaRPr>
                    </a:p>
                  </a:txBody>
                  <a:tcPr marL="0" marR="0" marT="0"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600" u="none" strike="noStrike" kern="1200" dirty="0" smtClean="0">
                          <a:effectLst/>
                        </a:rPr>
                        <a:t>2008 SNA compliant</a:t>
                      </a:r>
                      <a:endParaRPr lang="en-US" sz="1600" b="0" i="0" u="none" strike="noStrike" kern="1200" dirty="0" smtClean="0">
                        <a:solidFill>
                          <a:srgbClr val="000000"/>
                        </a:solidFill>
                        <a:effectLst/>
                        <a:latin typeface="+mn-lt"/>
                        <a:ea typeface="+mn-ea"/>
                        <a:cs typeface="+mn-cs"/>
                      </a:endParaRPr>
                    </a:p>
                  </a:txBody>
                  <a:tcPr marL="0" marR="0" marT="0" marB="0" anchor="ctr"/>
                </a:tc>
              </a:tr>
              <a:tr h="420221">
                <a:tc>
                  <a:txBody>
                    <a:bodyPr/>
                    <a:lstStyle/>
                    <a:p>
                      <a:pPr marL="0" marR="0" fontAlgn="ctr">
                        <a:lnSpc>
                          <a:spcPct val="115000"/>
                        </a:lnSpc>
                        <a:spcBef>
                          <a:spcPts val="0"/>
                        </a:spcBef>
                        <a:spcAft>
                          <a:spcPts val="0"/>
                        </a:spcAft>
                      </a:pPr>
                      <a:r>
                        <a:rPr lang="en-GB" sz="1800" kern="1200" dirty="0">
                          <a:effectLst/>
                        </a:rPr>
                        <a:t>UN Member </a:t>
                      </a:r>
                      <a:r>
                        <a:rPr lang="en-GB" sz="1800" kern="1200" dirty="0" smtClean="0">
                          <a:effectLst/>
                        </a:rPr>
                        <a:t/>
                      </a:r>
                      <a:br>
                        <a:rPr lang="en-GB" sz="1800" kern="1200" dirty="0" smtClean="0">
                          <a:effectLst/>
                        </a:rPr>
                      </a:br>
                      <a:r>
                        <a:rPr lang="en-GB" sz="1800" kern="1200" dirty="0" smtClean="0">
                          <a:effectLst/>
                        </a:rPr>
                        <a:t>States</a:t>
                      </a:r>
                      <a:endParaRPr lang="en-GB" sz="18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1800" kern="1200" dirty="0">
                          <a:effectLst/>
                        </a:rPr>
                        <a:t>193</a:t>
                      </a:r>
                      <a:endParaRPr lang="en-GB" sz="1800" dirty="0">
                        <a:effectLst/>
                        <a:latin typeface="Calibri"/>
                        <a:ea typeface="Calibri"/>
                        <a:cs typeface="Times New Roman"/>
                      </a:endParaRPr>
                    </a:p>
                  </a:txBody>
                  <a:tcPr marL="5437" marR="5437" marT="5437" marB="0" anchor="ctr"/>
                </a:tc>
                <a:tc>
                  <a:txBody>
                    <a:bodyPr/>
                    <a:lstStyle/>
                    <a:p>
                      <a:pPr algn="ctr" fontAlgn="b"/>
                      <a:r>
                        <a:rPr lang="en-GB" sz="1800" u="none" strike="noStrike" dirty="0" smtClean="0">
                          <a:effectLst/>
                        </a:rPr>
                        <a:t>22</a:t>
                      </a:r>
                      <a:endParaRPr lang="en-GB" sz="1800" b="0" i="0" u="none" strike="noStrike" dirty="0">
                        <a:solidFill>
                          <a:srgbClr val="000000"/>
                        </a:solidFill>
                        <a:effectLst/>
                        <a:latin typeface="+mj-lt"/>
                      </a:endParaRPr>
                    </a:p>
                  </a:txBody>
                  <a:tcPr marL="0" marR="0" marT="0" marB="0" anchor="ctr"/>
                </a:tc>
                <a:tc>
                  <a:txBody>
                    <a:bodyPr/>
                    <a:lstStyle/>
                    <a:p>
                      <a:pPr algn="ctr" fontAlgn="b"/>
                      <a:r>
                        <a:rPr lang="en-US" sz="1800" u="none" strike="noStrike" dirty="0" smtClean="0">
                          <a:effectLst/>
                        </a:rPr>
                        <a:t>109</a:t>
                      </a:r>
                      <a:endParaRPr lang="en-GB" sz="1800" b="0" i="0" u="none" strike="noStrike" dirty="0">
                        <a:solidFill>
                          <a:srgbClr val="000000"/>
                        </a:solidFill>
                        <a:effectLst/>
                        <a:latin typeface="+mj-lt"/>
                      </a:endParaRPr>
                    </a:p>
                  </a:txBody>
                  <a:tcPr marL="0" marR="0" marT="0" marB="0" anchor="ctr"/>
                </a:tc>
                <a:tc>
                  <a:txBody>
                    <a:bodyPr/>
                    <a:lstStyle/>
                    <a:p>
                      <a:pPr algn="ctr" fontAlgn="b"/>
                      <a:r>
                        <a:rPr lang="en-US" sz="1800" u="none" strike="noStrike" dirty="0" smtClean="0">
                          <a:effectLst/>
                        </a:rPr>
                        <a:t>62</a:t>
                      </a:r>
                      <a:endParaRPr lang="en-US" sz="1800" b="0" i="0" u="none" strike="noStrike" dirty="0" smtClean="0">
                        <a:solidFill>
                          <a:srgbClr val="000000"/>
                        </a:solidFill>
                        <a:effectLst/>
                        <a:latin typeface="+mj-lt"/>
                      </a:endParaRPr>
                    </a:p>
                  </a:txBody>
                  <a:tcPr marL="0" marR="0" marT="0" marB="0" anchor="ctr"/>
                </a:tc>
              </a:tr>
              <a:tr h="420221">
                <a:tc>
                  <a:txBody>
                    <a:bodyPr/>
                    <a:lstStyle/>
                    <a:p>
                      <a:pPr marL="0" marR="0" fontAlgn="ctr">
                        <a:lnSpc>
                          <a:spcPct val="115000"/>
                        </a:lnSpc>
                        <a:spcBef>
                          <a:spcPts val="0"/>
                        </a:spcBef>
                        <a:spcAft>
                          <a:spcPts val="0"/>
                        </a:spcAft>
                      </a:pPr>
                      <a:r>
                        <a:rPr lang="en-GB" sz="1800" kern="1200" dirty="0" smtClean="0">
                          <a:effectLst/>
                        </a:rPr>
                        <a:t>Developed </a:t>
                      </a:r>
                      <a:br>
                        <a:rPr lang="en-GB" sz="1800" kern="1200" dirty="0" smtClean="0">
                          <a:effectLst/>
                        </a:rPr>
                      </a:br>
                      <a:r>
                        <a:rPr lang="en-GB" sz="1800" kern="1200" dirty="0" smtClean="0">
                          <a:effectLst/>
                        </a:rPr>
                        <a:t>region</a:t>
                      </a:r>
                      <a:endParaRPr lang="en-GB" sz="18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1800" kern="1200" dirty="0" smtClean="0">
                          <a:effectLst/>
                        </a:rPr>
                        <a:t>46</a:t>
                      </a:r>
                      <a:endParaRPr lang="en-GB" sz="1800" dirty="0">
                        <a:effectLst/>
                        <a:latin typeface="Calibri"/>
                        <a:ea typeface="Calibri"/>
                        <a:cs typeface="Times New Roman"/>
                      </a:endParaRPr>
                    </a:p>
                  </a:txBody>
                  <a:tcPr marL="5437" marR="5437" marT="5437" marB="0" anchor="ctr"/>
                </a:tc>
                <a:tc>
                  <a:txBody>
                    <a:bodyPr/>
                    <a:lstStyle/>
                    <a:p>
                      <a:pPr algn="ctr" fontAlgn="b"/>
                      <a:r>
                        <a:rPr lang="en-GB" sz="1800" u="none" strike="noStrike" dirty="0" smtClean="0">
                          <a:effectLst/>
                        </a:rPr>
                        <a:t>-</a:t>
                      </a:r>
                      <a:endParaRPr lang="en-GB" sz="1800" b="0" i="0" u="none" strike="noStrike" dirty="0">
                        <a:solidFill>
                          <a:srgbClr val="000000"/>
                        </a:solidFill>
                        <a:effectLst/>
                        <a:latin typeface="+mj-lt"/>
                      </a:endParaRPr>
                    </a:p>
                  </a:txBody>
                  <a:tcPr marL="0" marR="0" marT="0" marB="0" anchor="ctr"/>
                </a:tc>
                <a:tc>
                  <a:txBody>
                    <a:bodyPr/>
                    <a:lstStyle/>
                    <a:p>
                      <a:pPr algn="ctr" fontAlgn="b"/>
                      <a:r>
                        <a:rPr lang="en-US" sz="1800" u="none" strike="noStrike" dirty="0" smtClean="0">
                          <a:effectLst/>
                        </a:rPr>
                        <a:t>7</a:t>
                      </a:r>
                      <a:endParaRPr lang="en-GB" sz="1800" b="0" i="0" u="none" strike="noStrike" dirty="0">
                        <a:solidFill>
                          <a:srgbClr val="000000"/>
                        </a:solidFill>
                        <a:effectLst/>
                        <a:latin typeface="+mj-lt"/>
                      </a:endParaRPr>
                    </a:p>
                  </a:txBody>
                  <a:tcPr marL="0" marR="0" marT="0" marB="0" anchor="ctr"/>
                </a:tc>
                <a:tc>
                  <a:txBody>
                    <a:bodyPr/>
                    <a:lstStyle/>
                    <a:p>
                      <a:pPr algn="ctr" fontAlgn="b"/>
                      <a:r>
                        <a:rPr lang="en-US" sz="1800" u="none" strike="noStrike" dirty="0" smtClean="0">
                          <a:effectLst/>
                        </a:rPr>
                        <a:t>37</a:t>
                      </a:r>
                      <a:endParaRPr lang="en-GB" sz="1800" b="0" i="0" u="none" strike="noStrike" dirty="0">
                        <a:solidFill>
                          <a:srgbClr val="000000"/>
                        </a:solidFill>
                        <a:effectLst/>
                        <a:latin typeface="+mj-lt"/>
                      </a:endParaRPr>
                    </a:p>
                  </a:txBody>
                  <a:tcPr marL="0" marR="0" marT="0" marB="0" anchor="ctr"/>
                </a:tc>
              </a:tr>
              <a:tr h="420221">
                <a:tc>
                  <a:txBody>
                    <a:bodyPr/>
                    <a:lstStyle/>
                    <a:p>
                      <a:pPr marL="0" marR="0" fontAlgn="ctr">
                        <a:lnSpc>
                          <a:spcPct val="115000"/>
                        </a:lnSpc>
                        <a:spcBef>
                          <a:spcPts val="0"/>
                        </a:spcBef>
                        <a:spcAft>
                          <a:spcPts val="0"/>
                        </a:spcAft>
                      </a:pPr>
                      <a:r>
                        <a:rPr lang="en-GB" sz="1800" kern="1200" dirty="0">
                          <a:effectLst/>
                        </a:rPr>
                        <a:t>Developing </a:t>
                      </a:r>
                      <a:r>
                        <a:rPr lang="en-GB" sz="1800" kern="1200" dirty="0" smtClean="0">
                          <a:effectLst/>
                        </a:rPr>
                        <a:t/>
                      </a:r>
                      <a:br>
                        <a:rPr lang="en-GB" sz="1800" kern="1200" dirty="0" smtClean="0">
                          <a:effectLst/>
                        </a:rPr>
                      </a:br>
                      <a:r>
                        <a:rPr lang="en-GB" sz="1800" kern="1200" dirty="0" smtClean="0">
                          <a:effectLst/>
                        </a:rPr>
                        <a:t>region</a:t>
                      </a:r>
                      <a:endParaRPr lang="en-GB" sz="18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1800" kern="1200" dirty="0" smtClean="0">
                          <a:effectLst/>
                        </a:rPr>
                        <a:t>147</a:t>
                      </a:r>
                      <a:endParaRPr lang="en-GB" sz="1800" dirty="0">
                        <a:effectLst/>
                        <a:latin typeface="Calibri"/>
                        <a:ea typeface="Calibri"/>
                        <a:cs typeface="Times New Roman"/>
                      </a:endParaRPr>
                    </a:p>
                  </a:txBody>
                  <a:tcPr marL="5437" marR="5437" marT="5437" marB="0" anchor="ctr"/>
                </a:tc>
                <a:tc>
                  <a:txBody>
                    <a:bodyPr/>
                    <a:lstStyle/>
                    <a:p>
                      <a:pPr algn="ctr" fontAlgn="b"/>
                      <a:r>
                        <a:rPr lang="en-US" sz="1800" u="none" strike="noStrike" dirty="0" smtClean="0">
                          <a:effectLst/>
                        </a:rPr>
                        <a:t>22</a:t>
                      </a:r>
                      <a:endParaRPr lang="en-GB" sz="1800" b="0" i="0" u="none" strike="noStrike" dirty="0">
                        <a:solidFill>
                          <a:srgbClr val="000000"/>
                        </a:solidFill>
                        <a:effectLst/>
                        <a:latin typeface="+mj-lt"/>
                      </a:endParaRPr>
                    </a:p>
                  </a:txBody>
                  <a:tcPr marL="0" marR="0" marT="0" marB="0" anchor="ctr"/>
                </a:tc>
                <a:tc>
                  <a:txBody>
                    <a:bodyPr/>
                    <a:lstStyle/>
                    <a:p>
                      <a:pPr algn="ctr" fontAlgn="b"/>
                      <a:r>
                        <a:rPr lang="en-US" sz="1800" u="none" strike="noStrike" dirty="0" smtClean="0">
                          <a:effectLst/>
                        </a:rPr>
                        <a:t>100</a:t>
                      </a:r>
                      <a:endParaRPr lang="en-GB" sz="1800" b="0" i="0" u="none" strike="noStrike" dirty="0">
                        <a:solidFill>
                          <a:srgbClr val="000000"/>
                        </a:solidFill>
                        <a:effectLst/>
                        <a:latin typeface="+mj-lt"/>
                      </a:endParaRPr>
                    </a:p>
                  </a:txBody>
                  <a:tcPr marL="0" marR="0" marT="0" marB="0" anchor="ctr"/>
                </a:tc>
                <a:tc>
                  <a:txBody>
                    <a:bodyPr/>
                    <a:lstStyle/>
                    <a:p>
                      <a:pPr algn="ctr" fontAlgn="b"/>
                      <a:r>
                        <a:rPr lang="en-US" sz="1800" u="none" strike="noStrike" dirty="0" smtClean="0">
                          <a:effectLst/>
                        </a:rPr>
                        <a:t>25</a:t>
                      </a:r>
                      <a:endParaRPr lang="en-GB" sz="1800" b="0" i="0" u="none" strike="noStrike" dirty="0">
                        <a:solidFill>
                          <a:srgbClr val="000000"/>
                        </a:solidFill>
                        <a:effectLst/>
                        <a:latin typeface="+mj-lt"/>
                      </a:endParaRPr>
                    </a:p>
                  </a:txBody>
                  <a:tcPr marL="0" marR="0" marT="0" marB="0" anchor="ctr"/>
                </a:tc>
              </a:tr>
            </a:tbl>
          </a:graphicData>
        </a:graphic>
      </p:graphicFrame>
    </p:spTree>
    <p:extLst>
      <p:ext uri="{BB962C8B-B14F-4D97-AF65-F5344CB8AC3E}">
        <p14:creationId xmlns:p14="http://schemas.microsoft.com/office/powerpoint/2010/main" val="21249428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National Accounts</a:t>
            </a:r>
            <a:endParaRPr lang="en-GB" dirty="0"/>
          </a:p>
        </p:txBody>
      </p:sp>
      <p:sp>
        <p:nvSpPr>
          <p:cNvPr id="3" name="Content Placeholder 2"/>
          <p:cNvSpPr>
            <a:spLocks noGrp="1"/>
          </p:cNvSpPr>
          <p:nvPr>
            <p:ph idx="1"/>
          </p:nvPr>
        </p:nvSpPr>
        <p:spPr>
          <a:xfrm>
            <a:off x="762000" y="1905000"/>
            <a:ext cx="8039100" cy="4635500"/>
          </a:xfrm>
        </p:spPr>
        <p:txBody>
          <a:bodyPr>
            <a:normAutofit fontScale="70000" lnSpcReduction="20000"/>
          </a:bodyPr>
          <a:lstStyle/>
          <a:p>
            <a:pPr marL="0" indent="0">
              <a:spcAft>
                <a:spcPts val="300"/>
              </a:spcAft>
              <a:buNone/>
            </a:pPr>
            <a:r>
              <a:rPr lang="en-US" b="1" dirty="0"/>
              <a:t>Milestone 1</a:t>
            </a:r>
            <a:r>
              <a:rPr lang="en-US" dirty="0"/>
              <a:t>.GDP by Industry and Expenditure in current and volumes</a:t>
            </a:r>
          </a:p>
          <a:p>
            <a:pPr marL="438150" lvl="1" indent="0">
              <a:spcAft>
                <a:spcPts val="300"/>
              </a:spcAft>
              <a:buNone/>
            </a:pPr>
            <a:r>
              <a:rPr lang="en-US" dirty="0" smtClean="0"/>
              <a:t> </a:t>
            </a:r>
            <a:r>
              <a:rPr lang="en-US" dirty="0"/>
              <a:t>Growth analysis</a:t>
            </a:r>
          </a:p>
          <a:p>
            <a:pPr marL="0" indent="0">
              <a:spcAft>
                <a:spcPts val="300"/>
              </a:spcAft>
              <a:buNone/>
            </a:pPr>
            <a:r>
              <a:rPr lang="en-US" b="1" dirty="0" smtClean="0"/>
              <a:t>Milestone </a:t>
            </a:r>
            <a:r>
              <a:rPr lang="en-US" b="1" dirty="0"/>
              <a:t>2</a:t>
            </a:r>
            <a:r>
              <a:rPr lang="en-US" dirty="0"/>
              <a:t>. GNI of Total Economy and Balance of Payments (</a:t>
            </a:r>
            <a:r>
              <a:rPr lang="en-US" dirty="0" smtClean="0"/>
              <a:t>current, capital </a:t>
            </a:r>
            <a:r>
              <a:rPr lang="en-US" dirty="0"/>
              <a:t>and financial accounts) and GFS transaction accounts</a:t>
            </a:r>
          </a:p>
          <a:p>
            <a:pPr marL="438150" lvl="1" indent="0">
              <a:spcAft>
                <a:spcPts val="300"/>
              </a:spcAft>
              <a:buNone/>
            </a:pPr>
            <a:r>
              <a:rPr lang="en-US" dirty="0" smtClean="0"/>
              <a:t>Relations </a:t>
            </a:r>
            <a:r>
              <a:rPr lang="en-US" dirty="0"/>
              <a:t>with the rest of the world (</a:t>
            </a:r>
            <a:r>
              <a:rPr lang="en-US" dirty="0" err="1"/>
              <a:t>BoP</a:t>
            </a:r>
            <a:r>
              <a:rPr lang="en-US" dirty="0"/>
              <a:t>) </a:t>
            </a:r>
            <a:r>
              <a:rPr lang="en-US" dirty="0" smtClean="0"/>
              <a:t>analysis</a:t>
            </a:r>
          </a:p>
          <a:p>
            <a:pPr marL="0" indent="0">
              <a:spcAft>
                <a:spcPts val="300"/>
              </a:spcAft>
              <a:buNone/>
            </a:pPr>
            <a:r>
              <a:rPr lang="en-US" b="1" dirty="0" smtClean="0"/>
              <a:t>Milestone </a:t>
            </a:r>
            <a:r>
              <a:rPr lang="en-US" b="1" dirty="0"/>
              <a:t>3</a:t>
            </a:r>
            <a:r>
              <a:rPr lang="en-US" dirty="0"/>
              <a:t>. For all institutional sectors: Production acc.</a:t>
            </a:r>
            <a:br>
              <a:rPr lang="en-US" dirty="0"/>
            </a:br>
            <a:r>
              <a:rPr lang="en-US" dirty="0"/>
              <a:t>For GG: Generation of income; allocation of primary income; secondary distribution of income, use of disposable income; capital and financial accounts</a:t>
            </a:r>
          </a:p>
          <a:p>
            <a:pPr marL="438150" lvl="1" indent="0">
              <a:spcAft>
                <a:spcPts val="300"/>
              </a:spcAft>
              <a:buNone/>
            </a:pPr>
            <a:r>
              <a:rPr lang="en-US" dirty="0" smtClean="0"/>
              <a:t>Productivity </a:t>
            </a:r>
            <a:r>
              <a:rPr lang="en-US" dirty="0"/>
              <a:t>analysis and fiscal analysis</a:t>
            </a:r>
          </a:p>
          <a:p>
            <a:pPr marL="0" indent="0">
              <a:spcAft>
                <a:spcPts val="300"/>
              </a:spcAft>
              <a:buNone/>
            </a:pPr>
            <a:r>
              <a:rPr lang="en-US" b="1" dirty="0"/>
              <a:t>Milestone 4</a:t>
            </a:r>
            <a:r>
              <a:rPr lang="en-US" dirty="0"/>
              <a:t>. For all institutional sectors: generation of income, allocation of primary income; secondary distribution of income, use of disposable income; capital and financial accounts</a:t>
            </a:r>
          </a:p>
          <a:p>
            <a:pPr marL="438150" lvl="1" indent="0">
              <a:spcAft>
                <a:spcPts val="300"/>
              </a:spcAft>
              <a:buNone/>
            </a:pPr>
            <a:r>
              <a:rPr lang="en-US" dirty="0" smtClean="0"/>
              <a:t> </a:t>
            </a:r>
            <a:r>
              <a:rPr lang="en-US" dirty="0"/>
              <a:t>Income distribution analysis</a:t>
            </a:r>
            <a:endParaRPr lang="en-GB" dirty="0"/>
          </a:p>
        </p:txBody>
      </p:sp>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13</a:t>
            </a:fld>
            <a:endParaRPr lang="en-US" altLang="en-US" dirty="0"/>
          </a:p>
        </p:txBody>
      </p:sp>
    </p:spTree>
    <p:extLst>
      <p:ext uri="{BB962C8B-B14F-4D97-AF65-F5344CB8AC3E}">
        <p14:creationId xmlns:p14="http://schemas.microsoft.com/office/powerpoint/2010/main" val="798579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a:p>
        </p:txBody>
      </p:sp>
      <p:sp>
        <p:nvSpPr>
          <p:cNvPr id="3" name="Content Placeholder 2"/>
          <p:cNvSpPr>
            <a:spLocks noGrp="1"/>
          </p:cNvSpPr>
          <p:nvPr>
            <p:ph idx="1"/>
          </p:nvPr>
        </p:nvSpPr>
        <p:spPr>
          <a:xfrm>
            <a:off x="762000" y="1905000"/>
            <a:ext cx="8051800" cy="4635500"/>
          </a:xfrm>
        </p:spPr>
        <p:txBody>
          <a:bodyPr>
            <a:normAutofit fontScale="92500" lnSpcReduction="10000"/>
          </a:bodyPr>
          <a:lstStyle/>
          <a:p>
            <a:pPr marL="0" indent="0">
              <a:spcAft>
                <a:spcPts val="300"/>
              </a:spcAft>
              <a:buNone/>
            </a:pPr>
            <a:r>
              <a:rPr lang="en-US" b="1" dirty="0"/>
              <a:t>Milestone 5</a:t>
            </a:r>
            <a:r>
              <a:rPr lang="en-US" dirty="0"/>
              <a:t>. Production, income and use accounts, capital accounts and financial accounts for institutional sectors </a:t>
            </a:r>
          </a:p>
          <a:p>
            <a:pPr marL="438150" lvl="1" indent="0">
              <a:spcAft>
                <a:spcPts val="300"/>
              </a:spcAft>
              <a:buNone/>
            </a:pPr>
            <a:r>
              <a:rPr lang="en-US" dirty="0" smtClean="0"/>
              <a:t>Growth </a:t>
            </a:r>
            <a:r>
              <a:rPr lang="en-US" dirty="0"/>
              <a:t>analysis, BOP analysis, productivity analysis, fiscal, income distribution analysis and </a:t>
            </a:r>
            <a:r>
              <a:rPr lang="en-US" dirty="0" smtClean="0"/>
              <a:t>investment-financing </a:t>
            </a:r>
            <a:r>
              <a:rPr lang="en-US" dirty="0"/>
              <a:t>analysis </a:t>
            </a:r>
          </a:p>
          <a:p>
            <a:pPr marL="0" indent="0">
              <a:spcAft>
                <a:spcPts val="300"/>
              </a:spcAft>
              <a:buNone/>
            </a:pPr>
            <a:r>
              <a:rPr lang="en-US" b="1" dirty="0" smtClean="0"/>
              <a:t>Milestone </a:t>
            </a:r>
            <a:r>
              <a:rPr lang="en-US" b="1" dirty="0"/>
              <a:t>6</a:t>
            </a:r>
            <a:r>
              <a:rPr lang="en-US" dirty="0"/>
              <a:t>. All transaction and flows accounts plus balance sheets </a:t>
            </a:r>
          </a:p>
          <a:p>
            <a:pPr marL="438150" lvl="1" indent="0">
              <a:spcAft>
                <a:spcPts val="300"/>
              </a:spcAft>
              <a:buNone/>
            </a:pPr>
            <a:r>
              <a:rPr lang="en-US" dirty="0" smtClean="0"/>
              <a:t>Financing-debt </a:t>
            </a:r>
            <a:r>
              <a:rPr lang="en-US" dirty="0"/>
              <a:t>analysis (Flow of funds) and vulnerability analysis (currency mismatches, maturity mismatches (roll-over of debt), capital structure (equity vs debt), solvency (assets over liabilities) </a:t>
            </a:r>
            <a:endParaRPr lang="en-GB" b="1" dirty="0"/>
          </a:p>
        </p:txBody>
      </p:sp>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14</a:t>
            </a:fld>
            <a:endParaRPr lang="en-US" altLang="en-US" dirty="0"/>
          </a:p>
        </p:txBody>
      </p:sp>
    </p:spTree>
    <p:extLst>
      <p:ext uri="{BB962C8B-B14F-4D97-AF65-F5344CB8AC3E}">
        <p14:creationId xmlns:p14="http://schemas.microsoft.com/office/powerpoint/2010/main" val="1151461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Milestones and MRDS</a:t>
            </a:r>
            <a:endParaRPr lang="en-GB" dirty="0"/>
          </a:p>
        </p:txBody>
      </p:sp>
      <p:sp>
        <p:nvSpPr>
          <p:cNvPr id="3" name="Content Placeholder 2"/>
          <p:cNvSpPr>
            <a:spLocks noGrp="1"/>
          </p:cNvSpPr>
          <p:nvPr>
            <p:ph idx="1"/>
          </p:nvPr>
        </p:nvSpPr>
        <p:spPr>
          <a:xfrm>
            <a:off x="762000" y="1905000"/>
            <a:ext cx="8001000" cy="4635500"/>
          </a:xfrm>
        </p:spPr>
        <p:txBody>
          <a:bodyPr>
            <a:normAutofit fontScale="70000" lnSpcReduction="20000"/>
          </a:bodyPr>
          <a:lstStyle/>
          <a:p>
            <a:pPr marL="0" indent="0">
              <a:spcAft>
                <a:spcPts val="300"/>
              </a:spcAft>
              <a:buNone/>
            </a:pPr>
            <a:r>
              <a:rPr lang="en-US" dirty="0"/>
              <a:t>The </a:t>
            </a:r>
            <a:r>
              <a:rPr lang="en-US" dirty="0" smtClean="0"/>
              <a:t>detail of </a:t>
            </a:r>
            <a:r>
              <a:rPr lang="en-US" dirty="0"/>
              <a:t>National Accounts </a:t>
            </a:r>
            <a:r>
              <a:rPr lang="en-US" dirty="0" smtClean="0"/>
              <a:t>is measured in term of Minimum Required Data Set (MRDS)</a:t>
            </a:r>
          </a:p>
          <a:p>
            <a:pPr marL="0" indent="0">
              <a:spcAft>
                <a:spcPts val="300"/>
              </a:spcAft>
              <a:buNone/>
            </a:pPr>
            <a:r>
              <a:rPr lang="en-US" dirty="0" smtClean="0"/>
              <a:t>MRDS covers:</a:t>
            </a:r>
          </a:p>
          <a:p>
            <a:pPr marL="438150" lvl="1" indent="0">
              <a:spcAft>
                <a:spcPts val="300"/>
              </a:spcAft>
              <a:buNone/>
            </a:pPr>
            <a:r>
              <a:rPr lang="en-US" b="1" dirty="0"/>
              <a:t>Milestone 1</a:t>
            </a:r>
            <a:r>
              <a:rPr lang="en-US" dirty="0"/>
              <a:t>.GDP by Industry and Expenditure in current and </a:t>
            </a:r>
            <a:r>
              <a:rPr lang="en-US" dirty="0" smtClean="0"/>
              <a:t>constant prices</a:t>
            </a:r>
          </a:p>
          <a:p>
            <a:pPr marL="438150" lvl="1" indent="0">
              <a:spcAft>
                <a:spcPts val="300"/>
              </a:spcAft>
              <a:buNone/>
            </a:pPr>
            <a:r>
              <a:rPr lang="en-US" b="1" dirty="0" smtClean="0"/>
              <a:t>Milestone </a:t>
            </a:r>
            <a:r>
              <a:rPr lang="en-US" b="1" dirty="0"/>
              <a:t>2</a:t>
            </a:r>
            <a:r>
              <a:rPr lang="en-US" dirty="0"/>
              <a:t>. GNI of Total Economy and Balance of Payments (current, capital and financial accounts) and GFS transaction accounts </a:t>
            </a:r>
            <a:endParaRPr lang="en-US" dirty="0" smtClean="0"/>
          </a:p>
          <a:p>
            <a:pPr marL="438150" lvl="1" indent="0">
              <a:spcAft>
                <a:spcPts val="300"/>
              </a:spcAft>
              <a:buNone/>
            </a:pPr>
            <a:r>
              <a:rPr lang="en-US" b="1" dirty="0" smtClean="0"/>
              <a:t>Milestone 3</a:t>
            </a:r>
            <a:r>
              <a:rPr lang="en-US" dirty="0" smtClean="0"/>
              <a:t>. For all institutional sectors: Production acc.</a:t>
            </a:r>
            <a:br>
              <a:rPr lang="en-US" dirty="0" smtClean="0"/>
            </a:br>
            <a:r>
              <a:rPr lang="en-US" dirty="0" smtClean="0"/>
              <a:t>For GG: Generation of income; allocation of primary income; secondary distribution of income, use of disposable income; capital and financial accounts</a:t>
            </a:r>
          </a:p>
          <a:p>
            <a:pPr marL="438150" lvl="1" indent="0">
              <a:spcAft>
                <a:spcPts val="300"/>
              </a:spcAft>
              <a:buNone/>
            </a:pPr>
            <a:r>
              <a:rPr lang="en-US" b="1" dirty="0" smtClean="0"/>
              <a:t>Milestone 4</a:t>
            </a:r>
            <a:r>
              <a:rPr lang="en-US" dirty="0" smtClean="0"/>
              <a:t>. For all institutional sectors: generation of income, allocation of primary income; secondary distribution of income, use of disposable income; capital and financial accounts</a:t>
            </a:r>
          </a:p>
          <a:p>
            <a:pPr marL="0" indent="0">
              <a:spcAft>
                <a:spcPts val="300"/>
              </a:spcAft>
              <a:buNone/>
            </a:pPr>
            <a:r>
              <a:rPr lang="en-US" dirty="0" smtClean="0"/>
              <a:t>Minimum required macroeconomic data set, annual institutional sector accounts up to net lending and also quarterly GDP and quarterly </a:t>
            </a:r>
            <a:r>
              <a:rPr lang="en-US" dirty="0" err="1" smtClean="0"/>
              <a:t>BoP</a:t>
            </a:r>
            <a:endParaRPr lang="en-GB" dirty="0"/>
          </a:p>
        </p:txBody>
      </p:sp>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15</a:t>
            </a:fld>
            <a:endParaRPr lang="en-US" altLang="en-US" dirty="0"/>
          </a:p>
        </p:txBody>
      </p:sp>
    </p:spTree>
    <p:extLst>
      <p:ext uri="{BB962C8B-B14F-4D97-AF65-F5344CB8AC3E}">
        <p14:creationId xmlns:p14="http://schemas.microsoft.com/office/powerpoint/2010/main" val="7509282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Accounts Questionnaire</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23351226"/>
              </p:ext>
            </p:extLst>
          </p:nvPr>
        </p:nvGraphicFramePr>
        <p:xfrm>
          <a:off x="871873" y="1730082"/>
          <a:ext cx="8128000" cy="4887352"/>
        </p:xfrm>
        <a:graphic>
          <a:graphicData uri="http://schemas.openxmlformats.org/drawingml/2006/table">
            <a:tbl>
              <a:tblPr firstRow="1" bandRow="1">
                <a:tableStyleId>{93296810-A885-4BE3-A3E7-6D5BEEA58F35}</a:tableStyleId>
              </a:tblPr>
              <a:tblGrid>
                <a:gridCol w="7173896"/>
                <a:gridCol w="954104"/>
              </a:tblGrid>
              <a:tr h="345050">
                <a:tc>
                  <a:txBody>
                    <a:bodyPr/>
                    <a:lstStyle/>
                    <a:p>
                      <a:r>
                        <a:rPr lang="en-US" baseline="0" dirty="0" smtClean="0"/>
                        <a:t>Tables</a:t>
                      </a:r>
                      <a:endParaRPr lang="en-GB" dirty="0"/>
                    </a:p>
                  </a:txBody>
                  <a:tcPr marL="83118" marR="83118"/>
                </a:tc>
                <a:tc>
                  <a:txBody>
                    <a:bodyPr/>
                    <a:lstStyle/>
                    <a:p>
                      <a:r>
                        <a:rPr lang="en-US" dirty="0" smtClean="0"/>
                        <a:t>MRDS</a:t>
                      </a:r>
                      <a:endParaRPr lang="en-GB" dirty="0"/>
                    </a:p>
                  </a:txBody>
                  <a:tcPr marL="83118" marR="83118"/>
                </a:tc>
              </a:tr>
              <a:tr h="9848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effectLst/>
                        </a:rPr>
                        <a:t>Table 1.1</a:t>
                      </a:r>
                      <a:r>
                        <a:rPr lang="en-GB" baseline="0" dirty="0" smtClean="0">
                          <a:effectLst/>
                        </a:rPr>
                        <a:t> – 1.3 </a:t>
                      </a:r>
                    </a:p>
                    <a:p>
                      <a:pPr marL="742950" marR="0" lvl="1" indent="-285750" algn="l" defTabSz="914400" rtl="0" eaLnBrk="1" fontAlgn="auto" latinLnBrk="0" hangingPunct="1">
                        <a:lnSpc>
                          <a:spcPct val="100000"/>
                        </a:lnSpc>
                        <a:spcBef>
                          <a:spcPts val="0"/>
                        </a:spcBef>
                        <a:spcAft>
                          <a:spcPts val="0"/>
                        </a:spcAft>
                        <a:buClrTx/>
                        <a:buSzTx/>
                        <a:buFontTx/>
                        <a:buChar char="-"/>
                        <a:tabLst/>
                        <a:defRPr/>
                      </a:pPr>
                      <a:r>
                        <a:rPr lang="en-US" altLang="en-US" sz="1400" dirty="0" smtClean="0"/>
                        <a:t>GDP by expenditure at current/constant prices</a:t>
                      </a:r>
                    </a:p>
                    <a:p>
                      <a:pPr marL="742950" marR="0" lvl="1" indent="-285750" algn="l" defTabSz="914400" rtl="0" eaLnBrk="1" fontAlgn="auto" latinLnBrk="0" hangingPunct="1">
                        <a:lnSpc>
                          <a:spcPct val="100000"/>
                        </a:lnSpc>
                        <a:spcBef>
                          <a:spcPts val="0"/>
                        </a:spcBef>
                        <a:spcAft>
                          <a:spcPts val="0"/>
                        </a:spcAft>
                        <a:buClrTx/>
                        <a:buSzTx/>
                        <a:buFontTx/>
                        <a:buChar char="-"/>
                        <a:tabLst/>
                        <a:defRPr/>
                      </a:pPr>
                      <a:r>
                        <a:rPr lang="en-US" altLang="en-US" sz="1400" dirty="0" smtClean="0"/>
                        <a:t>Relations among product, income, savings and net lending aggregates at current prices</a:t>
                      </a:r>
                      <a:endParaRPr lang="en-US" altLang="en-US" sz="1600" dirty="0" smtClean="0"/>
                    </a:p>
                  </a:txBody>
                  <a:tcPr marL="17316" marR="17316" marT="19050" marB="19050" anchor="ctr"/>
                </a:tc>
                <a:tc>
                  <a:txBody>
                    <a:bodyPr/>
                    <a:lstStyle/>
                    <a:p>
                      <a:endParaRPr lang="en-US" sz="1600" dirty="0" smtClean="0">
                        <a:effectLst/>
                      </a:endParaRPr>
                    </a:p>
                    <a:p>
                      <a:r>
                        <a:rPr lang="en-US" sz="1600" dirty="0" smtClean="0">
                          <a:effectLst/>
                        </a:rPr>
                        <a:t>√</a:t>
                      </a:r>
                    </a:p>
                    <a:p>
                      <a:endParaRPr lang="en-US" sz="2000" dirty="0" smtClean="0">
                        <a:solidFill>
                          <a:srgbClr val="000000"/>
                        </a:solidFill>
                        <a:effectLst/>
                        <a:latin typeface="verdana"/>
                      </a:endParaRPr>
                    </a:p>
                  </a:txBody>
                  <a:tcPr marL="17316" marR="17316" marT="19050" marB="19050" anchor="ctr"/>
                </a:tc>
              </a:tr>
              <a:tr h="812305">
                <a:tc>
                  <a:txBody>
                    <a:bodyPr/>
                    <a:lstStyle/>
                    <a:p>
                      <a:r>
                        <a:rPr lang="en-GB" dirty="0">
                          <a:effectLst/>
                        </a:rPr>
                        <a:t>Table </a:t>
                      </a:r>
                      <a:r>
                        <a:rPr lang="en-GB" dirty="0" smtClean="0">
                          <a:effectLst/>
                        </a:rPr>
                        <a:t>2.1 – 2.3</a:t>
                      </a:r>
                    </a:p>
                    <a:p>
                      <a:pPr marL="742950" lvl="1" indent="-285750">
                        <a:buFontTx/>
                        <a:buChar char="-"/>
                      </a:pPr>
                      <a:r>
                        <a:rPr lang="en-US" sz="1400" kern="1200" dirty="0" smtClean="0"/>
                        <a:t>Value added by industries at current</a:t>
                      </a:r>
                      <a:r>
                        <a:rPr lang="en-US" altLang="en-US" sz="1400" kern="1200" dirty="0" smtClean="0"/>
                        <a:t>/constant</a:t>
                      </a:r>
                      <a:r>
                        <a:rPr lang="en-US" sz="1400" kern="1200" dirty="0" smtClean="0"/>
                        <a:t> prices </a:t>
                      </a:r>
                    </a:p>
                    <a:p>
                      <a:pPr marL="742950" lvl="1" indent="-285750">
                        <a:buFontTx/>
                        <a:buChar char="-"/>
                      </a:pPr>
                      <a:r>
                        <a:rPr lang="en-US" sz="1400" kern="1200" dirty="0" smtClean="0"/>
                        <a:t>Output, GVA and fixed assets by industries at current prices</a:t>
                      </a:r>
                      <a:endParaRPr lang="en-GB" sz="1400" kern="1200" dirty="0">
                        <a:solidFill>
                          <a:schemeClr val="dk1"/>
                        </a:solidFill>
                        <a:latin typeface="+mn-lt"/>
                        <a:ea typeface="+mn-ea"/>
                        <a:cs typeface="+mn-cs"/>
                      </a:endParaRPr>
                    </a:p>
                  </a:txBody>
                  <a:tcPr marL="17316" marR="17316" marT="19050" marB="19050" anchor="ctr"/>
                </a:tc>
                <a:tc>
                  <a:txBody>
                    <a:bodyPr/>
                    <a:lstStyle/>
                    <a:p>
                      <a:endParaRPr lang="en-US" dirty="0" smtClean="0">
                        <a:effectLst/>
                      </a:endParaRPr>
                    </a:p>
                    <a:p>
                      <a:r>
                        <a:rPr lang="en-US" sz="1600" dirty="0" smtClean="0">
                          <a:effectLst/>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effectLst/>
                        </a:rPr>
                        <a:t>√</a:t>
                      </a:r>
                      <a:endParaRPr lang="en-US" sz="1600" dirty="0" smtClean="0">
                        <a:solidFill>
                          <a:srgbClr val="000000"/>
                        </a:solidFill>
                        <a:effectLst/>
                        <a:latin typeface="verdana"/>
                      </a:endParaRPr>
                    </a:p>
                  </a:txBody>
                  <a:tcPr marL="17316" marR="17316" marT="19050" marB="19050" anchor="ctr"/>
                </a:tc>
              </a:tr>
              <a:tr h="754797">
                <a:tc>
                  <a:txBody>
                    <a:bodyPr/>
                    <a:lstStyle/>
                    <a:p>
                      <a:r>
                        <a:rPr lang="en-GB" dirty="0">
                          <a:effectLst/>
                        </a:rPr>
                        <a:t>Table </a:t>
                      </a:r>
                      <a:r>
                        <a:rPr lang="en-GB" dirty="0" smtClean="0">
                          <a:effectLst/>
                        </a:rPr>
                        <a:t>3.1</a:t>
                      </a:r>
                      <a:r>
                        <a:rPr lang="en-GB" baseline="0" dirty="0" smtClean="0">
                          <a:effectLst/>
                        </a:rPr>
                        <a:t> – 3.2</a:t>
                      </a:r>
                    </a:p>
                    <a:p>
                      <a:pPr marL="742950" lvl="1" indent="-285750">
                        <a:buFontTx/>
                        <a:buChar char="-"/>
                      </a:pPr>
                      <a:r>
                        <a:rPr lang="en-US" sz="1400" dirty="0" smtClean="0">
                          <a:effectLst/>
                        </a:rPr>
                        <a:t>GFCE by function at current prices</a:t>
                      </a:r>
                    </a:p>
                    <a:p>
                      <a:pPr marL="742950" lvl="1" indent="-285750">
                        <a:buFontTx/>
                        <a:buChar char="-"/>
                      </a:pPr>
                      <a:r>
                        <a:rPr lang="en-US" sz="1400" dirty="0" smtClean="0">
                          <a:effectLst/>
                        </a:rPr>
                        <a:t>Individual CE of HH, NPISHs, and GG at current prices</a:t>
                      </a:r>
                      <a:endParaRPr lang="en-GB" sz="1400" dirty="0">
                        <a:solidFill>
                          <a:srgbClr val="000000"/>
                        </a:solidFill>
                        <a:effectLst/>
                        <a:latin typeface="verdana"/>
                      </a:endParaRPr>
                    </a:p>
                  </a:txBody>
                  <a:tcPr marL="17316" marR="17316" marT="19050" marB="19050" anchor="ctr"/>
                </a:tc>
                <a:tc>
                  <a:txBody>
                    <a:bodyPr/>
                    <a:lstStyle/>
                    <a:p>
                      <a:endParaRPr lang="en-US" dirty="0">
                        <a:solidFill>
                          <a:srgbClr val="000000"/>
                        </a:solidFill>
                        <a:effectLst/>
                        <a:latin typeface="verdana"/>
                      </a:endParaRPr>
                    </a:p>
                  </a:txBody>
                  <a:tcPr marL="17316" marR="17316" marT="19050" marB="19050" anchor="ctr"/>
                </a:tc>
              </a:tr>
              <a:tr h="1214863">
                <a:tc>
                  <a:txBody>
                    <a:bodyPr/>
                    <a:lstStyle/>
                    <a:p>
                      <a:r>
                        <a:rPr lang="en-GB" dirty="0">
                          <a:effectLst/>
                        </a:rPr>
                        <a:t>Table </a:t>
                      </a:r>
                      <a:r>
                        <a:rPr lang="en-GB" dirty="0" smtClean="0">
                          <a:effectLst/>
                        </a:rPr>
                        <a:t>4.1</a:t>
                      </a:r>
                      <a:r>
                        <a:rPr lang="en-GB" baseline="0" dirty="0" smtClean="0">
                          <a:effectLst/>
                        </a:rPr>
                        <a:t> – 4.9 </a:t>
                      </a:r>
                    </a:p>
                    <a:p>
                      <a:pPr marL="742950" lvl="1" indent="-285750">
                        <a:buFontTx/>
                        <a:buChar char="-"/>
                      </a:pPr>
                      <a:r>
                        <a:rPr lang="en-US" sz="1400" dirty="0" smtClean="0"/>
                        <a:t>Total Economy (S.1) at current prices</a:t>
                      </a:r>
                    </a:p>
                    <a:p>
                      <a:pPr marL="742950" lvl="1" indent="-285750">
                        <a:buFontTx/>
                        <a:buChar char="-"/>
                      </a:pPr>
                      <a:r>
                        <a:rPr lang="en-US" sz="1400" dirty="0" smtClean="0"/>
                        <a:t>Rest of the world (S.2) at current prices</a:t>
                      </a:r>
                    </a:p>
                    <a:p>
                      <a:pPr marL="742950" lvl="1" indent="-285750">
                        <a:buFontTx/>
                        <a:buChar char="-"/>
                      </a:pPr>
                      <a:r>
                        <a:rPr lang="en-US" sz="1400" dirty="0" smtClean="0"/>
                        <a:t>Non-financial Corporations (S.11) at current prices</a:t>
                      </a:r>
                    </a:p>
                    <a:p>
                      <a:pPr marL="742950" lvl="1" indent="-285750">
                        <a:buFontTx/>
                        <a:buChar char="-"/>
                      </a:pPr>
                      <a:r>
                        <a:rPr lang="en-US" sz="1400" u="none" dirty="0" smtClean="0"/>
                        <a:t>…</a:t>
                      </a:r>
                    </a:p>
                  </a:txBody>
                  <a:tcPr marL="17316" marR="17316" marT="19050" marB="19050" anchor="ctr"/>
                </a:tc>
                <a:tc>
                  <a:txBody>
                    <a:bodyPr/>
                    <a:lstStyle/>
                    <a:p>
                      <a:r>
                        <a:rPr lang="en-US" sz="1600" dirty="0" smtClean="0">
                          <a:effectLst/>
                        </a:rPr>
                        <a:t>√</a:t>
                      </a:r>
                    </a:p>
                    <a:p>
                      <a:r>
                        <a:rPr lang="en-US" sz="1600" dirty="0" smtClean="0">
                          <a:effectLst/>
                        </a:rPr>
                        <a:t>√</a:t>
                      </a:r>
                    </a:p>
                    <a:p>
                      <a:endParaRPr lang="en-US" dirty="0" smtClean="0">
                        <a:solidFill>
                          <a:srgbClr val="000000"/>
                        </a:solidFill>
                        <a:effectLst/>
                        <a:latin typeface="verdana"/>
                      </a:endParaRPr>
                    </a:p>
                  </a:txBody>
                  <a:tcPr marL="17316" marR="17316" marT="19050" marB="19050" anchor="ctr"/>
                </a:tc>
              </a:tr>
              <a:tr h="754797">
                <a:tc>
                  <a:txBody>
                    <a:bodyPr/>
                    <a:lstStyle/>
                    <a:p>
                      <a:r>
                        <a:rPr lang="en-GB" dirty="0">
                          <a:effectLst/>
                        </a:rPr>
                        <a:t>Table </a:t>
                      </a:r>
                      <a:r>
                        <a:rPr lang="en-GB" dirty="0" smtClean="0">
                          <a:effectLst/>
                        </a:rPr>
                        <a:t>5.1</a:t>
                      </a:r>
                      <a:endParaRPr lang="en-GB" baseline="0" dirty="0" smtClean="0">
                        <a:effectLst/>
                      </a:endParaRPr>
                    </a:p>
                    <a:p>
                      <a:pPr marL="742950" lvl="1" indent="-285750">
                        <a:buFontTx/>
                        <a:buChar char="-"/>
                      </a:pPr>
                      <a:r>
                        <a:rPr lang="en-US" sz="1400" baseline="0" dirty="0" smtClean="0">
                          <a:effectLst/>
                        </a:rPr>
                        <a:t>Cross classification of Gross value added by industries and institutional sectors at current prices</a:t>
                      </a:r>
                      <a:endParaRPr lang="en-US" sz="1400" baseline="0" dirty="0" smtClean="0">
                        <a:solidFill>
                          <a:srgbClr val="000000"/>
                        </a:solidFill>
                        <a:effectLst/>
                        <a:latin typeface="verdana"/>
                      </a:endParaRPr>
                    </a:p>
                  </a:txBody>
                  <a:tcPr marL="17316" marR="17316" marT="19050" marB="19050" anchor="ctr"/>
                </a:tc>
                <a:tc>
                  <a:txBody>
                    <a:bodyPr/>
                    <a:lstStyle/>
                    <a:p>
                      <a:endParaRPr lang="en-US" dirty="0">
                        <a:solidFill>
                          <a:srgbClr val="000000"/>
                        </a:solidFill>
                        <a:effectLst/>
                        <a:latin typeface="verdana"/>
                      </a:endParaRPr>
                    </a:p>
                  </a:txBody>
                  <a:tcPr marL="17316" marR="17316" marT="19050" marB="19050" anchor="ctr"/>
                </a:tc>
              </a:tr>
            </a:tbl>
          </a:graphicData>
        </a:graphic>
      </p:graphicFrame>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16</a:t>
            </a:fld>
            <a:endParaRPr lang="en-US" altLang="en-US" dirty="0"/>
          </a:p>
        </p:txBody>
      </p:sp>
    </p:spTree>
    <p:extLst>
      <p:ext uri="{BB962C8B-B14F-4D97-AF65-F5344CB8AC3E}">
        <p14:creationId xmlns:p14="http://schemas.microsoft.com/office/powerpoint/2010/main" val="31644916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762000" y="508000"/>
            <a:ext cx="7924800" cy="1143000"/>
          </a:xfrm>
        </p:spPr>
        <p:txBody>
          <a:bodyPr>
            <a:normAutofit/>
          </a:bodyPr>
          <a:lstStyle/>
          <a:p>
            <a:r>
              <a:rPr lang="en-US" altLang="en-US" sz="2800" dirty="0" smtClean="0"/>
              <a:t>Number of countries submitting the tables </a:t>
            </a:r>
            <a:r>
              <a:rPr lang="en-US" altLang="en-US" sz="2800" dirty="0"/>
              <a:t>of the MRDS</a:t>
            </a:r>
          </a:p>
        </p:txBody>
      </p:sp>
      <p:graphicFrame>
        <p:nvGraphicFramePr>
          <p:cNvPr id="5" name="Table 4"/>
          <p:cNvGraphicFramePr>
            <a:graphicFrameLocks noGrp="1"/>
          </p:cNvGraphicFramePr>
          <p:nvPr>
            <p:extLst>
              <p:ext uri="{D42A27DB-BD31-4B8C-83A1-F6EECF244321}">
                <p14:modId xmlns:p14="http://schemas.microsoft.com/office/powerpoint/2010/main" val="1341166308"/>
              </p:ext>
            </p:extLst>
          </p:nvPr>
        </p:nvGraphicFramePr>
        <p:xfrm>
          <a:off x="373668" y="2461033"/>
          <a:ext cx="8640962" cy="3201459"/>
        </p:xfrm>
        <a:graphic>
          <a:graphicData uri="http://schemas.openxmlformats.org/drawingml/2006/table">
            <a:tbl>
              <a:tblPr firstRow="1" bandRow="1">
                <a:tableStyleId>{93296810-A885-4BE3-A3E7-6D5BEEA58F35}</a:tableStyleId>
              </a:tblPr>
              <a:tblGrid>
                <a:gridCol w="1843980"/>
                <a:gridCol w="698500"/>
                <a:gridCol w="723900"/>
                <a:gridCol w="838200"/>
                <a:gridCol w="939800"/>
                <a:gridCol w="965200"/>
                <a:gridCol w="925342"/>
                <a:gridCol w="928858"/>
                <a:gridCol w="777182"/>
              </a:tblGrid>
              <a:tr h="391886">
                <a:tc>
                  <a:txBody>
                    <a:bodyPr/>
                    <a:lstStyle/>
                    <a:p>
                      <a:endParaRPr lang="en-GB" sz="1500" dirty="0"/>
                    </a:p>
                  </a:txBody>
                  <a:tcPr marT="45714" marB="45714"/>
                </a:tc>
                <a:tc>
                  <a:txBody>
                    <a:bodyPr/>
                    <a:lstStyle/>
                    <a:p>
                      <a:endParaRPr lang="en-GB" sz="1500" dirty="0"/>
                    </a:p>
                  </a:txBody>
                  <a:tcPr marT="45714" marB="45714"/>
                </a:tc>
                <a:tc>
                  <a:txBody>
                    <a:bodyPr/>
                    <a:lstStyle/>
                    <a:p>
                      <a:pPr algn="ctr" fontAlgn="b"/>
                      <a:r>
                        <a:rPr lang="en-GB" sz="1500" u="none" strike="noStrike" dirty="0" err="1" smtClean="0">
                          <a:effectLst/>
                        </a:rPr>
                        <a:t>GDPe</a:t>
                      </a:r>
                      <a:endParaRPr lang="en-GB" sz="1500" u="none" strike="noStrike" dirty="0" smtClean="0">
                        <a:effectLst/>
                      </a:endParaRPr>
                    </a:p>
                    <a:p>
                      <a:pPr algn="ctr" fontAlgn="b"/>
                      <a:r>
                        <a:rPr lang="en-GB" sz="1500" u="none" strike="noStrike" dirty="0" smtClean="0">
                          <a:effectLst/>
                        </a:rPr>
                        <a:t>C</a:t>
                      </a:r>
                    </a:p>
                    <a:p>
                      <a:pPr algn="ctr" fontAlgn="b"/>
                      <a:r>
                        <a:rPr lang="en-GB" sz="1500" u="none" strike="noStrike" dirty="0" smtClean="0">
                          <a:effectLst/>
                        </a:rPr>
                        <a:t>1.1</a:t>
                      </a:r>
                      <a:endParaRPr lang="en-GB" sz="1500" b="0" i="0" u="none" strike="noStrike" dirty="0">
                        <a:solidFill>
                          <a:srgbClr val="000000"/>
                        </a:solidFill>
                        <a:effectLst/>
                        <a:latin typeface="+mj-lt"/>
                      </a:endParaRPr>
                    </a:p>
                  </a:txBody>
                  <a:tcPr marL="0" marR="0" marT="0" marB="0" anchor="ctr"/>
                </a:tc>
                <a:tc>
                  <a:txBody>
                    <a:bodyPr/>
                    <a:lstStyle/>
                    <a:p>
                      <a:pPr algn="ctr" fontAlgn="b"/>
                      <a:r>
                        <a:rPr lang="en-GB" sz="1500" u="none" strike="noStrike" dirty="0" err="1" smtClean="0">
                          <a:effectLst/>
                        </a:rPr>
                        <a:t>GDPe</a:t>
                      </a:r>
                      <a:endParaRPr lang="en-GB" sz="1500" u="none" strike="noStrike" dirty="0" smtClean="0">
                        <a:effectLst/>
                      </a:endParaRPr>
                    </a:p>
                    <a:p>
                      <a:pPr algn="ctr" fontAlgn="b"/>
                      <a:r>
                        <a:rPr lang="en-GB" sz="1500" u="none" strike="noStrike" dirty="0" smtClean="0">
                          <a:effectLst/>
                        </a:rPr>
                        <a:t>K</a:t>
                      </a:r>
                    </a:p>
                    <a:p>
                      <a:pPr algn="ctr" fontAlgn="b"/>
                      <a:r>
                        <a:rPr lang="en-GB" sz="1500" u="none" strike="noStrike" dirty="0" smtClean="0">
                          <a:effectLst/>
                        </a:rPr>
                        <a:t> 1.2</a:t>
                      </a:r>
                      <a:endParaRPr lang="en-GB" sz="1500" b="0" i="0" u="none" strike="noStrike" dirty="0">
                        <a:solidFill>
                          <a:srgbClr val="000000"/>
                        </a:solidFill>
                        <a:effectLst/>
                        <a:latin typeface="+mj-lt"/>
                      </a:endParaRPr>
                    </a:p>
                  </a:txBody>
                  <a:tcPr marL="0" marR="0" marT="0" marB="0" anchor="ctr"/>
                </a:tc>
                <a:tc>
                  <a:txBody>
                    <a:bodyPr/>
                    <a:lstStyle/>
                    <a:p>
                      <a:pPr algn="ctr" fontAlgn="b"/>
                      <a:r>
                        <a:rPr lang="en-GB" sz="1500" u="none" strike="noStrike" dirty="0" err="1" smtClean="0">
                          <a:effectLst/>
                        </a:rPr>
                        <a:t>GDPp</a:t>
                      </a:r>
                      <a:r>
                        <a:rPr lang="en-GB" sz="1500" u="none" strike="noStrike" dirty="0" smtClean="0">
                          <a:effectLst/>
                        </a:rPr>
                        <a:t/>
                      </a:r>
                      <a:br>
                        <a:rPr lang="en-GB" sz="1500" u="none" strike="noStrike" dirty="0" smtClean="0">
                          <a:effectLst/>
                        </a:rPr>
                      </a:br>
                      <a:r>
                        <a:rPr lang="en-GB" sz="1500" u="none" strike="noStrike" dirty="0" smtClean="0">
                          <a:effectLst/>
                        </a:rPr>
                        <a:t>C</a:t>
                      </a:r>
                    </a:p>
                    <a:p>
                      <a:pPr algn="ctr" fontAlgn="b"/>
                      <a:r>
                        <a:rPr lang="en-GB" sz="1500" u="none" strike="noStrike" dirty="0" smtClean="0">
                          <a:effectLst/>
                        </a:rPr>
                        <a:t>2.1</a:t>
                      </a:r>
                      <a:r>
                        <a:rPr lang="en-GB" sz="1500" u="none" strike="noStrike" baseline="0" dirty="0" smtClean="0">
                          <a:effectLst/>
                        </a:rPr>
                        <a:t>(</a:t>
                      </a:r>
                      <a:r>
                        <a:rPr lang="en-GB" sz="1500" u="none" strike="noStrike" dirty="0" smtClean="0">
                          <a:effectLst/>
                        </a:rPr>
                        <a:t>2.4)</a:t>
                      </a:r>
                      <a:endParaRPr lang="en-GB" sz="1500" b="0" i="0" u="none" strike="noStrike" dirty="0">
                        <a:solidFill>
                          <a:srgbClr val="000000"/>
                        </a:solidFill>
                        <a:effectLst/>
                        <a:latin typeface="+mj-lt"/>
                      </a:endParaRPr>
                    </a:p>
                  </a:txBody>
                  <a:tcPr marL="0" marR="0" marT="0" marB="0" anchor="ctr"/>
                </a:tc>
                <a:tc>
                  <a:txBody>
                    <a:bodyPr/>
                    <a:lstStyle/>
                    <a:p>
                      <a:pPr algn="ctr" fontAlgn="b"/>
                      <a:r>
                        <a:rPr lang="en-GB" sz="1500" u="none" strike="noStrike" dirty="0" err="1" smtClean="0">
                          <a:effectLst/>
                        </a:rPr>
                        <a:t>GDPp</a:t>
                      </a:r>
                      <a:r>
                        <a:rPr lang="en-GB" sz="1500" u="none" strike="noStrike" dirty="0" smtClean="0">
                          <a:effectLst/>
                        </a:rPr>
                        <a:t> </a:t>
                      </a:r>
                      <a:br>
                        <a:rPr lang="en-GB" sz="1500" u="none" strike="noStrike" dirty="0" smtClean="0">
                          <a:effectLst/>
                        </a:rPr>
                      </a:br>
                      <a:r>
                        <a:rPr lang="en-GB" sz="1500" u="none" strike="noStrike" dirty="0" smtClean="0">
                          <a:effectLst/>
                        </a:rPr>
                        <a:t>K</a:t>
                      </a:r>
                    </a:p>
                    <a:p>
                      <a:pPr algn="ctr" fontAlgn="b"/>
                      <a:r>
                        <a:rPr lang="en-GB" sz="1500" u="none" strike="noStrike" dirty="0" smtClean="0">
                          <a:effectLst/>
                        </a:rPr>
                        <a:t>2.2(2.5)</a:t>
                      </a:r>
                      <a:endParaRPr lang="en-GB" sz="1500" b="0" i="0" u="none" strike="noStrike" dirty="0">
                        <a:solidFill>
                          <a:srgbClr val="000000"/>
                        </a:solidFill>
                        <a:effectLst/>
                        <a:latin typeface="+mj-lt"/>
                      </a:endParaRPr>
                    </a:p>
                  </a:txBody>
                  <a:tcPr marL="0" marR="0" marT="0" marB="0" anchor="ctr"/>
                </a:tc>
                <a:tc>
                  <a:txBody>
                    <a:bodyPr/>
                    <a:lstStyle/>
                    <a:p>
                      <a:pPr algn="ctr" fontAlgn="b"/>
                      <a:r>
                        <a:rPr lang="en-GB" sz="1500" u="none" strike="noStrike" dirty="0" err="1" smtClean="0">
                          <a:effectLst/>
                        </a:rPr>
                        <a:t>GDPp</a:t>
                      </a:r>
                      <a:r>
                        <a:rPr lang="en-GB" sz="1500" u="none" strike="noStrike" dirty="0" smtClean="0">
                          <a:effectLst/>
                        </a:rPr>
                        <a:t> detail 2.3(2.6)</a:t>
                      </a:r>
                      <a:endParaRPr lang="en-GB" sz="1500" b="0" i="0" u="none" strike="noStrike" dirty="0">
                        <a:solidFill>
                          <a:srgbClr val="000000"/>
                        </a:solidFill>
                        <a:effectLst/>
                        <a:latin typeface="+mj-lt"/>
                      </a:endParaRPr>
                    </a:p>
                  </a:txBody>
                  <a:tcPr marL="0" marR="0" marT="0" marB="0" anchor="ctr"/>
                </a:tc>
                <a:tc>
                  <a:txBody>
                    <a:bodyPr/>
                    <a:lstStyle/>
                    <a:p>
                      <a:pPr algn="ctr" fontAlgn="b"/>
                      <a:r>
                        <a:rPr lang="en-GB" sz="1500" u="none" strike="noStrike" dirty="0" smtClean="0">
                          <a:effectLst/>
                        </a:rPr>
                        <a:t>IEA</a:t>
                      </a:r>
                    </a:p>
                    <a:p>
                      <a:pPr algn="ctr" fontAlgn="b"/>
                      <a:r>
                        <a:rPr lang="en-GB" sz="1500" u="none" strike="noStrike" dirty="0" smtClean="0">
                          <a:effectLst/>
                        </a:rPr>
                        <a:t>Total</a:t>
                      </a:r>
                    </a:p>
                    <a:p>
                      <a:pPr algn="ctr" fontAlgn="b"/>
                      <a:r>
                        <a:rPr lang="en-GB" sz="1500" u="none" strike="noStrike" dirty="0" smtClean="0">
                          <a:effectLst/>
                        </a:rPr>
                        <a:t>1.3(4.1)</a:t>
                      </a:r>
                      <a:endParaRPr lang="en-GB" sz="1500" b="0" i="0" u="none" strike="noStrike" dirty="0">
                        <a:solidFill>
                          <a:srgbClr val="000000"/>
                        </a:solidFill>
                        <a:effectLst/>
                        <a:latin typeface="+mj-lt"/>
                      </a:endParaRPr>
                    </a:p>
                  </a:txBody>
                  <a:tcPr marL="0" marR="0" marT="0" marB="0" anchor="ctr"/>
                </a:tc>
                <a:tc>
                  <a:txBody>
                    <a:bodyPr/>
                    <a:lstStyle/>
                    <a:p>
                      <a:pPr algn="ctr" fontAlgn="b"/>
                      <a:r>
                        <a:rPr lang="en-GB" sz="1500" u="none" strike="noStrike" dirty="0" smtClean="0">
                          <a:effectLst/>
                        </a:rPr>
                        <a:t>IEA</a:t>
                      </a:r>
                    </a:p>
                    <a:p>
                      <a:pPr algn="ctr" fontAlgn="b"/>
                      <a:r>
                        <a:rPr lang="en-GB" sz="1500" u="none" strike="noStrike" dirty="0" err="1" smtClean="0">
                          <a:effectLst/>
                        </a:rPr>
                        <a:t>RoW</a:t>
                      </a:r>
                      <a:endParaRPr lang="en-GB" sz="1500" u="none" strike="noStrike" dirty="0" smtClean="0">
                        <a:effectLst/>
                      </a:endParaRPr>
                    </a:p>
                    <a:p>
                      <a:pPr algn="ctr" fontAlgn="b"/>
                      <a:r>
                        <a:rPr lang="en-GB" sz="1500" u="none" strike="noStrike" dirty="0" smtClean="0">
                          <a:effectLst/>
                        </a:rPr>
                        <a:t>4.2</a:t>
                      </a:r>
                      <a:endParaRPr lang="en-GB" sz="1500" b="0" i="0" u="none" strike="noStrike" dirty="0">
                        <a:solidFill>
                          <a:srgbClr val="000000"/>
                        </a:solidFill>
                        <a:effectLst/>
                        <a:latin typeface="+mj-lt"/>
                      </a:endParaRPr>
                    </a:p>
                  </a:txBody>
                  <a:tcPr marL="0" marR="0" marT="0" marB="0" anchor="ctr"/>
                </a:tc>
              </a:tr>
              <a:tr h="391886">
                <a:tc>
                  <a:txBody>
                    <a:bodyPr/>
                    <a:lstStyle/>
                    <a:p>
                      <a:endParaRPr lang="en-GB" sz="2000" dirty="0"/>
                    </a:p>
                  </a:txBody>
                  <a:tcPr marT="45714" marB="45714"/>
                </a:tc>
                <a:tc>
                  <a:txBody>
                    <a:bodyPr/>
                    <a:lstStyle/>
                    <a:p>
                      <a:endParaRPr lang="en-GB" sz="2000" dirty="0"/>
                    </a:p>
                  </a:txBody>
                  <a:tcPr marT="45714" marB="45714"/>
                </a:tc>
                <a:tc>
                  <a:txBody>
                    <a:bodyPr/>
                    <a:lstStyle/>
                    <a:p>
                      <a:pPr algn="ctr" fontAlgn="b"/>
                      <a:endParaRPr lang="en-GB" sz="2000" b="1" i="0" u="none" strike="noStrike" dirty="0">
                        <a:solidFill>
                          <a:srgbClr val="000000"/>
                        </a:solidFill>
                        <a:effectLst/>
                        <a:latin typeface="+mj-lt"/>
                      </a:endParaRPr>
                    </a:p>
                  </a:txBody>
                  <a:tcPr marL="0" marR="0" marT="0" marB="0" anchor="ctr"/>
                </a:tc>
                <a:tc>
                  <a:txBody>
                    <a:bodyPr/>
                    <a:lstStyle/>
                    <a:p>
                      <a:pPr algn="ctr" fontAlgn="b"/>
                      <a:endParaRPr lang="en-GB" sz="2000" b="1" i="0" u="none" strike="noStrike" dirty="0">
                        <a:solidFill>
                          <a:srgbClr val="000000"/>
                        </a:solidFill>
                        <a:effectLst/>
                        <a:latin typeface="+mj-lt"/>
                      </a:endParaRPr>
                    </a:p>
                  </a:txBody>
                  <a:tcPr marL="0" marR="0" marT="0" marB="0" anchor="ctr"/>
                </a:tc>
                <a:tc>
                  <a:txBody>
                    <a:bodyPr/>
                    <a:lstStyle/>
                    <a:p>
                      <a:pPr algn="ctr" fontAlgn="b"/>
                      <a:endParaRPr lang="en-GB" sz="2000" b="1" i="0" u="none" strike="noStrike" dirty="0">
                        <a:solidFill>
                          <a:srgbClr val="000000"/>
                        </a:solidFill>
                        <a:effectLst/>
                        <a:latin typeface="+mj-lt"/>
                      </a:endParaRPr>
                    </a:p>
                  </a:txBody>
                  <a:tcPr marL="0" marR="0" marT="0" marB="0" anchor="ctr"/>
                </a:tc>
                <a:tc>
                  <a:txBody>
                    <a:bodyPr/>
                    <a:lstStyle/>
                    <a:p>
                      <a:pPr algn="ctr" fontAlgn="b"/>
                      <a:endParaRPr lang="en-GB" sz="2000" b="1" i="0" u="none" strike="noStrike" dirty="0">
                        <a:solidFill>
                          <a:srgbClr val="000000"/>
                        </a:solidFill>
                        <a:effectLst/>
                        <a:latin typeface="+mj-lt"/>
                      </a:endParaRPr>
                    </a:p>
                  </a:txBody>
                  <a:tcPr marL="0" marR="0" marT="0" marB="0" anchor="ctr"/>
                </a:tc>
                <a:tc>
                  <a:txBody>
                    <a:bodyPr/>
                    <a:lstStyle/>
                    <a:p>
                      <a:pPr algn="ctr" fontAlgn="b"/>
                      <a:endParaRPr lang="en-GB" sz="2000" b="1" i="0" u="none" strike="noStrike" dirty="0">
                        <a:solidFill>
                          <a:srgbClr val="000000"/>
                        </a:solidFill>
                        <a:effectLst/>
                        <a:latin typeface="+mj-lt"/>
                      </a:endParaRPr>
                    </a:p>
                  </a:txBody>
                  <a:tcPr marL="0" marR="0" marT="0" marB="0" anchor="ctr"/>
                </a:tc>
                <a:tc>
                  <a:txBody>
                    <a:bodyPr/>
                    <a:lstStyle/>
                    <a:p>
                      <a:pPr algn="ctr" fontAlgn="b"/>
                      <a:endParaRPr lang="en-GB" sz="2000" b="1" i="0" u="none" strike="noStrike" dirty="0">
                        <a:solidFill>
                          <a:srgbClr val="000000"/>
                        </a:solidFill>
                        <a:effectLst/>
                        <a:latin typeface="+mj-lt"/>
                      </a:endParaRPr>
                    </a:p>
                  </a:txBody>
                  <a:tcPr marL="0" marR="0" marT="0" marB="0" anchor="ctr"/>
                </a:tc>
                <a:tc>
                  <a:txBody>
                    <a:bodyPr/>
                    <a:lstStyle/>
                    <a:p>
                      <a:pPr algn="ctr" fontAlgn="b"/>
                      <a:endParaRPr lang="en-GB" sz="2000" b="1" i="0" u="none" strike="noStrike" dirty="0">
                        <a:solidFill>
                          <a:srgbClr val="000000"/>
                        </a:solidFill>
                        <a:effectLst/>
                        <a:latin typeface="+mj-lt"/>
                      </a:endParaRPr>
                    </a:p>
                  </a:txBody>
                  <a:tcPr marL="0" marR="0" marT="0" marB="0" anchor="ctr"/>
                </a:tc>
              </a:tr>
              <a:tr h="391886">
                <a:tc>
                  <a:txBody>
                    <a:bodyPr/>
                    <a:lstStyle/>
                    <a:p>
                      <a:pPr marL="0" marR="0" fontAlgn="ctr">
                        <a:lnSpc>
                          <a:spcPct val="115000"/>
                        </a:lnSpc>
                        <a:spcBef>
                          <a:spcPts val="0"/>
                        </a:spcBef>
                        <a:spcAft>
                          <a:spcPts val="0"/>
                        </a:spcAft>
                      </a:pPr>
                      <a:r>
                        <a:rPr lang="en-GB" sz="2000" kern="1200" dirty="0">
                          <a:effectLst/>
                        </a:rPr>
                        <a:t>UN Member States</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dirty="0">
                          <a:effectLst/>
                        </a:rPr>
                        <a:t>193</a:t>
                      </a:r>
                      <a:endParaRPr lang="en-GB" sz="2000" b="1" dirty="0">
                        <a:effectLst/>
                        <a:latin typeface="Calibri"/>
                        <a:ea typeface="Calibri"/>
                        <a:cs typeface="Times New Roman"/>
                      </a:endParaRPr>
                    </a:p>
                  </a:txBody>
                  <a:tcPr marL="5437" marR="5437" marT="5437" marB="0" anchor="ctr"/>
                </a:tc>
                <a:tc>
                  <a:txBody>
                    <a:bodyPr/>
                    <a:lstStyle/>
                    <a:p>
                      <a:pPr algn="ctr" fontAlgn="b"/>
                      <a:r>
                        <a:rPr lang="en-US" sz="2000" u="none" strike="noStrike" kern="1200" dirty="0" smtClean="0">
                          <a:effectLst/>
                        </a:rPr>
                        <a:t>176</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155</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185</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180</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144</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164</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110</a:t>
                      </a:r>
                      <a:endParaRPr lang="en-GB" sz="2000" b="0" i="0" u="none" strike="noStrike" kern="1200" dirty="0">
                        <a:solidFill>
                          <a:srgbClr val="000000"/>
                        </a:solidFill>
                        <a:effectLst/>
                        <a:latin typeface="+mj-lt"/>
                        <a:ea typeface="+mn-ea"/>
                        <a:cs typeface="+mn-cs"/>
                      </a:endParaRPr>
                    </a:p>
                  </a:txBody>
                  <a:tcPr marL="9525" marR="9525" marT="9525" marB="0" anchor="ctr"/>
                </a:tc>
              </a:tr>
              <a:tr h="391886">
                <a:tc>
                  <a:txBody>
                    <a:bodyPr/>
                    <a:lstStyle/>
                    <a:p>
                      <a:pPr marL="0" marR="0" fontAlgn="ctr">
                        <a:lnSpc>
                          <a:spcPct val="115000"/>
                        </a:lnSpc>
                        <a:spcBef>
                          <a:spcPts val="0"/>
                        </a:spcBef>
                        <a:spcAft>
                          <a:spcPts val="0"/>
                        </a:spcAft>
                      </a:pPr>
                      <a:r>
                        <a:rPr lang="en-GB" sz="2000" kern="1200" dirty="0" smtClean="0">
                          <a:effectLst/>
                        </a:rPr>
                        <a:t>Developed region</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dirty="0" smtClean="0">
                          <a:effectLst/>
                        </a:rPr>
                        <a:t>46</a:t>
                      </a:r>
                      <a:endParaRPr lang="en-GB" sz="2000" b="1" dirty="0">
                        <a:effectLst/>
                        <a:latin typeface="Calibri"/>
                        <a:ea typeface="Calibri"/>
                        <a:cs typeface="Times New Roman"/>
                      </a:endParaRPr>
                    </a:p>
                  </a:txBody>
                  <a:tcPr marL="5437" marR="5437" marT="5437" marB="0" anchor="ctr"/>
                </a:tc>
                <a:tc>
                  <a:txBody>
                    <a:bodyPr/>
                    <a:lstStyle/>
                    <a:p>
                      <a:pPr algn="ctr" fontAlgn="b"/>
                      <a:r>
                        <a:rPr lang="en-US" sz="2000" u="none" strike="noStrike" kern="1200" dirty="0" smtClean="0">
                          <a:effectLst/>
                        </a:rPr>
                        <a:t>45</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44</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46</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45</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45</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43</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38</a:t>
                      </a:r>
                      <a:endParaRPr lang="en-GB" sz="2000" b="0" i="0" u="none" strike="noStrike" kern="1200" dirty="0">
                        <a:solidFill>
                          <a:srgbClr val="000000"/>
                        </a:solidFill>
                        <a:effectLst/>
                        <a:latin typeface="+mj-lt"/>
                        <a:ea typeface="+mn-ea"/>
                        <a:cs typeface="+mn-cs"/>
                      </a:endParaRPr>
                    </a:p>
                  </a:txBody>
                  <a:tcPr marL="9525" marR="9525" marT="9525" marB="0" anchor="ctr"/>
                </a:tc>
              </a:tr>
              <a:tr h="391886">
                <a:tc>
                  <a:txBody>
                    <a:bodyPr/>
                    <a:lstStyle/>
                    <a:p>
                      <a:pPr marL="0" marR="0" fontAlgn="ctr">
                        <a:lnSpc>
                          <a:spcPct val="115000"/>
                        </a:lnSpc>
                        <a:spcBef>
                          <a:spcPts val="0"/>
                        </a:spcBef>
                        <a:spcAft>
                          <a:spcPts val="0"/>
                        </a:spcAft>
                      </a:pPr>
                      <a:r>
                        <a:rPr lang="en-GB" sz="2000" kern="1200" dirty="0">
                          <a:effectLst/>
                        </a:rPr>
                        <a:t>Developing </a:t>
                      </a:r>
                      <a:r>
                        <a:rPr lang="en-GB" sz="2000" kern="1200" dirty="0" smtClean="0">
                          <a:effectLst/>
                        </a:rPr>
                        <a:t>region</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dirty="0" smtClean="0">
                          <a:effectLst/>
                        </a:rPr>
                        <a:t>147</a:t>
                      </a:r>
                      <a:endParaRPr lang="en-GB" sz="2000" b="1" dirty="0">
                        <a:effectLst/>
                        <a:latin typeface="Calibri"/>
                        <a:ea typeface="Calibri"/>
                        <a:cs typeface="Times New Roman"/>
                      </a:endParaRPr>
                    </a:p>
                  </a:txBody>
                  <a:tcPr marL="5437" marR="5437" marT="5437" marB="0" anchor="ctr"/>
                </a:tc>
                <a:tc>
                  <a:txBody>
                    <a:bodyPr/>
                    <a:lstStyle/>
                    <a:p>
                      <a:pPr algn="ctr" fontAlgn="b"/>
                      <a:r>
                        <a:rPr lang="en-US" sz="2000" u="none" strike="noStrike" kern="1200" dirty="0" smtClean="0">
                          <a:effectLst/>
                        </a:rPr>
                        <a:t>131</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111</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139</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135</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99</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118</a:t>
                      </a:r>
                      <a:endParaRPr lang="en-GB" sz="20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2000" u="none" strike="noStrike" kern="1200" dirty="0" smtClean="0">
                          <a:effectLst/>
                        </a:rPr>
                        <a:t>72</a:t>
                      </a:r>
                      <a:endParaRPr lang="en-GB" sz="2000" b="0" i="0" u="none" strike="noStrike" kern="1200" dirty="0">
                        <a:solidFill>
                          <a:srgbClr val="000000"/>
                        </a:solidFill>
                        <a:effectLst/>
                        <a:latin typeface="+mj-lt"/>
                        <a:ea typeface="+mn-ea"/>
                        <a:cs typeface="+mn-cs"/>
                      </a:endParaRPr>
                    </a:p>
                  </a:txBody>
                  <a:tcPr marL="9525" marR="9525" marT="9525" marB="0" anchor="ctr"/>
                </a:tc>
              </a:tr>
            </a:tbl>
          </a:graphicData>
        </a:graphic>
      </p:graphicFrame>
    </p:spTree>
    <p:extLst>
      <p:ext uri="{BB962C8B-B14F-4D97-AF65-F5344CB8AC3E}">
        <p14:creationId xmlns:p14="http://schemas.microsoft.com/office/powerpoint/2010/main" val="33791323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Scope of National Accounts </a:t>
            </a:r>
            <a:r>
              <a:rPr lang="en-US" dirty="0" smtClean="0"/>
              <a:t>Statistics</a:t>
            </a:r>
            <a:endParaRPr lang="en-GB" dirty="0"/>
          </a:p>
        </p:txBody>
      </p:sp>
      <p:sp>
        <p:nvSpPr>
          <p:cNvPr id="3" name="Content Placeholder 2"/>
          <p:cNvSpPr>
            <a:spLocks noGrp="1"/>
          </p:cNvSpPr>
          <p:nvPr>
            <p:ph idx="1"/>
          </p:nvPr>
        </p:nvSpPr>
        <p:spPr/>
        <p:txBody>
          <a:bodyPr/>
          <a:lstStyle/>
          <a:p>
            <a:endParaRPr lang="en-GB" dirty="0"/>
          </a:p>
        </p:txBody>
      </p:sp>
      <p:sp>
        <p:nvSpPr>
          <p:cNvPr id="2" name="Slide Number Placeholder 1"/>
          <p:cNvSpPr>
            <a:spLocks noGrp="1"/>
          </p:cNvSpPr>
          <p:nvPr>
            <p:ph type="sldNum" sz="quarter" idx="12"/>
          </p:nvPr>
        </p:nvSpPr>
        <p:spPr>
          <a:prstGeom prst="rect">
            <a:avLst/>
          </a:prstGeom>
        </p:spPr>
        <p:txBody>
          <a:bodyPr/>
          <a:lstStyle/>
          <a:p>
            <a:pPr>
              <a:defRPr/>
            </a:pPr>
            <a:fld id="{7BFCE91F-CF07-4935-9F46-F2F6589FB075}" type="slidenum">
              <a:rPr lang="en-US" smtClean="0"/>
              <a:pPr>
                <a:defRPr/>
              </a:pPr>
              <a:t>18</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509587749"/>
              </p:ext>
            </p:extLst>
          </p:nvPr>
        </p:nvGraphicFramePr>
        <p:xfrm>
          <a:off x="708918" y="2585377"/>
          <a:ext cx="8229599" cy="3001916"/>
        </p:xfrm>
        <a:graphic>
          <a:graphicData uri="http://schemas.openxmlformats.org/drawingml/2006/table">
            <a:tbl>
              <a:tblPr firstRow="1" bandRow="1">
                <a:tableStyleId>{93296810-A885-4BE3-A3E7-6D5BEEA58F35}</a:tableStyleId>
              </a:tblPr>
              <a:tblGrid>
                <a:gridCol w="1560066"/>
                <a:gridCol w="1460062"/>
                <a:gridCol w="1290054"/>
                <a:gridCol w="1330056"/>
                <a:gridCol w="1180049"/>
                <a:gridCol w="1409312"/>
              </a:tblGrid>
              <a:tr h="605117">
                <a:tc>
                  <a:txBody>
                    <a:bodyPr/>
                    <a:lstStyle/>
                    <a:p>
                      <a:pPr algn="l" fontAlgn="ctr"/>
                      <a:endParaRPr lang="en-GB" sz="1800" b="1" i="0" u="none" strike="noStrike" dirty="0">
                        <a:solidFill>
                          <a:srgbClr val="000000"/>
                        </a:solidFill>
                        <a:effectLst/>
                        <a:latin typeface="+mn-lt"/>
                      </a:endParaRP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800" u="none" strike="noStrike" kern="1200" dirty="0" smtClean="0">
                          <a:effectLst/>
                        </a:rPr>
                        <a:t>Total number of countries</a:t>
                      </a:r>
                      <a:endParaRPr lang="en-GB" sz="1800" b="0" i="0" u="none" strike="noStrike" kern="1200" dirty="0" smtClean="0">
                        <a:solidFill>
                          <a:srgbClr val="000000"/>
                        </a:solidFill>
                        <a:effectLst/>
                        <a:latin typeface="+mn-lt"/>
                        <a:ea typeface="+mn-ea"/>
                        <a:cs typeface="+mn-cs"/>
                      </a:endParaRPr>
                    </a:p>
                  </a:txBody>
                  <a:tcPr marL="0" marR="0" marT="0" marB="0" anchor="ctr"/>
                </a:tc>
                <a:tc gridSpan="2">
                  <a:txBody>
                    <a:bodyPr/>
                    <a:lstStyle/>
                    <a:p>
                      <a:pPr algn="ctr" fontAlgn="ctr"/>
                      <a:r>
                        <a:rPr lang="en-US" sz="1800" u="none" strike="noStrike" kern="1200" dirty="0" smtClean="0">
                          <a:effectLst/>
                        </a:rPr>
                        <a:t>MRDS</a:t>
                      </a:r>
                      <a:endParaRPr lang="en-US" sz="1800" b="0" i="0" u="none" strike="noStrike" kern="1200" dirty="0">
                        <a:solidFill>
                          <a:srgbClr val="000000"/>
                        </a:solidFill>
                        <a:effectLst/>
                        <a:latin typeface="+mn-lt"/>
                        <a:ea typeface="+mn-ea"/>
                        <a:cs typeface="+mn-cs"/>
                      </a:endParaRPr>
                    </a:p>
                  </a:txBody>
                  <a:tcPr marL="0" marR="0" marT="0" marB="0" anchor="ctr"/>
                </a:tc>
                <a:tc hMerge="1">
                  <a:txBody>
                    <a:bodyPr/>
                    <a:lstStyle/>
                    <a:p>
                      <a:pPr algn="ctr" fontAlgn="b"/>
                      <a:endParaRPr lang="en-US" sz="1200" b="1" i="0" u="none" strike="noStrike" kern="1200" dirty="0">
                        <a:solidFill>
                          <a:srgbClr val="000000"/>
                        </a:solidFill>
                        <a:effectLst/>
                        <a:latin typeface="+mn-lt"/>
                        <a:ea typeface="+mn-ea"/>
                        <a:cs typeface="+mn-cs"/>
                      </a:endParaRPr>
                    </a:p>
                  </a:txBody>
                  <a:tcPr marL="0" marR="0" marT="0" marB="0" anchor="ctr">
                    <a:solidFill>
                      <a:srgbClr val="66CCFF"/>
                    </a:solidFill>
                  </a:tcPr>
                </a:tc>
                <a:tc gridSpan="2">
                  <a:txBody>
                    <a:bodyPr/>
                    <a:lstStyle/>
                    <a:p>
                      <a:pPr algn="ctr" fontAlgn="b"/>
                      <a:r>
                        <a:rPr lang="en-US" sz="1800" u="none" strike="noStrike" kern="1200" dirty="0" smtClean="0">
                          <a:effectLst/>
                        </a:rPr>
                        <a:t>Milestone</a:t>
                      </a:r>
                      <a:r>
                        <a:rPr lang="en-US" sz="1800" u="none" strike="noStrike" kern="1200" baseline="0" dirty="0" smtClean="0">
                          <a:effectLst/>
                        </a:rPr>
                        <a:t> Level</a:t>
                      </a:r>
                      <a:endParaRPr lang="en-US" sz="1800" b="0" i="0" u="none" strike="noStrike" kern="1200" dirty="0">
                        <a:solidFill>
                          <a:srgbClr val="000000"/>
                        </a:solidFill>
                        <a:effectLst/>
                        <a:latin typeface="+mn-lt"/>
                        <a:ea typeface="+mn-ea"/>
                        <a:cs typeface="+mn-cs"/>
                      </a:endParaRPr>
                    </a:p>
                  </a:txBody>
                  <a:tcPr marL="0" marR="0" marT="0" marB="0" anchor="ctr"/>
                </a:tc>
                <a:tc hMerge="1">
                  <a:txBody>
                    <a:bodyPr/>
                    <a:lstStyle/>
                    <a:p>
                      <a:pPr algn="ctr" fontAlgn="b"/>
                      <a:endParaRPr lang="en-US" sz="1200" b="1" i="0" u="none" strike="noStrike" kern="1200" dirty="0">
                        <a:solidFill>
                          <a:srgbClr val="000000"/>
                        </a:solidFill>
                        <a:effectLst/>
                        <a:latin typeface="+mn-lt"/>
                        <a:ea typeface="+mn-ea"/>
                        <a:cs typeface="+mn-cs"/>
                      </a:endParaRPr>
                    </a:p>
                  </a:txBody>
                  <a:tcPr marL="0" marR="0" marT="0" marB="0" anchor="ctr">
                    <a:solidFill>
                      <a:srgbClr val="66CCFF"/>
                    </a:solidFill>
                  </a:tcPr>
                </a:tc>
              </a:tr>
              <a:tr h="420221">
                <a:tc>
                  <a:txBody>
                    <a:bodyPr/>
                    <a:lstStyle/>
                    <a:p>
                      <a:pPr algn="l" fontAlgn="ctr"/>
                      <a:endParaRPr lang="en-GB" sz="1800" b="1" i="0" u="none" strike="noStrike" dirty="0">
                        <a:solidFill>
                          <a:srgbClr val="000000"/>
                        </a:solidFill>
                        <a:effectLst/>
                        <a:latin typeface="+mn-lt"/>
                      </a:endParaRPr>
                    </a:p>
                  </a:txBody>
                  <a:tcPr marL="0" marR="0" marT="0" marB="0" anchor="ctr"/>
                </a:tc>
                <a:tc>
                  <a:txBody>
                    <a:bodyPr/>
                    <a:lstStyle/>
                    <a:p>
                      <a:pPr algn="ctr" fontAlgn="ctr"/>
                      <a:endParaRPr lang="en-GB" sz="1600" b="0" i="0" u="none" strike="noStrike" dirty="0">
                        <a:solidFill>
                          <a:srgbClr val="000000"/>
                        </a:solidFill>
                        <a:effectLst/>
                        <a:latin typeface="+mn-lt"/>
                      </a:endParaRPr>
                    </a:p>
                  </a:txBody>
                  <a:tcPr marL="0" marR="0" marT="0" marB="0" anchor="ctr"/>
                </a:tc>
                <a:tc>
                  <a:txBody>
                    <a:bodyPr/>
                    <a:lstStyle/>
                    <a:p>
                      <a:pPr algn="ctr" fontAlgn="b"/>
                      <a:r>
                        <a:rPr lang="en-US" sz="1600" u="none" strike="noStrike" dirty="0" smtClean="0">
                          <a:effectLst/>
                        </a:rPr>
                        <a:t>6 or more tables</a:t>
                      </a:r>
                      <a:endParaRPr lang="en-GB" sz="1600" b="0" i="0" u="none" strike="noStrike" dirty="0">
                        <a:solidFill>
                          <a:srgbClr val="000000"/>
                        </a:solidFill>
                        <a:effectLst/>
                        <a:latin typeface="+mn-lt"/>
                      </a:endParaRPr>
                    </a:p>
                  </a:txBody>
                  <a:tcPr marL="0" marR="0" marT="0" marB="0" anchor="ctr"/>
                </a:tc>
                <a:tc>
                  <a:txBody>
                    <a:bodyPr/>
                    <a:lstStyle/>
                    <a:p>
                      <a:pPr algn="ctr" fontAlgn="b"/>
                      <a:r>
                        <a:rPr lang="en-US" sz="1600" u="none" strike="noStrike" dirty="0" smtClean="0">
                          <a:effectLst/>
                        </a:rPr>
                        <a:t>7 </a:t>
                      </a:r>
                      <a:r>
                        <a:rPr lang="en-US" sz="1600" u="none" strike="noStrike" baseline="0" dirty="0" smtClean="0">
                          <a:effectLst/>
                        </a:rPr>
                        <a:t>tables</a:t>
                      </a:r>
                      <a:endParaRPr lang="en-GB" sz="1600" b="0" i="0" u="none" strike="noStrike" dirty="0">
                        <a:solidFill>
                          <a:srgbClr val="000000"/>
                        </a:solidFill>
                        <a:effectLst/>
                        <a:latin typeface="+mn-lt"/>
                      </a:endParaRPr>
                    </a:p>
                  </a:txBody>
                  <a:tcPr marL="0" marR="0" marT="0" marB="0" anchor="ctr"/>
                </a:tc>
                <a:tc>
                  <a:txBody>
                    <a:bodyPr/>
                    <a:lstStyle/>
                    <a:p>
                      <a:pPr algn="ctr" fontAlgn="b"/>
                      <a:r>
                        <a:rPr lang="en-US" sz="1600" u="none" strike="noStrike" dirty="0" smtClean="0">
                          <a:effectLst/>
                        </a:rPr>
                        <a:t>1 or higher</a:t>
                      </a:r>
                      <a:endParaRPr lang="en-GB" sz="1600" b="0" i="0" u="none" strike="noStrike" dirty="0">
                        <a:solidFill>
                          <a:srgbClr val="000000"/>
                        </a:solidFill>
                        <a:effectLst/>
                        <a:latin typeface="+mn-lt"/>
                      </a:endParaRPr>
                    </a:p>
                  </a:txBody>
                  <a:tcPr marL="0" marR="0" marT="0" marB="0" anchor="ctr"/>
                </a:tc>
                <a:tc>
                  <a:txBody>
                    <a:bodyPr/>
                    <a:lstStyle/>
                    <a:p>
                      <a:pPr algn="ctr" fontAlgn="b"/>
                      <a:r>
                        <a:rPr lang="en-US" sz="1600" u="none" strike="noStrike" dirty="0" smtClean="0">
                          <a:effectLst/>
                        </a:rPr>
                        <a:t>2 </a:t>
                      </a:r>
                      <a:endParaRPr lang="en-US" sz="1600" b="0" i="0" u="none" strike="noStrike" dirty="0" smtClean="0">
                        <a:solidFill>
                          <a:srgbClr val="000000"/>
                        </a:solidFill>
                        <a:effectLst/>
                        <a:latin typeface="+mn-lt"/>
                      </a:endParaRPr>
                    </a:p>
                  </a:txBody>
                  <a:tcPr marL="0" marR="0" marT="0" marB="0" anchor="ctr"/>
                </a:tc>
              </a:tr>
              <a:tr h="420221">
                <a:tc>
                  <a:txBody>
                    <a:bodyPr/>
                    <a:lstStyle/>
                    <a:p>
                      <a:pPr marL="0" marR="0" fontAlgn="ctr">
                        <a:lnSpc>
                          <a:spcPct val="115000"/>
                        </a:lnSpc>
                        <a:spcBef>
                          <a:spcPts val="0"/>
                        </a:spcBef>
                        <a:spcAft>
                          <a:spcPts val="0"/>
                        </a:spcAft>
                      </a:pPr>
                      <a:r>
                        <a:rPr lang="en-GB" sz="1800" kern="1200" dirty="0">
                          <a:effectLst/>
                        </a:rPr>
                        <a:t>UN Member States</a:t>
                      </a:r>
                      <a:endParaRPr lang="en-GB" sz="1800" dirty="0">
                        <a:effectLst/>
                        <a:latin typeface="+mn-lt"/>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1600" kern="1200" dirty="0">
                          <a:effectLst/>
                        </a:rPr>
                        <a:t>193</a:t>
                      </a:r>
                      <a:endParaRPr lang="en-GB" sz="1600" b="1" dirty="0">
                        <a:effectLst/>
                        <a:latin typeface="+mn-lt"/>
                        <a:ea typeface="Calibri"/>
                        <a:cs typeface="Times New Roman"/>
                      </a:endParaRPr>
                    </a:p>
                  </a:txBody>
                  <a:tcPr marL="5437" marR="5437" marT="5437" marB="0" anchor="ctr"/>
                </a:tc>
                <a:tc>
                  <a:txBody>
                    <a:bodyPr/>
                    <a:lstStyle/>
                    <a:p>
                      <a:pPr algn="ctr" fontAlgn="b"/>
                      <a:r>
                        <a:rPr lang="en-US" sz="1600" u="none" strike="noStrike" dirty="0" smtClean="0">
                          <a:effectLst/>
                        </a:rPr>
                        <a:t>131 </a:t>
                      </a:r>
                      <a:r>
                        <a:rPr lang="en-US" sz="1600" u="none" strike="noStrike" baseline="0" dirty="0" smtClean="0">
                          <a:effectLst/>
                        </a:rPr>
                        <a:t> (68%)</a:t>
                      </a:r>
                      <a:endParaRPr lang="en-GB" sz="1600" b="0" i="0" u="none" strike="noStrike" dirty="0">
                        <a:solidFill>
                          <a:srgbClr val="000000"/>
                        </a:solidFill>
                        <a:effectLst/>
                        <a:latin typeface="+mn-lt"/>
                      </a:endParaRPr>
                    </a:p>
                  </a:txBody>
                  <a:tcPr marL="0" marR="0" marT="0" marB="0" anchor="ctr"/>
                </a:tc>
                <a:tc>
                  <a:txBody>
                    <a:bodyPr/>
                    <a:lstStyle/>
                    <a:p>
                      <a:pPr algn="ctr" fontAlgn="b"/>
                      <a:r>
                        <a:rPr lang="en-US" sz="1600" u="none" strike="noStrike" dirty="0" smtClean="0">
                          <a:effectLst/>
                        </a:rPr>
                        <a:t>101 (52%)</a:t>
                      </a:r>
                      <a:endParaRPr lang="en-GB" sz="1600" b="0" i="0" u="none" strike="noStrike" dirty="0">
                        <a:solidFill>
                          <a:srgbClr val="000000"/>
                        </a:solidFill>
                        <a:effectLst/>
                        <a:latin typeface="+mn-lt"/>
                      </a:endParaRPr>
                    </a:p>
                  </a:txBody>
                  <a:tcPr marL="0" marR="0" marT="0" marB="0" anchor="ctr"/>
                </a:tc>
                <a:tc>
                  <a:txBody>
                    <a:bodyPr/>
                    <a:lstStyle/>
                    <a:p>
                      <a:pPr algn="ctr" fontAlgn="b"/>
                      <a:r>
                        <a:rPr lang="en-US" sz="1600" u="none" strike="noStrike" dirty="0" smtClean="0">
                          <a:effectLst/>
                        </a:rPr>
                        <a:t>176 (91%)</a:t>
                      </a:r>
                      <a:endParaRPr lang="en-GB" sz="1600" b="0" i="0" u="none" strike="noStrike" dirty="0">
                        <a:solidFill>
                          <a:srgbClr val="000000"/>
                        </a:solidFill>
                        <a:effectLst/>
                        <a:latin typeface="+mn-lt"/>
                      </a:endParaRPr>
                    </a:p>
                  </a:txBody>
                  <a:tcPr marL="0" marR="0" marT="0" marB="0" anchor="ctr"/>
                </a:tc>
                <a:tc>
                  <a:txBody>
                    <a:bodyPr/>
                    <a:lstStyle/>
                    <a:p>
                      <a:pPr algn="ctr" fontAlgn="b"/>
                      <a:r>
                        <a:rPr lang="en-US" sz="1600" u="none" strike="noStrike" dirty="0" smtClean="0">
                          <a:effectLst/>
                        </a:rPr>
                        <a:t>157</a:t>
                      </a:r>
                      <a:r>
                        <a:rPr lang="en-US" sz="1600" u="none" strike="noStrike" baseline="0" dirty="0" smtClean="0">
                          <a:effectLst/>
                        </a:rPr>
                        <a:t> (81%)</a:t>
                      </a:r>
                      <a:endParaRPr lang="en-GB" sz="1600" b="0" i="0" u="none" strike="noStrike" dirty="0">
                        <a:solidFill>
                          <a:srgbClr val="000000"/>
                        </a:solidFill>
                        <a:effectLst/>
                        <a:latin typeface="+mn-lt"/>
                      </a:endParaRPr>
                    </a:p>
                  </a:txBody>
                  <a:tcPr marL="0" marR="0" marT="0" marB="0" anchor="ctr"/>
                </a:tc>
              </a:tr>
              <a:tr h="420221">
                <a:tc>
                  <a:txBody>
                    <a:bodyPr/>
                    <a:lstStyle/>
                    <a:p>
                      <a:pPr marL="0" marR="0" fontAlgn="ctr">
                        <a:lnSpc>
                          <a:spcPct val="115000"/>
                        </a:lnSpc>
                        <a:spcBef>
                          <a:spcPts val="0"/>
                        </a:spcBef>
                        <a:spcAft>
                          <a:spcPts val="0"/>
                        </a:spcAft>
                      </a:pPr>
                      <a:r>
                        <a:rPr lang="en-GB" sz="1800" kern="1200" dirty="0" smtClean="0">
                          <a:effectLst/>
                        </a:rPr>
                        <a:t>Developed </a:t>
                      </a:r>
                      <a:br>
                        <a:rPr lang="en-GB" sz="1800" kern="1200" dirty="0" smtClean="0">
                          <a:effectLst/>
                        </a:rPr>
                      </a:br>
                      <a:r>
                        <a:rPr lang="en-GB" sz="1800" kern="1200" dirty="0" smtClean="0">
                          <a:effectLst/>
                        </a:rPr>
                        <a:t>region</a:t>
                      </a:r>
                      <a:endParaRPr lang="en-GB" sz="1800" dirty="0">
                        <a:effectLst/>
                        <a:latin typeface="+mn-lt"/>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1600" kern="1200" dirty="0" smtClean="0">
                          <a:effectLst/>
                        </a:rPr>
                        <a:t>46</a:t>
                      </a:r>
                      <a:endParaRPr lang="en-GB" sz="1600" b="1" dirty="0">
                        <a:effectLst/>
                        <a:latin typeface="+mn-lt"/>
                        <a:ea typeface="Calibri"/>
                        <a:cs typeface="Times New Roman"/>
                      </a:endParaRPr>
                    </a:p>
                  </a:txBody>
                  <a:tcPr marL="5437" marR="5437" marT="5437" marB="0" anchor="ctr"/>
                </a:tc>
                <a:tc>
                  <a:txBody>
                    <a:bodyPr/>
                    <a:lstStyle/>
                    <a:p>
                      <a:pPr algn="ctr" fontAlgn="b"/>
                      <a:r>
                        <a:rPr lang="en-US" sz="1600" u="none" strike="noStrike" dirty="0" smtClean="0">
                          <a:effectLst/>
                        </a:rPr>
                        <a:t>42 (91%)</a:t>
                      </a:r>
                      <a:endParaRPr lang="en-GB" sz="1600" b="0" i="0" u="none" strike="noStrike" dirty="0">
                        <a:solidFill>
                          <a:srgbClr val="000000"/>
                        </a:solidFill>
                        <a:effectLst/>
                        <a:latin typeface="+mn-lt"/>
                      </a:endParaRPr>
                    </a:p>
                  </a:txBody>
                  <a:tcPr marL="0" marR="0" marT="0" marB="0" anchor="ctr"/>
                </a:tc>
                <a:tc>
                  <a:txBody>
                    <a:bodyPr/>
                    <a:lstStyle/>
                    <a:p>
                      <a:pPr algn="ctr" fontAlgn="b"/>
                      <a:r>
                        <a:rPr lang="en-US" sz="1600" u="none" strike="noStrike" dirty="0" smtClean="0">
                          <a:effectLst/>
                        </a:rPr>
                        <a:t>37 (80%)</a:t>
                      </a:r>
                      <a:endParaRPr lang="en-GB" sz="1600" b="0" i="0" u="none" strike="noStrike" dirty="0">
                        <a:solidFill>
                          <a:srgbClr val="000000"/>
                        </a:solidFill>
                        <a:effectLst/>
                        <a:latin typeface="+mn-lt"/>
                      </a:endParaRPr>
                    </a:p>
                  </a:txBody>
                  <a:tcPr marL="0" marR="0" marT="0" marB="0" anchor="ctr"/>
                </a:tc>
                <a:tc>
                  <a:txBody>
                    <a:bodyPr/>
                    <a:lstStyle/>
                    <a:p>
                      <a:pPr algn="ctr" fontAlgn="b"/>
                      <a:r>
                        <a:rPr lang="en-US" sz="1600" u="none" strike="noStrike" dirty="0" smtClean="0">
                          <a:effectLst/>
                        </a:rPr>
                        <a:t>45 (98%)</a:t>
                      </a:r>
                      <a:endParaRPr lang="en-GB" sz="1600" b="0" i="0" u="none" strike="noStrike" dirty="0">
                        <a:solidFill>
                          <a:srgbClr val="000000"/>
                        </a:solidFill>
                        <a:effectLst/>
                        <a:latin typeface="+mn-lt"/>
                      </a:endParaRPr>
                    </a:p>
                  </a:txBody>
                  <a:tcPr marL="0" marR="0" marT="0" marB="0" anchor="ctr"/>
                </a:tc>
                <a:tc>
                  <a:txBody>
                    <a:bodyPr/>
                    <a:lstStyle/>
                    <a:p>
                      <a:pPr algn="ctr" fontAlgn="b"/>
                      <a:r>
                        <a:rPr lang="en-US" sz="1600" u="none" strike="noStrike" dirty="0" smtClean="0">
                          <a:effectLst/>
                        </a:rPr>
                        <a:t>43 (93%)</a:t>
                      </a:r>
                      <a:endParaRPr lang="en-GB" sz="1600" b="0" i="0" u="none" strike="noStrike" dirty="0">
                        <a:solidFill>
                          <a:srgbClr val="000000"/>
                        </a:solidFill>
                        <a:effectLst/>
                        <a:latin typeface="+mn-lt"/>
                      </a:endParaRPr>
                    </a:p>
                  </a:txBody>
                  <a:tcPr marL="0" marR="0" marT="0" marB="0" anchor="ctr"/>
                </a:tc>
              </a:tr>
              <a:tr h="420221">
                <a:tc>
                  <a:txBody>
                    <a:bodyPr/>
                    <a:lstStyle/>
                    <a:p>
                      <a:pPr marL="0" marR="0" fontAlgn="ctr">
                        <a:lnSpc>
                          <a:spcPct val="115000"/>
                        </a:lnSpc>
                        <a:spcBef>
                          <a:spcPts val="0"/>
                        </a:spcBef>
                        <a:spcAft>
                          <a:spcPts val="0"/>
                        </a:spcAft>
                      </a:pPr>
                      <a:r>
                        <a:rPr lang="en-GB" sz="1800" kern="1200" dirty="0">
                          <a:effectLst/>
                        </a:rPr>
                        <a:t>Developing </a:t>
                      </a:r>
                      <a:r>
                        <a:rPr lang="en-GB" sz="1800" kern="1200" dirty="0" smtClean="0">
                          <a:effectLst/>
                        </a:rPr>
                        <a:t/>
                      </a:r>
                      <a:br>
                        <a:rPr lang="en-GB" sz="1800" kern="1200" dirty="0" smtClean="0">
                          <a:effectLst/>
                        </a:rPr>
                      </a:br>
                      <a:r>
                        <a:rPr lang="en-GB" sz="1800" kern="1200" dirty="0" smtClean="0">
                          <a:effectLst/>
                        </a:rPr>
                        <a:t>region</a:t>
                      </a:r>
                      <a:endParaRPr lang="en-GB" sz="1800" dirty="0">
                        <a:effectLst/>
                        <a:latin typeface="+mn-lt"/>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1600" kern="1200" dirty="0" smtClean="0">
                          <a:effectLst/>
                        </a:rPr>
                        <a:t>147</a:t>
                      </a:r>
                      <a:endParaRPr lang="en-GB" sz="1600" b="1" dirty="0">
                        <a:effectLst/>
                        <a:latin typeface="+mn-lt"/>
                        <a:ea typeface="Calibri"/>
                        <a:cs typeface="Times New Roman"/>
                      </a:endParaRPr>
                    </a:p>
                  </a:txBody>
                  <a:tcPr marL="5437" marR="5437" marT="5437" marB="0" anchor="ctr"/>
                </a:tc>
                <a:tc>
                  <a:txBody>
                    <a:bodyPr/>
                    <a:lstStyle/>
                    <a:p>
                      <a:pPr algn="ctr" fontAlgn="b"/>
                      <a:r>
                        <a:rPr lang="en-US" sz="1600" u="none" strike="noStrike" dirty="0" smtClean="0">
                          <a:effectLst/>
                        </a:rPr>
                        <a:t>89 (61%)</a:t>
                      </a:r>
                      <a:endParaRPr lang="en-GB" sz="1600" b="0" i="0" u="none" strike="noStrike" dirty="0">
                        <a:solidFill>
                          <a:srgbClr val="000000"/>
                        </a:solidFill>
                        <a:effectLst/>
                        <a:latin typeface="+mn-lt"/>
                      </a:endParaRPr>
                    </a:p>
                  </a:txBody>
                  <a:tcPr marL="0" marR="0" marT="0" marB="0" anchor="ctr"/>
                </a:tc>
                <a:tc>
                  <a:txBody>
                    <a:bodyPr/>
                    <a:lstStyle/>
                    <a:p>
                      <a:pPr algn="ctr" fontAlgn="b"/>
                      <a:r>
                        <a:rPr lang="en-US" sz="1600" u="none" strike="noStrike" dirty="0" smtClean="0">
                          <a:effectLst/>
                        </a:rPr>
                        <a:t>64 (44%)</a:t>
                      </a:r>
                      <a:endParaRPr lang="en-GB" sz="1600" b="0" i="0" u="none" strike="noStrike" dirty="0">
                        <a:solidFill>
                          <a:srgbClr val="000000"/>
                        </a:solidFill>
                        <a:effectLst/>
                        <a:latin typeface="+mn-lt"/>
                      </a:endParaRPr>
                    </a:p>
                  </a:txBody>
                  <a:tcPr marL="0" marR="0" marT="0" marB="0" anchor="ctr"/>
                </a:tc>
                <a:tc>
                  <a:txBody>
                    <a:bodyPr/>
                    <a:lstStyle/>
                    <a:p>
                      <a:pPr algn="ctr" fontAlgn="b"/>
                      <a:r>
                        <a:rPr lang="en-US" sz="1600" u="none" strike="noStrike" dirty="0" smtClean="0">
                          <a:effectLst/>
                        </a:rPr>
                        <a:t>131 (89%)</a:t>
                      </a:r>
                      <a:endParaRPr lang="en-GB" sz="1600" b="0" i="0" u="none" strike="noStrike" dirty="0">
                        <a:solidFill>
                          <a:srgbClr val="000000"/>
                        </a:solidFill>
                        <a:effectLst/>
                        <a:latin typeface="+mn-lt"/>
                      </a:endParaRPr>
                    </a:p>
                  </a:txBody>
                  <a:tcPr marL="0" marR="0" marT="0" marB="0" anchor="ctr"/>
                </a:tc>
                <a:tc>
                  <a:txBody>
                    <a:bodyPr/>
                    <a:lstStyle/>
                    <a:p>
                      <a:pPr algn="ctr" fontAlgn="b"/>
                      <a:r>
                        <a:rPr lang="en-US" sz="1600" u="none" strike="noStrike" dirty="0" smtClean="0">
                          <a:effectLst/>
                        </a:rPr>
                        <a:t>114 (78%)</a:t>
                      </a:r>
                      <a:endParaRPr lang="en-GB" sz="1600" b="0" i="0" u="none" strike="noStrike" dirty="0">
                        <a:solidFill>
                          <a:srgbClr val="000000"/>
                        </a:solidFill>
                        <a:effectLst/>
                        <a:latin typeface="+mn-lt"/>
                      </a:endParaRPr>
                    </a:p>
                  </a:txBody>
                  <a:tcPr marL="0" marR="0" marT="0" marB="0" anchor="ctr"/>
                </a:tc>
              </a:tr>
            </a:tbl>
          </a:graphicData>
        </a:graphic>
      </p:graphicFrame>
    </p:spTree>
    <p:extLst>
      <p:ext uri="{BB962C8B-B14F-4D97-AF65-F5344CB8AC3E}">
        <p14:creationId xmlns:p14="http://schemas.microsoft.com/office/powerpoint/2010/main" val="20848295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438272496"/>
              </p:ext>
            </p:extLst>
          </p:nvPr>
        </p:nvGraphicFramePr>
        <p:xfrm>
          <a:off x="596900" y="1727200"/>
          <a:ext cx="84074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55298" name="Rectangle 2"/>
          <p:cNvSpPr>
            <a:spLocks noGrp="1" noChangeArrowheads="1"/>
          </p:cNvSpPr>
          <p:nvPr>
            <p:ph type="title"/>
          </p:nvPr>
        </p:nvSpPr>
        <p:spPr>
          <a:xfrm>
            <a:off x="761999" y="457200"/>
            <a:ext cx="8299807" cy="1143000"/>
          </a:xfrm>
        </p:spPr>
        <p:txBody>
          <a:bodyPr>
            <a:normAutofit/>
          </a:bodyPr>
          <a:lstStyle/>
          <a:p>
            <a:r>
              <a:rPr lang="en-US" altLang="en-US" sz="2800" dirty="0" smtClean="0"/>
              <a:t>Percentage of countries submitting the MRDS</a:t>
            </a:r>
            <a:endParaRPr lang="en-US" altLang="en-US" sz="2800" dirty="0"/>
          </a:p>
        </p:txBody>
      </p:sp>
    </p:spTree>
    <p:extLst>
      <p:ext uri="{BB962C8B-B14F-4D97-AF65-F5344CB8AC3E}">
        <p14:creationId xmlns:p14="http://schemas.microsoft.com/office/powerpoint/2010/main" val="2315570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GB" dirty="0"/>
          </a:p>
        </p:txBody>
      </p:sp>
      <p:sp>
        <p:nvSpPr>
          <p:cNvPr id="5" name="Content Placeholder 4"/>
          <p:cNvSpPr>
            <a:spLocks noGrp="1"/>
          </p:cNvSpPr>
          <p:nvPr>
            <p:ph idx="1"/>
          </p:nvPr>
        </p:nvSpPr>
        <p:spPr>
          <a:xfrm>
            <a:off x="762000" y="2024009"/>
            <a:ext cx="7683357" cy="4062466"/>
          </a:xfrm>
        </p:spPr>
        <p:txBody>
          <a:bodyPr/>
          <a:lstStyle/>
          <a:p>
            <a:pPr marL="457200" indent="-457200">
              <a:spcAft>
                <a:spcPts val="600"/>
              </a:spcAft>
              <a:buSzPct val="90000"/>
              <a:buFont typeface="+mj-lt"/>
              <a:buAutoNum type="arabicPeriod"/>
            </a:pPr>
            <a:r>
              <a:rPr lang="en-US" sz="2400" dirty="0" smtClean="0"/>
              <a:t>Overview of the status of implementation of the 2008 SNA at global and regional level</a:t>
            </a:r>
          </a:p>
          <a:p>
            <a:pPr marL="457200" indent="-457200">
              <a:spcAft>
                <a:spcPts val="600"/>
              </a:spcAft>
              <a:buSzPct val="90000"/>
              <a:buFont typeface="+mj-lt"/>
              <a:buAutoNum type="arabicPeriod"/>
            </a:pPr>
            <a:r>
              <a:rPr lang="en-US" sz="2400" dirty="0" smtClean="0"/>
              <a:t>Global </a:t>
            </a:r>
            <a:r>
              <a:rPr lang="en-US" sz="2400" dirty="0"/>
              <a:t>implementation </a:t>
            </a:r>
            <a:r>
              <a:rPr lang="en-US" sz="2400" dirty="0" err="1"/>
              <a:t>programme</a:t>
            </a:r>
            <a:r>
              <a:rPr lang="en-US" sz="2400" dirty="0"/>
              <a:t> of the 2008 </a:t>
            </a:r>
            <a:r>
              <a:rPr lang="en-US" sz="2400" dirty="0" smtClean="0"/>
              <a:t>SNA</a:t>
            </a:r>
          </a:p>
          <a:p>
            <a:pPr marL="457200" indent="-457200">
              <a:spcAft>
                <a:spcPts val="600"/>
              </a:spcAft>
              <a:buSzPct val="90000"/>
              <a:buFont typeface="+mj-lt"/>
              <a:buAutoNum type="arabicPeriod"/>
            </a:pPr>
            <a:r>
              <a:rPr lang="en-US" sz="2400" dirty="0" smtClean="0"/>
              <a:t>Ongoing discussion on the SNA research agenda </a:t>
            </a:r>
          </a:p>
          <a:p>
            <a:endParaRPr lang="en-GB" dirty="0"/>
          </a:p>
        </p:txBody>
      </p:sp>
      <p:sp>
        <p:nvSpPr>
          <p:cNvPr id="4" name="Slide Number Placeholder 3"/>
          <p:cNvSpPr>
            <a:spLocks noGrp="1"/>
          </p:cNvSpPr>
          <p:nvPr>
            <p:ph type="sldNum" sz="quarter" idx="12"/>
          </p:nvPr>
        </p:nvSpPr>
        <p:spPr/>
        <p:txBody>
          <a:bodyPr/>
          <a:lstStyle/>
          <a:p>
            <a:fld id="{4B0390E0-0C0D-42DA-B764-4CDEED01ADEE}" type="slidenum">
              <a:rPr lang="en-US" smtClean="0"/>
              <a:pPr/>
              <a:t>2</a:t>
            </a:fld>
            <a:endParaRPr lang="en-US"/>
          </a:p>
        </p:txBody>
      </p:sp>
    </p:spTree>
    <p:extLst>
      <p:ext uri="{BB962C8B-B14F-4D97-AF65-F5344CB8AC3E}">
        <p14:creationId xmlns:p14="http://schemas.microsoft.com/office/powerpoint/2010/main" val="31159428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Implementation </a:t>
            </a:r>
            <a:r>
              <a:rPr lang="en-US" sz="2400" dirty="0" err="1"/>
              <a:t>Programme</a:t>
            </a:r>
            <a:r>
              <a:rPr lang="en-US" sz="2400" dirty="0"/>
              <a:t> for the System of National Accounts 2008 and Supporting Statistics </a:t>
            </a:r>
            <a:endParaRPr lang="en-GB" sz="2400" dirty="0"/>
          </a:p>
        </p:txBody>
      </p:sp>
      <p:sp>
        <p:nvSpPr>
          <p:cNvPr id="3" name="Content Placeholder 2"/>
          <p:cNvSpPr>
            <a:spLocks noGrp="1"/>
          </p:cNvSpPr>
          <p:nvPr>
            <p:ph idx="1"/>
          </p:nvPr>
        </p:nvSpPr>
        <p:spPr>
          <a:xfrm>
            <a:off x="762000" y="1905000"/>
            <a:ext cx="8013700" cy="4495800"/>
          </a:xfrm>
        </p:spPr>
        <p:txBody>
          <a:bodyPr>
            <a:normAutofit lnSpcReduction="10000"/>
          </a:bodyPr>
          <a:lstStyle/>
          <a:p>
            <a:pPr marL="0" indent="0">
              <a:buNone/>
            </a:pPr>
            <a:r>
              <a:rPr lang="en-US" dirty="0" smtClean="0"/>
              <a:t>Global initiative to assist </a:t>
            </a:r>
            <a:r>
              <a:rPr lang="en-US" dirty="0"/>
              <a:t>countries in developing statistical and institutional </a:t>
            </a:r>
            <a:r>
              <a:rPr lang="en-US" dirty="0" smtClean="0"/>
              <a:t>capacity to:</a:t>
            </a:r>
          </a:p>
          <a:p>
            <a:pPr lvl="1">
              <a:buFont typeface="+mj-lt"/>
              <a:buAutoNum type="alphaLcParenR"/>
            </a:pPr>
            <a:r>
              <a:rPr lang="en-US" dirty="0" smtClean="0"/>
              <a:t>make </a:t>
            </a:r>
            <a:r>
              <a:rPr lang="en-US" dirty="0"/>
              <a:t>the conceptual changeover from the 1968 or 1993 SNA to the 2008 SNA and </a:t>
            </a:r>
            <a:endParaRPr lang="en-US" dirty="0" smtClean="0"/>
          </a:p>
          <a:p>
            <a:pPr lvl="1">
              <a:buFont typeface="+mj-lt"/>
              <a:buAutoNum type="alphaLcParenR"/>
            </a:pPr>
            <a:r>
              <a:rPr lang="en-US" dirty="0" smtClean="0"/>
              <a:t>improve </a:t>
            </a:r>
            <a:r>
              <a:rPr lang="en-US" dirty="0"/>
              <a:t>the </a:t>
            </a:r>
            <a:r>
              <a:rPr lang="en-US" u="sng" dirty="0"/>
              <a:t>scope</a:t>
            </a:r>
            <a:r>
              <a:rPr lang="en-US" dirty="0"/>
              <a:t>, </a:t>
            </a:r>
            <a:r>
              <a:rPr lang="en-US" u="sng" dirty="0"/>
              <a:t>detail</a:t>
            </a:r>
            <a:r>
              <a:rPr lang="en-US" dirty="0"/>
              <a:t> and </a:t>
            </a:r>
            <a:r>
              <a:rPr lang="en-US" u="sng" dirty="0"/>
              <a:t>quality</a:t>
            </a:r>
            <a:r>
              <a:rPr lang="en-US" dirty="0"/>
              <a:t> of </a:t>
            </a:r>
            <a:r>
              <a:rPr lang="en-US" dirty="0" smtClean="0"/>
              <a:t>national </a:t>
            </a:r>
            <a:r>
              <a:rPr lang="en-US" dirty="0"/>
              <a:t>accounts and supporting economic </a:t>
            </a:r>
            <a:r>
              <a:rPr lang="en-US" dirty="0" smtClean="0"/>
              <a:t>statistics</a:t>
            </a:r>
            <a:endParaRPr lang="en-US" dirty="0"/>
          </a:p>
          <a:p>
            <a:pPr marL="0" indent="0">
              <a:buNone/>
            </a:pPr>
            <a:r>
              <a:rPr lang="en-US" dirty="0" smtClean="0"/>
              <a:t>Based on agreed principles of the implementation strategy:</a:t>
            </a:r>
          </a:p>
          <a:p>
            <a:pPr lvl="1"/>
            <a:r>
              <a:rPr lang="en-US" dirty="0" smtClean="0"/>
              <a:t>Strategic planning</a:t>
            </a:r>
          </a:p>
          <a:p>
            <a:pPr lvl="1"/>
            <a:r>
              <a:rPr lang="en-US" dirty="0" smtClean="0"/>
              <a:t>Coordination, monitoring and reporting</a:t>
            </a:r>
          </a:p>
          <a:p>
            <a:pPr lvl="1"/>
            <a:r>
              <a:rPr lang="en-US" dirty="0" smtClean="0"/>
              <a:t>Improving statistical systems</a:t>
            </a:r>
            <a:endParaRPr lang="en-GB" dirty="0"/>
          </a:p>
        </p:txBody>
      </p:sp>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20</a:t>
            </a:fld>
            <a:endParaRPr lang="en-US" altLang="en-US" dirty="0"/>
          </a:p>
        </p:txBody>
      </p:sp>
    </p:spTree>
    <p:extLst>
      <p:ext uri="{BB962C8B-B14F-4D97-AF65-F5344CB8AC3E}">
        <p14:creationId xmlns:p14="http://schemas.microsoft.com/office/powerpoint/2010/main" val="25319025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pPr marL="0" indent="0">
              <a:spcAft>
                <a:spcPts val="600"/>
              </a:spcAft>
              <a:buNone/>
            </a:pPr>
            <a:r>
              <a:rPr lang="en-US" dirty="0" smtClean="0"/>
              <a:t>This is operationalized through 4 elements: </a:t>
            </a:r>
          </a:p>
          <a:p>
            <a:pPr marL="457200" indent="-457200">
              <a:spcAft>
                <a:spcPts val="600"/>
              </a:spcAft>
              <a:buAutoNum type="alphaLcParenBoth"/>
            </a:pPr>
            <a:r>
              <a:rPr lang="en-US" dirty="0" smtClean="0">
                <a:solidFill>
                  <a:srgbClr val="0070C0"/>
                </a:solidFill>
              </a:rPr>
              <a:t>A strategic </a:t>
            </a:r>
            <a:r>
              <a:rPr lang="en-US" dirty="0">
                <a:solidFill>
                  <a:srgbClr val="0070C0"/>
                </a:solidFill>
              </a:rPr>
              <a:t>planning </a:t>
            </a:r>
            <a:r>
              <a:rPr lang="en-US" dirty="0" smtClean="0">
                <a:solidFill>
                  <a:srgbClr val="0070C0"/>
                </a:solidFill>
              </a:rPr>
              <a:t>framework </a:t>
            </a:r>
            <a:r>
              <a:rPr lang="en-US" dirty="0" smtClean="0"/>
              <a:t>- the </a:t>
            </a:r>
            <a:r>
              <a:rPr lang="en-US" dirty="0"/>
              <a:t>use of priority-setting national strategies for </a:t>
            </a:r>
            <a:r>
              <a:rPr lang="en-US" dirty="0" smtClean="0"/>
              <a:t>the development </a:t>
            </a:r>
            <a:r>
              <a:rPr lang="en-US" dirty="0"/>
              <a:t>of statistics or similar national </a:t>
            </a:r>
            <a:r>
              <a:rPr lang="en-US" dirty="0" smtClean="0"/>
              <a:t>plans</a:t>
            </a:r>
          </a:p>
          <a:p>
            <a:pPr marL="457200" indent="-457200">
              <a:spcAft>
                <a:spcPts val="600"/>
              </a:spcAft>
              <a:buAutoNum type="alphaLcParenBoth"/>
            </a:pPr>
            <a:r>
              <a:rPr lang="en-US" dirty="0" smtClean="0">
                <a:solidFill>
                  <a:srgbClr val="0070C0"/>
                </a:solidFill>
              </a:rPr>
              <a:t>Information </a:t>
            </a:r>
            <a:r>
              <a:rPr lang="en-US" dirty="0">
                <a:solidFill>
                  <a:srgbClr val="0070C0"/>
                </a:solidFill>
              </a:rPr>
              <a:t>structure </a:t>
            </a:r>
            <a:r>
              <a:rPr lang="en-US" dirty="0"/>
              <a:t>based on the integrated economic statistics approach (standards, statistical production process, institutional arrangements) and internationally agreed scope (MRDS) and compliance for the national accounts and supporting economic statistics </a:t>
            </a:r>
            <a:endParaRPr lang="en-US" dirty="0" smtClean="0"/>
          </a:p>
          <a:p>
            <a:pPr marL="457200" indent="-457200">
              <a:spcAft>
                <a:spcPts val="600"/>
              </a:spcAft>
              <a:buAutoNum type="alphaLcParenBoth"/>
            </a:pPr>
            <a:r>
              <a:rPr lang="en-US" dirty="0" smtClean="0">
                <a:solidFill>
                  <a:srgbClr val="0070C0"/>
                </a:solidFill>
              </a:rPr>
              <a:t>Modalities </a:t>
            </a:r>
            <a:r>
              <a:rPr lang="en-US" dirty="0">
                <a:solidFill>
                  <a:srgbClr val="0070C0"/>
                </a:solidFill>
              </a:rPr>
              <a:t>of </a:t>
            </a:r>
            <a:r>
              <a:rPr lang="en-US" dirty="0" smtClean="0">
                <a:solidFill>
                  <a:srgbClr val="0070C0"/>
                </a:solidFill>
              </a:rPr>
              <a:t>statistical capacity-building</a:t>
            </a:r>
            <a:r>
              <a:rPr lang="en-US" dirty="0"/>
              <a:t>: training and technical cooperation, publication of manuals </a:t>
            </a:r>
            <a:r>
              <a:rPr lang="en-US" dirty="0" smtClean="0"/>
              <a:t>and handbooks</a:t>
            </a:r>
            <a:r>
              <a:rPr lang="en-US" dirty="0"/>
              <a:t>, research and </a:t>
            </a:r>
            <a:r>
              <a:rPr lang="en-US" dirty="0" smtClean="0"/>
              <a:t>advocacy</a:t>
            </a:r>
          </a:p>
          <a:p>
            <a:pPr marL="457200" indent="-457200">
              <a:spcAft>
                <a:spcPts val="600"/>
              </a:spcAft>
              <a:buAutoNum type="alphaLcParenBoth"/>
            </a:pPr>
            <a:r>
              <a:rPr lang="en-US" dirty="0" smtClean="0">
                <a:solidFill>
                  <a:srgbClr val="0070C0"/>
                </a:solidFill>
              </a:rPr>
              <a:t>Stages </a:t>
            </a:r>
            <a:r>
              <a:rPr lang="en-US" dirty="0">
                <a:solidFill>
                  <a:srgbClr val="0070C0"/>
                </a:solidFill>
              </a:rPr>
              <a:t>of implementation </a:t>
            </a:r>
            <a:r>
              <a:rPr lang="en-US" dirty="0"/>
              <a:t>leading </a:t>
            </a:r>
            <a:r>
              <a:rPr lang="en-US" dirty="0" smtClean="0"/>
              <a:t>to the </a:t>
            </a:r>
            <a:r>
              <a:rPr lang="en-US" dirty="0"/>
              <a:t>changeover to the 2008 </a:t>
            </a:r>
            <a:r>
              <a:rPr lang="en-US" dirty="0" smtClean="0"/>
              <a:t>SNA: </a:t>
            </a:r>
            <a:r>
              <a:rPr lang="en-GB" dirty="0"/>
              <a:t>Review, Adaptation and </a:t>
            </a:r>
            <a:r>
              <a:rPr lang="en-GB" dirty="0" smtClean="0"/>
              <a:t>Application</a:t>
            </a:r>
            <a:r>
              <a:rPr lang="en-US" dirty="0" smtClean="0"/>
              <a:t> </a:t>
            </a:r>
            <a:endParaRPr lang="en-GB" dirty="0"/>
          </a:p>
        </p:txBody>
      </p:sp>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21</a:t>
            </a:fld>
            <a:endParaRPr lang="en-US" altLang="en-US" dirty="0"/>
          </a:p>
        </p:txBody>
      </p:sp>
    </p:spTree>
    <p:extLst>
      <p:ext uri="{BB962C8B-B14F-4D97-AF65-F5344CB8AC3E}">
        <p14:creationId xmlns:p14="http://schemas.microsoft.com/office/powerpoint/2010/main" val="39774825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Strategic </a:t>
            </a:r>
            <a:r>
              <a:rPr lang="en-GB" dirty="0"/>
              <a:t>planning framework </a:t>
            </a:r>
          </a:p>
        </p:txBody>
      </p:sp>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22</a:t>
            </a:fld>
            <a:endParaRPr lang="en-US" altLang="en-US" dirty="0"/>
          </a:p>
        </p:txBody>
      </p:sp>
      <p:graphicFrame>
        <p:nvGraphicFramePr>
          <p:cNvPr id="5" name="Diagram 4"/>
          <p:cNvGraphicFramePr/>
          <p:nvPr>
            <p:extLst>
              <p:ext uri="{D42A27DB-BD31-4B8C-83A1-F6EECF244321}">
                <p14:modId xmlns:p14="http://schemas.microsoft.com/office/powerpoint/2010/main" val="1714269901"/>
              </p:ext>
            </p:extLst>
          </p:nvPr>
        </p:nvGraphicFramePr>
        <p:xfrm>
          <a:off x="1270000" y="1943100"/>
          <a:ext cx="65913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41689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Information structure </a:t>
            </a:r>
          </a:p>
        </p:txBody>
      </p:sp>
      <p:sp>
        <p:nvSpPr>
          <p:cNvPr id="3" name="Content Placeholder 2"/>
          <p:cNvSpPr>
            <a:spLocks noGrp="1"/>
          </p:cNvSpPr>
          <p:nvPr>
            <p:ph idx="1"/>
          </p:nvPr>
        </p:nvSpPr>
        <p:spPr/>
        <p:txBody>
          <a:bodyPr/>
          <a:lstStyle/>
          <a:p>
            <a:r>
              <a:rPr lang="en-US" dirty="0" smtClean="0"/>
              <a:t>Integrated statistical systems</a:t>
            </a:r>
          </a:p>
          <a:p>
            <a:r>
              <a:rPr lang="en-US" dirty="0" smtClean="0"/>
              <a:t>Modernization </a:t>
            </a:r>
            <a:r>
              <a:rPr lang="en-US" dirty="0"/>
              <a:t>of </a:t>
            </a:r>
            <a:r>
              <a:rPr lang="en-US" dirty="0" smtClean="0"/>
              <a:t>statistical systems</a:t>
            </a:r>
          </a:p>
          <a:p>
            <a:r>
              <a:rPr lang="en-US" dirty="0" smtClean="0"/>
              <a:t>Internationally agreed scope (Milestones), detail (MRDS), quality (DQAF) and compliance of the National Accounts</a:t>
            </a:r>
            <a:endParaRPr lang="en-GB" dirty="0"/>
          </a:p>
        </p:txBody>
      </p:sp>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23</a:t>
            </a:fld>
            <a:endParaRPr lang="en-US" altLang="en-US" dirty="0"/>
          </a:p>
        </p:txBody>
      </p:sp>
    </p:spTree>
    <p:extLst>
      <p:ext uri="{BB962C8B-B14F-4D97-AF65-F5344CB8AC3E}">
        <p14:creationId xmlns:p14="http://schemas.microsoft.com/office/powerpoint/2010/main" val="355246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a:bodyPr>
          <a:lstStyle/>
          <a:p>
            <a:pPr marL="0" indent="0" algn="l" eaLnBrk="1" fontAlgn="base" hangingPunct="1">
              <a:spcAft>
                <a:spcPct val="0"/>
              </a:spcAft>
              <a:defRPr/>
            </a:pPr>
            <a:r>
              <a:rPr lang="en-GB" altLang="en-US" sz="3200" dirty="0"/>
              <a:t>Integrated </a:t>
            </a:r>
            <a:r>
              <a:rPr lang="en-GB" altLang="en-US" sz="3200" dirty="0" smtClean="0"/>
              <a:t>statistics</a:t>
            </a:r>
            <a:endParaRPr lang="en-GB" altLang="en-US" sz="3200" dirty="0"/>
          </a:p>
        </p:txBody>
      </p:sp>
      <p:sp>
        <p:nvSpPr>
          <p:cNvPr id="5123" name="Content Placeholder 2"/>
          <p:cNvSpPr>
            <a:spLocks noGrp="1"/>
          </p:cNvSpPr>
          <p:nvPr>
            <p:ph idx="1"/>
          </p:nvPr>
        </p:nvSpPr>
        <p:spPr>
          <a:xfrm>
            <a:off x="762000" y="1905000"/>
            <a:ext cx="8001000" cy="4508500"/>
          </a:xfrm>
        </p:spPr>
        <p:txBody>
          <a:bodyPr>
            <a:normAutofit fontScale="85000" lnSpcReduction="20000"/>
          </a:bodyPr>
          <a:lstStyle/>
          <a:p>
            <a:pPr marL="465138" indent="-465138" eaLnBrk="1" hangingPunct="1">
              <a:spcAft>
                <a:spcPts val="600"/>
              </a:spcAft>
              <a:defRPr/>
            </a:pPr>
            <a:r>
              <a:rPr lang="en-US" altLang="en-US" dirty="0"/>
              <a:t>Scope </a:t>
            </a:r>
            <a:r>
              <a:rPr lang="en-US" altLang="en-US" dirty="0" smtClean="0"/>
              <a:t>of the statistics </a:t>
            </a:r>
            <a:r>
              <a:rPr lang="en-US" altLang="en-US" dirty="0" err="1" smtClean="0"/>
              <a:t>programme</a:t>
            </a:r>
            <a:r>
              <a:rPr lang="en-US" altLang="en-US" dirty="0" smtClean="0"/>
              <a:t> goes </a:t>
            </a:r>
            <a:r>
              <a:rPr lang="en-US" altLang="en-US" dirty="0"/>
              <a:t>beyond the production of </a:t>
            </a:r>
            <a:r>
              <a:rPr lang="en-US" altLang="en-US" b="1" dirty="0" smtClean="0"/>
              <a:t>national accounts </a:t>
            </a:r>
            <a:r>
              <a:rPr lang="en-US" altLang="en-US" dirty="0" smtClean="0"/>
              <a:t>to also cover the </a:t>
            </a:r>
            <a:r>
              <a:rPr lang="en-US" altLang="en-US" dirty="0"/>
              <a:t>statistical production process of basic statistics and to aspects of the institutional </a:t>
            </a:r>
            <a:r>
              <a:rPr lang="en-US" altLang="en-US" dirty="0" smtClean="0"/>
              <a:t>environment</a:t>
            </a:r>
          </a:p>
          <a:p>
            <a:pPr marL="465138" indent="-465138" eaLnBrk="1" hangingPunct="1">
              <a:spcAft>
                <a:spcPts val="600"/>
              </a:spcAft>
              <a:defRPr/>
            </a:pPr>
            <a:r>
              <a:rPr lang="en-US" altLang="en-US" dirty="0" smtClean="0"/>
              <a:t>It is, thus, based on an </a:t>
            </a:r>
            <a:r>
              <a:rPr lang="en-US" altLang="en-US" b="1" dirty="0" smtClean="0"/>
              <a:t>integrated statistics approach </a:t>
            </a:r>
            <a:r>
              <a:rPr lang="en-US" altLang="en-US" dirty="0" smtClean="0"/>
              <a:t>which</a:t>
            </a:r>
          </a:p>
          <a:p>
            <a:pPr marL="903288" lvl="1" indent="-465138" eaLnBrk="1" hangingPunct="1">
              <a:spcAft>
                <a:spcPts val="600"/>
              </a:spcAft>
              <a:defRPr/>
            </a:pPr>
            <a:r>
              <a:rPr lang="en-US" altLang="en-US" dirty="0"/>
              <a:t>Produces statistics that present a consistent and coherent picture of economic activities for policy, business and other analytical uses</a:t>
            </a:r>
          </a:p>
          <a:p>
            <a:pPr marL="903288" lvl="1" indent="-465138" eaLnBrk="1" hangingPunct="1">
              <a:spcAft>
                <a:spcPts val="600"/>
              </a:spcAft>
              <a:defRPr/>
            </a:pPr>
            <a:r>
              <a:rPr lang="en-US" altLang="en-US" dirty="0" smtClean="0"/>
              <a:t>Uses common </a:t>
            </a:r>
            <a:r>
              <a:rPr lang="en-US" altLang="en-US" dirty="0"/>
              <a:t>concepts, definitions, estimation methods and data sources for statistical </a:t>
            </a:r>
            <a:r>
              <a:rPr lang="en-US" altLang="en-US" dirty="0" smtClean="0"/>
              <a:t>reconciliation</a:t>
            </a:r>
          </a:p>
          <a:p>
            <a:pPr marL="903288" lvl="1" indent="-465138" eaLnBrk="1" hangingPunct="1">
              <a:spcAft>
                <a:spcPts val="600"/>
              </a:spcAft>
              <a:defRPr/>
            </a:pPr>
            <a:r>
              <a:rPr lang="en-US" altLang="en-US" dirty="0" smtClean="0"/>
              <a:t>Moves away from a narrow stove-pipe statistical production model to cross-functional holistic model</a:t>
            </a:r>
          </a:p>
          <a:p>
            <a:pPr marL="400050" lvl="1" indent="-336550" eaLnBrk="1" hangingPunct="1">
              <a:buFont typeface="Wingdings" pitchFamily="2" charset="2"/>
              <a:buNone/>
              <a:defRPr/>
            </a:pPr>
            <a:endParaRPr lang="en-US" altLang="en-US" dirty="0" smtClean="0"/>
          </a:p>
        </p:txBody>
      </p:sp>
      <p:sp>
        <p:nvSpPr>
          <p:cNvPr id="4100" name="Slide Number Placeholder 1"/>
          <p:cNvSpPr>
            <a:spLocks noGrp="1"/>
          </p:cNvSpPr>
          <p:nvPr>
            <p:ph type="sldNum" sz="quarter" idx="12"/>
          </p:nvPr>
        </p:nvSpPr>
        <p:spPr/>
        <p:txBody>
          <a:bodyPr/>
          <a:lstStyle/>
          <a:p>
            <a:fld id="{F4E650B2-4627-4457-9162-F641FEA45D6C}" type="slidenum">
              <a:rPr lang="en-US" altLang="en-US" smtClean="0"/>
              <a:pPr/>
              <a:t>24</a:t>
            </a:fld>
            <a:endParaRPr lang="en-US" altLang="en-US" dirty="0" smtClean="0"/>
          </a:p>
        </p:txBody>
      </p:sp>
    </p:spTree>
    <p:extLst>
      <p:ext uri="{BB962C8B-B14F-4D97-AF65-F5344CB8AC3E}">
        <p14:creationId xmlns:p14="http://schemas.microsoft.com/office/powerpoint/2010/main" val="18670293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a:bodyPr>
          <a:lstStyle/>
          <a:p>
            <a:pPr marL="0" indent="0" algn="l" eaLnBrk="1" fontAlgn="base" hangingPunct="1">
              <a:spcAft>
                <a:spcPct val="0"/>
              </a:spcAft>
              <a:defRPr/>
            </a:pPr>
            <a:r>
              <a:rPr lang="en-GB" altLang="en-US" sz="3400" dirty="0"/>
              <a:t>Integrated </a:t>
            </a:r>
            <a:r>
              <a:rPr lang="en-GB" altLang="en-US" sz="3400" dirty="0" smtClean="0"/>
              <a:t>statistics</a:t>
            </a:r>
            <a:endParaRPr lang="en-GB" altLang="en-US" sz="3400" dirty="0"/>
          </a:p>
        </p:txBody>
      </p:sp>
      <p:sp>
        <p:nvSpPr>
          <p:cNvPr id="5123" name="Content Placeholder 2"/>
          <p:cNvSpPr>
            <a:spLocks noGrp="1"/>
          </p:cNvSpPr>
          <p:nvPr>
            <p:ph idx="1"/>
          </p:nvPr>
        </p:nvSpPr>
        <p:spPr/>
        <p:txBody>
          <a:bodyPr>
            <a:normAutofit fontScale="85000" lnSpcReduction="20000"/>
          </a:bodyPr>
          <a:lstStyle/>
          <a:p>
            <a:pPr marL="0" indent="0" eaLnBrk="1" hangingPunct="1">
              <a:buNone/>
              <a:defRPr/>
            </a:pPr>
            <a:r>
              <a:rPr lang="en-GB" altLang="en-US" dirty="0"/>
              <a:t>Building blocks</a:t>
            </a:r>
          </a:p>
          <a:p>
            <a:pPr marL="465138" indent="-465138" eaLnBrk="1" hangingPunct="1">
              <a:defRPr/>
            </a:pPr>
            <a:r>
              <a:rPr lang="en-US" altLang="en-US" b="1" dirty="0" smtClean="0"/>
              <a:t>Common </a:t>
            </a:r>
            <a:r>
              <a:rPr lang="en-US" altLang="en-US" b="1" dirty="0"/>
              <a:t>conceptual framework</a:t>
            </a:r>
            <a:r>
              <a:rPr lang="en-US" altLang="en-US" dirty="0"/>
              <a:t> provided by the SNA </a:t>
            </a:r>
            <a:endParaRPr lang="en-US" altLang="en-US" dirty="0" smtClean="0"/>
          </a:p>
          <a:p>
            <a:pPr marL="465138" indent="-465138" eaLnBrk="1" hangingPunct="1">
              <a:defRPr/>
            </a:pPr>
            <a:endParaRPr lang="en-US" altLang="en-US" dirty="0"/>
          </a:p>
          <a:p>
            <a:pPr marL="465138" indent="-465138" eaLnBrk="1" hangingPunct="1">
              <a:defRPr/>
            </a:pPr>
            <a:r>
              <a:rPr lang="en-US" altLang="en-US" b="1" dirty="0"/>
              <a:t>Institutional arrangements</a:t>
            </a:r>
            <a:r>
              <a:rPr lang="en-US" altLang="en-US" dirty="0"/>
              <a:t> (legislative, organizational, budgetary, managerial and customer relationship arrangements) further support the environment for </a:t>
            </a:r>
            <a:r>
              <a:rPr lang="en-US" altLang="en-US" dirty="0" smtClean="0"/>
              <a:t>integration</a:t>
            </a:r>
          </a:p>
          <a:p>
            <a:pPr marL="465138" indent="-465138" eaLnBrk="1" hangingPunct="1">
              <a:defRPr/>
            </a:pPr>
            <a:endParaRPr lang="en-US" altLang="en-US" dirty="0"/>
          </a:p>
          <a:p>
            <a:pPr marL="465138" indent="-465138" eaLnBrk="1" hangingPunct="1">
              <a:defRPr/>
            </a:pPr>
            <a:r>
              <a:rPr lang="en-US" altLang="en-US" b="1" dirty="0"/>
              <a:t>Statistical production process</a:t>
            </a:r>
            <a:r>
              <a:rPr lang="en-US" altLang="en-US" dirty="0"/>
              <a:t> as an integrated production chain from the collection of basic data to the dissemination of statistics</a:t>
            </a:r>
          </a:p>
          <a:p>
            <a:pPr marL="903288" lvl="1" indent="-465138" eaLnBrk="1" hangingPunct="1">
              <a:defRPr/>
            </a:pPr>
            <a:endParaRPr lang="en-US" altLang="en-US" dirty="0"/>
          </a:p>
          <a:p>
            <a:pPr marL="903288" lvl="1" indent="-465138" eaLnBrk="1" hangingPunct="1">
              <a:defRPr/>
            </a:pPr>
            <a:endParaRPr lang="en-US" altLang="en-US" dirty="0" smtClean="0"/>
          </a:p>
          <a:p>
            <a:pPr marL="400050" lvl="1" indent="-336550" eaLnBrk="1" hangingPunct="1">
              <a:buFont typeface="Wingdings" pitchFamily="2" charset="2"/>
              <a:buNone/>
              <a:defRPr/>
            </a:pPr>
            <a:endParaRPr lang="en-US" altLang="en-US" dirty="0" smtClean="0"/>
          </a:p>
        </p:txBody>
      </p:sp>
      <p:sp>
        <p:nvSpPr>
          <p:cNvPr id="4100" name="Slide Number Placeholder 1"/>
          <p:cNvSpPr>
            <a:spLocks noGrp="1"/>
          </p:cNvSpPr>
          <p:nvPr>
            <p:ph type="sldNum" sz="quarter" idx="12"/>
          </p:nvPr>
        </p:nvSpPr>
        <p:spPr bwMode="auto">
          <a:noFill/>
          <a:ln>
            <a:miter lim="800000"/>
            <a:headEnd/>
            <a:tailEnd/>
          </a:ln>
        </p:spPr>
        <p:txBody>
          <a:bodyPr/>
          <a:lstStyle/>
          <a:p>
            <a:fld id="{F4E650B2-4627-4457-9162-F641FEA45D6C}" type="slidenum">
              <a:rPr lang="en-US" altLang="en-US" smtClean="0"/>
              <a:pPr/>
              <a:t>25</a:t>
            </a:fld>
            <a:endParaRPr lang="en-US" altLang="en-US" dirty="0" smtClean="0"/>
          </a:p>
        </p:txBody>
      </p:sp>
    </p:spTree>
    <p:extLst>
      <p:ext uri="{BB962C8B-B14F-4D97-AF65-F5344CB8AC3E}">
        <p14:creationId xmlns:p14="http://schemas.microsoft.com/office/powerpoint/2010/main" val="364833375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r>
              <a:rPr lang="en-GB" altLang="en-US" dirty="0"/>
              <a:t>Integrated statistics approach</a:t>
            </a:r>
            <a:endParaRPr lang="en-GB" altLang="en-US" b="1" dirty="0" smtClean="0"/>
          </a:p>
        </p:txBody>
      </p:sp>
      <p:sp>
        <p:nvSpPr>
          <p:cNvPr id="6" name="Content Placeholder 5"/>
          <p:cNvSpPr>
            <a:spLocks noGrp="1"/>
          </p:cNvSpPr>
          <p:nvPr>
            <p:ph idx="1"/>
          </p:nvPr>
        </p:nvSpPr>
        <p:spPr>
          <a:xfrm>
            <a:off x="762000" y="1638300"/>
            <a:ext cx="7769225" cy="4448175"/>
          </a:xfrm>
        </p:spPr>
        <p:txBody>
          <a:bodyPr/>
          <a:lstStyle/>
          <a:p>
            <a:pPr marL="0" indent="0">
              <a:buNone/>
            </a:pPr>
            <a:r>
              <a:rPr lang="en-US" sz="2400" dirty="0" smtClean="0">
                <a:solidFill>
                  <a:schemeClr val="accent6">
                    <a:lumMod val="50000"/>
                  </a:schemeClr>
                </a:solidFill>
              </a:rPr>
              <a:t>  Silo approach</a:t>
            </a:r>
            <a:endParaRPr lang="en-GB" sz="2400" dirty="0">
              <a:solidFill>
                <a:schemeClr val="accent6">
                  <a:lumMod val="50000"/>
                </a:schemeClr>
              </a:solidFill>
            </a:endParaRPr>
          </a:p>
        </p:txBody>
      </p:sp>
      <p:sp>
        <p:nvSpPr>
          <p:cNvPr id="3" name="Slide Number Placeholder 2"/>
          <p:cNvSpPr>
            <a:spLocks noGrp="1"/>
          </p:cNvSpPr>
          <p:nvPr>
            <p:ph type="sldNum" sz="quarter" idx="12"/>
          </p:nvPr>
        </p:nvSpPr>
        <p:spPr/>
        <p:txBody>
          <a:bodyPr/>
          <a:lstStyle/>
          <a:p>
            <a:fld id="{040CF2BA-C574-4EA2-B943-24AAF1360137}" type="slidenum">
              <a:rPr lang="en-US" smtClean="0"/>
              <a:pPr/>
              <a:t>26</a:t>
            </a:fld>
            <a:endParaRPr lang="en-US" dirty="0"/>
          </a:p>
        </p:txBody>
      </p:sp>
      <p:sp>
        <p:nvSpPr>
          <p:cNvPr id="5" name="AutoShape 2"/>
          <p:cNvSpPr txBox="1">
            <a:spLocks noChangeArrowheads="1"/>
          </p:cNvSpPr>
          <p:nvPr/>
        </p:nvSpPr>
        <p:spPr bwMode="auto">
          <a:xfrm>
            <a:off x="5232400" y="1397000"/>
            <a:ext cx="30353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a:solidFill>
                  <a:srgbClr val="0000FF"/>
                </a:solidFill>
                <a:latin typeface="+mj-lt"/>
                <a:ea typeface="+mj-ea"/>
                <a:cs typeface="+mj-cs"/>
              </a:defRPr>
            </a:lvl1pPr>
            <a:lvl2pPr algn="l" rtl="0" eaLnBrk="0" fontAlgn="base" hangingPunct="0">
              <a:spcBef>
                <a:spcPct val="0"/>
              </a:spcBef>
              <a:spcAft>
                <a:spcPct val="0"/>
              </a:spcAft>
              <a:defRPr sz="3200">
                <a:solidFill>
                  <a:srgbClr val="0000FF"/>
                </a:solidFill>
                <a:latin typeface="Arial" charset="0"/>
                <a:cs typeface="Arial" charset="0"/>
              </a:defRPr>
            </a:lvl2pPr>
            <a:lvl3pPr algn="l" rtl="0" eaLnBrk="0" fontAlgn="base" hangingPunct="0">
              <a:spcBef>
                <a:spcPct val="0"/>
              </a:spcBef>
              <a:spcAft>
                <a:spcPct val="0"/>
              </a:spcAft>
              <a:defRPr sz="3200">
                <a:solidFill>
                  <a:srgbClr val="0000FF"/>
                </a:solidFill>
                <a:latin typeface="Arial" charset="0"/>
                <a:cs typeface="Arial" charset="0"/>
              </a:defRPr>
            </a:lvl3pPr>
            <a:lvl4pPr algn="l" rtl="0" eaLnBrk="0" fontAlgn="base" hangingPunct="0">
              <a:spcBef>
                <a:spcPct val="0"/>
              </a:spcBef>
              <a:spcAft>
                <a:spcPct val="0"/>
              </a:spcAft>
              <a:defRPr sz="3200">
                <a:solidFill>
                  <a:srgbClr val="0000FF"/>
                </a:solidFill>
                <a:latin typeface="Arial" charset="0"/>
                <a:cs typeface="Arial" charset="0"/>
              </a:defRPr>
            </a:lvl4pPr>
            <a:lvl5pPr algn="l" rtl="0" eaLnBrk="0" fontAlgn="base" hangingPunct="0">
              <a:spcBef>
                <a:spcPct val="0"/>
              </a:spcBef>
              <a:spcAft>
                <a:spcPct val="0"/>
              </a:spcAft>
              <a:defRPr sz="3200">
                <a:solidFill>
                  <a:srgbClr val="0000FF"/>
                </a:solidFill>
                <a:latin typeface="Arial" charset="0"/>
                <a:cs typeface="Arial" charset="0"/>
              </a:defRPr>
            </a:lvl5pPr>
            <a:lvl6pPr marL="457200" algn="l" rtl="0" fontAlgn="base">
              <a:spcBef>
                <a:spcPct val="0"/>
              </a:spcBef>
              <a:spcAft>
                <a:spcPct val="0"/>
              </a:spcAft>
              <a:defRPr sz="3200">
                <a:solidFill>
                  <a:srgbClr val="0000FF"/>
                </a:solidFill>
                <a:latin typeface="Arial" charset="0"/>
                <a:cs typeface="Arial" charset="0"/>
              </a:defRPr>
            </a:lvl6pPr>
            <a:lvl7pPr marL="914400" algn="l" rtl="0" fontAlgn="base">
              <a:spcBef>
                <a:spcPct val="0"/>
              </a:spcBef>
              <a:spcAft>
                <a:spcPct val="0"/>
              </a:spcAft>
              <a:defRPr sz="3200">
                <a:solidFill>
                  <a:srgbClr val="0000FF"/>
                </a:solidFill>
                <a:latin typeface="Arial" charset="0"/>
                <a:cs typeface="Arial" charset="0"/>
              </a:defRPr>
            </a:lvl7pPr>
            <a:lvl8pPr marL="1371600" algn="l" rtl="0" fontAlgn="base">
              <a:spcBef>
                <a:spcPct val="0"/>
              </a:spcBef>
              <a:spcAft>
                <a:spcPct val="0"/>
              </a:spcAft>
              <a:defRPr sz="3200">
                <a:solidFill>
                  <a:srgbClr val="0000FF"/>
                </a:solidFill>
                <a:latin typeface="Arial" charset="0"/>
                <a:cs typeface="Arial" charset="0"/>
              </a:defRPr>
            </a:lvl8pPr>
            <a:lvl9pPr marL="1828800" algn="l" rtl="0" fontAlgn="base">
              <a:spcBef>
                <a:spcPct val="0"/>
              </a:spcBef>
              <a:spcAft>
                <a:spcPct val="0"/>
              </a:spcAft>
              <a:defRPr sz="3200">
                <a:solidFill>
                  <a:srgbClr val="0000FF"/>
                </a:solidFill>
                <a:latin typeface="Arial" charset="0"/>
                <a:cs typeface="Arial" charset="0"/>
              </a:defRPr>
            </a:lvl9pPr>
          </a:lstStyle>
          <a:p>
            <a:r>
              <a:rPr lang="en-US" altLang="en-US" sz="2400" kern="0" dirty="0" smtClean="0">
                <a:solidFill>
                  <a:schemeClr val="accent6">
                    <a:lumMod val="50000"/>
                  </a:schemeClr>
                </a:solidFill>
              </a:rPr>
              <a:t>Integrated statistics</a:t>
            </a:r>
            <a:endParaRPr lang="en-GB" altLang="en-US" sz="2400" kern="0" dirty="0" smtClean="0">
              <a:solidFill>
                <a:schemeClr val="accent6">
                  <a:lumMod val="50000"/>
                </a:schemeClr>
              </a:solidFill>
            </a:endParaRPr>
          </a:p>
        </p:txBody>
      </p:sp>
      <p:sp>
        <p:nvSpPr>
          <p:cNvPr id="2" name="Rectangle 1"/>
          <p:cNvSpPr/>
          <p:nvPr/>
        </p:nvSpPr>
        <p:spPr bwMode="auto">
          <a:xfrm>
            <a:off x="457200" y="2133600"/>
            <a:ext cx="990600" cy="2209800"/>
          </a:xfrm>
          <a:prstGeom prst="rect">
            <a:avLst/>
          </a:prstGeom>
          <a:ln w="28575">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sz="1350" dirty="0">
                <a:solidFill>
                  <a:schemeClr val="tx1"/>
                </a:solidFill>
                <a:ea typeface="ＭＳ Ｐゴシック" pitchFamily="34" charset="-128"/>
              </a:rPr>
              <a:t>Agency A</a:t>
            </a: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r>
              <a:rPr lang="en-US" sz="1350" dirty="0">
                <a:solidFill>
                  <a:schemeClr val="tx1"/>
                </a:solidFill>
                <a:ea typeface="ＭＳ Ｐゴシック" pitchFamily="34" charset="-128"/>
              </a:rPr>
              <a:t>Policy A</a:t>
            </a: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r>
              <a:rPr lang="en-US" sz="1350" dirty="0">
                <a:solidFill>
                  <a:schemeClr val="tx1"/>
                </a:solidFill>
                <a:ea typeface="ＭＳ Ｐゴシック" pitchFamily="34" charset="-128"/>
              </a:rPr>
              <a:t>Info A</a:t>
            </a: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r>
              <a:rPr lang="en-US" sz="1350" dirty="0">
                <a:solidFill>
                  <a:schemeClr val="tx1"/>
                </a:solidFill>
                <a:ea typeface="ＭＳ Ｐゴシック" pitchFamily="34" charset="-128"/>
              </a:rPr>
              <a:t>Data A</a:t>
            </a:r>
            <a:endParaRPr lang="en-GB" sz="1350" dirty="0">
              <a:solidFill>
                <a:schemeClr val="tx1"/>
              </a:solidFill>
              <a:ea typeface="ＭＳ Ｐゴシック" pitchFamily="34" charset="-128"/>
            </a:endParaRPr>
          </a:p>
        </p:txBody>
      </p:sp>
      <p:sp>
        <p:nvSpPr>
          <p:cNvPr id="9" name="Rectangle 8"/>
          <p:cNvSpPr/>
          <p:nvPr/>
        </p:nvSpPr>
        <p:spPr bwMode="auto">
          <a:xfrm>
            <a:off x="2746248" y="2133600"/>
            <a:ext cx="987552" cy="2209800"/>
          </a:xfrm>
          <a:prstGeom prst="rect">
            <a:avLst/>
          </a:prstGeom>
          <a:ln w="28575">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sz="1350" dirty="0">
                <a:solidFill>
                  <a:schemeClr val="tx1"/>
                </a:solidFill>
                <a:ea typeface="ＭＳ Ｐゴシック" pitchFamily="34" charset="-128"/>
              </a:rPr>
              <a:t>Agency C</a:t>
            </a: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r>
              <a:rPr lang="en-US" sz="1350" dirty="0">
                <a:solidFill>
                  <a:schemeClr val="tx1"/>
                </a:solidFill>
                <a:ea typeface="ＭＳ Ｐゴシック" pitchFamily="34" charset="-128"/>
              </a:rPr>
              <a:t>Policy C</a:t>
            </a: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r>
              <a:rPr lang="en-US" sz="1350" dirty="0">
                <a:solidFill>
                  <a:schemeClr val="tx1"/>
                </a:solidFill>
                <a:ea typeface="ＭＳ Ｐゴシック" pitchFamily="34" charset="-128"/>
              </a:rPr>
              <a:t>Info C</a:t>
            </a: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r>
              <a:rPr lang="en-US" sz="1350" dirty="0">
                <a:solidFill>
                  <a:schemeClr val="tx1"/>
                </a:solidFill>
                <a:ea typeface="ＭＳ Ｐゴシック" pitchFamily="34" charset="-128"/>
              </a:rPr>
              <a:t>Data C</a:t>
            </a:r>
            <a:endParaRPr lang="en-GB" sz="1350" dirty="0">
              <a:solidFill>
                <a:schemeClr val="tx1"/>
              </a:solidFill>
              <a:ea typeface="ＭＳ Ｐゴシック" pitchFamily="34" charset="-128"/>
            </a:endParaRPr>
          </a:p>
        </p:txBody>
      </p:sp>
      <p:sp>
        <p:nvSpPr>
          <p:cNvPr id="10" name="Rectangle 9"/>
          <p:cNvSpPr/>
          <p:nvPr/>
        </p:nvSpPr>
        <p:spPr bwMode="auto">
          <a:xfrm>
            <a:off x="1603248" y="2133599"/>
            <a:ext cx="987552" cy="2209800"/>
          </a:xfrm>
          <a:prstGeom prst="rect">
            <a:avLst/>
          </a:prstGeom>
          <a:ln w="28575">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sz="1350" dirty="0">
                <a:solidFill>
                  <a:schemeClr val="tx1"/>
                </a:solidFill>
                <a:ea typeface="ＭＳ Ｐゴシック" pitchFamily="34" charset="-128"/>
              </a:rPr>
              <a:t>Agency B</a:t>
            </a: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r>
              <a:rPr lang="en-US" sz="1350" dirty="0">
                <a:solidFill>
                  <a:schemeClr val="tx1"/>
                </a:solidFill>
                <a:ea typeface="ＭＳ Ｐゴシック" pitchFamily="34" charset="-128"/>
              </a:rPr>
              <a:t>Policy B</a:t>
            </a: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r>
              <a:rPr lang="en-US" sz="1350" dirty="0">
                <a:solidFill>
                  <a:schemeClr val="tx1"/>
                </a:solidFill>
                <a:ea typeface="ＭＳ Ｐゴシック" pitchFamily="34" charset="-128"/>
              </a:rPr>
              <a:t>Info B</a:t>
            </a: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endParaRPr lang="en-US" sz="1350" dirty="0">
              <a:solidFill>
                <a:schemeClr val="tx1"/>
              </a:solidFill>
              <a:ea typeface="ＭＳ Ｐゴシック" pitchFamily="34" charset="-128"/>
            </a:endParaRPr>
          </a:p>
          <a:p>
            <a:pPr algn="ctr" eaLnBrk="0" fontAlgn="base" hangingPunct="0">
              <a:spcBef>
                <a:spcPct val="0"/>
              </a:spcBef>
              <a:spcAft>
                <a:spcPct val="0"/>
              </a:spcAft>
            </a:pPr>
            <a:r>
              <a:rPr lang="en-US" sz="1350" dirty="0">
                <a:solidFill>
                  <a:schemeClr val="tx1"/>
                </a:solidFill>
                <a:ea typeface="ＭＳ Ｐゴシック" pitchFamily="34" charset="-128"/>
              </a:rPr>
              <a:t>Data B</a:t>
            </a:r>
            <a:endParaRPr lang="en-GB" sz="1350" dirty="0">
              <a:solidFill>
                <a:schemeClr val="tx1"/>
              </a:solidFill>
              <a:ea typeface="ＭＳ Ｐゴシック" pitchFamily="34" charset="-128"/>
            </a:endParaRPr>
          </a:p>
        </p:txBody>
      </p:sp>
      <p:graphicFrame>
        <p:nvGraphicFramePr>
          <p:cNvPr id="32" name="Diagram 31"/>
          <p:cNvGraphicFramePr/>
          <p:nvPr>
            <p:extLst>
              <p:ext uri="{D42A27DB-BD31-4B8C-83A1-F6EECF244321}">
                <p14:modId xmlns:p14="http://schemas.microsoft.com/office/powerpoint/2010/main" val="1770808321"/>
              </p:ext>
            </p:extLst>
          </p:nvPr>
        </p:nvGraphicFramePr>
        <p:xfrm>
          <a:off x="4635500" y="2159000"/>
          <a:ext cx="4419600" cy="24383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3" name="Rectangle 4"/>
          <p:cNvSpPr txBox="1">
            <a:spLocks noChangeArrowheads="1"/>
          </p:cNvSpPr>
          <p:nvPr/>
        </p:nvSpPr>
        <p:spPr bwMode="auto">
          <a:xfrm>
            <a:off x="863600" y="4648200"/>
            <a:ext cx="8229600"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cs typeface="+mn-cs"/>
              </a:defRPr>
            </a:lvl2pPr>
            <a:lvl3pPr marL="1143000" indent="-228600" algn="l" rtl="0" eaLnBrk="0" fontAlgn="base" hangingPunct="0">
              <a:spcBef>
                <a:spcPct val="20000"/>
              </a:spcBef>
              <a:spcAft>
                <a:spcPct val="0"/>
              </a:spcAft>
              <a:buFont typeface="Arial" charset="0"/>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spcBef>
                <a:spcPts val="600"/>
              </a:spcBef>
              <a:spcAft>
                <a:spcPts val="600"/>
              </a:spcAft>
              <a:buFont typeface="Wingdings" pitchFamily="2" charset="2"/>
              <a:buNone/>
            </a:pPr>
            <a:r>
              <a:rPr lang="en-US" altLang="en-US" sz="2400" dirty="0"/>
              <a:t>Accounts to integrate statistics:</a:t>
            </a:r>
          </a:p>
          <a:p>
            <a:pPr>
              <a:spcBef>
                <a:spcPts val="300"/>
              </a:spcBef>
              <a:spcAft>
                <a:spcPts val="300"/>
              </a:spcAft>
            </a:pPr>
            <a:r>
              <a:rPr lang="en-US" altLang="en-US" sz="1800" dirty="0" smtClean="0"/>
              <a:t>Linking </a:t>
            </a:r>
            <a:r>
              <a:rPr lang="en-US" altLang="en-US" sz="1800" dirty="0"/>
              <a:t>policy needs and statistics</a:t>
            </a:r>
          </a:p>
          <a:p>
            <a:pPr>
              <a:spcBef>
                <a:spcPts val="300"/>
              </a:spcBef>
              <a:spcAft>
                <a:spcPts val="300"/>
              </a:spcAft>
            </a:pPr>
            <a:r>
              <a:rPr lang="en-US" altLang="en-US" sz="1800" dirty="0"/>
              <a:t>Understanding the institutional arrangements</a:t>
            </a:r>
          </a:p>
          <a:p>
            <a:pPr>
              <a:spcBef>
                <a:spcPts val="300"/>
              </a:spcBef>
              <a:spcAft>
                <a:spcPts val="300"/>
              </a:spcAft>
            </a:pPr>
            <a:r>
              <a:rPr lang="en-US" altLang="en-US" sz="1800" dirty="0"/>
              <a:t>Integrated statistical production process/chain and services</a:t>
            </a:r>
          </a:p>
          <a:p>
            <a:pPr>
              <a:spcBef>
                <a:spcPts val="300"/>
              </a:spcBef>
              <a:spcAft>
                <a:spcPts val="300"/>
              </a:spcAft>
            </a:pPr>
            <a:r>
              <a:rPr lang="en-US" altLang="en-US" sz="1800" dirty="0"/>
              <a:t>Consistency between basic data, accounts and tables and indicators</a:t>
            </a:r>
          </a:p>
          <a:p>
            <a:pPr marL="0" indent="0">
              <a:spcBef>
                <a:spcPts val="600"/>
              </a:spcBef>
              <a:spcAft>
                <a:spcPts val="600"/>
              </a:spcAft>
              <a:buNone/>
            </a:pPr>
            <a:endParaRPr lang="en-US" altLang="en-US" sz="1800" kern="0" dirty="0">
              <a:solidFill>
                <a:srgbClr val="000000"/>
              </a:solidFill>
            </a:endParaRPr>
          </a:p>
          <a:p>
            <a:pPr>
              <a:spcBef>
                <a:spcPts val="600"/>
              </a:spcBef>
              <a:spcAft>
                <a:spcPts val="600"/>
              </a:spcAft>
            </a:pPr>
            <a:endParaRPr lang="en-US" altLang="en-US" sz="1800" kern="0" dirty="0" smtClean="0">
              <a:solidFill>
                <a:srgbClr val="000000"/>
              </a:solidFill>
            </a:endParaRPr>
          </a:p>
        </p:txBody>
      </p:sp>
    </p:spTree>
    <p:extLst>
      <p:ext uri="{BB962C8B-B14F-4D97-AF65-F5344CB8AC3E}">
        <p14:creationId xmlns:p14="http://schemas.microsoft.com/office/powerpoint/2010/main" val="192958945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a:bodyPr>
          <a:lstStyle/>
          <a:p>
            <a:pPr marL="0" indent="0" algn="l" eaLnBrk="1" fontAlgn="base" hangingPunct="1">
              <a:spcAft>
                <a:spcPct val="0"/>
              </a:spcAft>
              <a:defRPr/>
            </a:pPr>
            <a:r>
              <a:rPr lang="en-GB" altLang="en-US" sz="3400" dirty="0"/>
              <a:t>Integrated statistics approach</a:t>
            </a:r>
          </a:p>
        </p:txBody>
      </p:sp>
      <p:sp>
        <p:nvSpPr>
          <p:cNvPr id="4100" name="Slide Number Placeholder 1"/>
          <p:cNvSpPr>
            <a:spLocks noGrp="1"/>
          </p:cNvSpPr>
          <p:nvPr>
            <p:ph type="sldNum" sz="quarter" idx="12"/>
          </p:nvPr>
        </p:nvSpPr>
        <p:spPr bwMode="auto">
          <a:noFill/>
          <a:ln>
            <a:miter lim="800000"/>
            <a:headEnd/>
            <a:tailEnd/>
          </a:ln>
        </p:spPr>
        <p:txBody>
          <a:bodyPr/>
          <a:lstStyle/>
          <a:p>
            <a:fld id="{F4E650B2-4627-4457-9162-F641FEA45D6C}" type="slidenum">
              <a:rPr lang="en-US" altLang="en-US" smtClean="0"/>
              <a:pPr/>
              <a:t>27</a:t>
            </a:fld>
            <a:endParaRPr lang="en-US" altLang="en-US" dirty="0" smtClean="0"/>
          </a:p>
        </p:txBody>
      </p:sp>
      <p:grpSp>
        <p:nvGrpSpPr>
          <p:cNvPr id="93" name="Group 92"/>
          <p:cNvGrpSpPr/>
          <p:nvPr/>
        </p:nvGrpSpPr>
        <p:grpSpPr>
          <a:xfrm>
            <a:off x="1063950" y="1752600"/>
            <a:ext cx="7244494" cy="5016495"/>
            <a:chOff x="381759" y="657991"/>
            <a:chExt cx="8330442" cy="5983050"/>
          </a:xfrm>
        </p:grpSpPr>
        <p:grpSp>
          <p:nvGrpSpPr>
            <p:cNvPr id="94" name="Group 93"/>
            <p:cNvGrpSpPr/>
            <p:nvPr/>
          </p:nvGrpSpPr>
          <p:grpSpPr>
            <a:xfrm>
              <a:off x="381759" y="5429685"/>
              <a:ext cx="8330442" cy="1211356"/>
              <a:chOff x="381759" y="5191560"/>
              <a:chExt cx="8330442" cy="1211356"/>
            </a:xfrm>
          </p:grpSpPr>
          <p:sp>
            <p:nvSpPr>
              <p:cNvPr id="118" name="Text Box 170"/>
              <p:cNvSpPr txBox="1">
                <a:spLocks noChangeArrowheads="1"/>
              </p:cNvSpPr>
              <p:nvPr/>
            </p:nvSpPr>
            <p:spPr bwMode="auto">
              <a:xfrm>
                <a:off x="1968501" y="6013704"/>
                <a:ext cx="6743700" cy="256052"/>
              </a:xfrm>
              <a:prstGeom prst="rect">
                <a:avLst/>
              </a:prstGeom>
              <a:solidFill>
                <a:srgbClr val="EEECE1"/>
              </a:solidFill>
              <a:ln w="9525">
                <a:solidFill>
                  <a:srgbClr val="44546A"/>
                </a:solidFill>
                <a:miter lim="800000"/>
                <a:headEnd/>
                <a:tailEnd/>
              </a:ln>
            </p:spPr>
            <p:txBody>
              <a:bodyPr anchor="ctr"/>
              <a:lstStyle>
                <a:lvl1pPr eaLnBrk="0" hangingPunct="0">
                  <a:defRPr sz="1600">
                    <a:solidFill>
                      <a:schemeClr val="tx1"/>
                    </a:solidFill>
                    <a:latin typeface="Tahoma" pitchFamily="34" charset="0"/>
                  </a:defRPr>
                </a:lvl1pPr>
                <a:lvl2pPr marL="742950" indent="-285750" eaLnBrk="0" hangingPunct="0">
                  <a:defRPr sz="1600">
                    <a:solidFill>
                      <a:schemeClr val="tx1"/>
                    </a:solidFill>
                    <a:latin typeface="Tahoma" pitchFamily="34" charset="0"/>
                  </a:defRPr>
                </a:lvl2pPr>
                <a:lvl3pPr marL="1143000" indent="-228600" eaLnBrk="0" hangingPunct="0">
                  <a:defRPr sz="1600">
                    <a:solidFill>
                      <a:schemeClr val="tx1"/>
                    </a:solidFill>
                    <a:latin typeface="Tahoma" pitchFamily="34" charset="0"/>
                  </a:defRPr>
                </a:lvl3pPr>
                <a:lvl4pPr marL="1600200" indent="-228600" eaLnBrk="0" hangingPunct="0">
                  <a:defRPr sz="1600">
                    <a:solidFill>
                      <a:schemeClr val="tx1"/>
                    </a:solidFill>
                    <a:latin typeface="Tahoma" pitchFamily="34" charset="0"/>
                  </a:defRPr>
                </a:lvl4pPr>
                <a:lvl5pPr marL="2057400" indent="-228600" eaLnBrk="0" hangingPunct="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b="1" i="0" u="none" strike="noStrike" kern="0" cap="none" spc="0" normalizeH="0" baseline="0" noProof="0" dirty="0">
                    <a:ln>
                      <a:noFill/>
                    </a:ln>
                    <a:solidFill>
                      <a:prstClr val="black"/>
                    </a:solidFill>
                    <a:effectLst/>
                    <a:uLnTx/>
                    <a:uFillTx/>
                    <a:latin typeface="Calibri"/>
                    <a:cs typeface="Times New Roman" panose="02020603050405020304" pitchFamily="18" charset="0"/>
                  </a:rPr>
                  <a:t>Institutional arrangements</a:t>
                </a:r>
                <a:endParaRPr kumimoji="0" lang="en-US" altLang="en-US" b="0" i="0" u="none" strike="noStrike" kern="0" cap="none" spc="0" normalizeH="0" baseline="0" noProof="0" dirty="0">
                  <a:ln>
                    <a:noFill/>
                  </a:ln>
                  <a:solidFill>
                    <a:prstClr val="black"/>
                  </a:solidFill>
                  <a:effectLst/>
                  <a:uLnTx/>
                  <a:uFillTx/>
                  <a:latin typeface="Calibri"/>
                  <a:cs typeface="Times New Roman" panose="02020603050405020304" pitchFamily="18" charset="0"/>
                </a:endParaRPr>
              </a:p>
            </p:txBody>
          </p:sp>
          <p:sp>
            <p:nvSpPr>
              <p:cNvPr id="119" name="TextBox 118"/>
              <p:cNvSpPr txBox="1">
                <a:spLocks/>
              </p:cNvSpPr>
              <p:nvPr/>
            </p:nvSpPr>
            <p:spPr>
              <a:xfrm>
                <a:off x="381759" y="5191560"/>
                <a:ext cx="1438382" cy="1211356"/>
              </a:xfrm>
              <a:prstGeom prst="rect">
                <a:avLst/>
              </a:prstGeom>
              <a:solidFill>
                <a:srgbClr val="4F81BD">
                  <a:lumMod val="20000"/>
                  <a:lumOff val="80000"/>
                </a:srgbClr>
              </a:solidFill>
              <a:ln>
                <a:solidFill>
                  <a:srgbClr val="44546A"/>
                </a:solidFill>
              </a:ln>
            </p:spPr>
            <p:txBody>
              <a:bodyPr vert="horz"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t>Institutional setting</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endParaRPr>
              </a:p>
            </p:txBody>
          </p:sp>
          <p:sp>
            <p:nvSpPr>
              <p:cNvPr id="120" name="Text Box 170"/>
              <p:cNvSpPr txBox="1">
                <a:spLocks noChangeArrowheads="1"/>
              </p:cNvSpPr>
              <p:nvPr/>
            </p:nvSpPr>
            <p:spPr bwMode="auto">
              <a:xfrm>
                <a:off x="1968501" y="5676523"/>
                <a:ext cx="6743700" cy="256052"/>
              </a:xfrm>
              <a:prstGeom prst="rect">
                <a:avLst/>
              </a:prstGeom>
              <a:solidFill>
                <a:srgbClr val="EEECE1"/>
              </a:solidFill>
              <a:ln w="9525">
                <a:solidFill>
                  <a:srgbClr val="44546A"/>
                </a:solidFill>
                <a:miter lim="800000"/>
                <a:headEnd/>
                <a:tailEnd/>
              </a:ln>
            </p:spPr>
            <p:txBody>
              <a:bodyPr anchor="ctr"/>
              <a:lstStyle>
                <a:lvl1pPr eaLnBrk="0" hangingPunct="0">
                  <a:defRPr sz="1600">
                    <a:solidFill>
                      <a:schemeClr val="tx1"/>
                    </a:solidFill>
                    <a:latin typeface="Tahoma" pitchFamily="34" charset="0"/>
                  </a:defRPr>
                </a:lvl1pPr>
                <a:lvl2pPr marL="742950" indent="-285750" eaLnBrk="0" hangingPunct="0">
                  <a:defRPr sz="1600">
                    <a:solidFill>
                      <a:schemeClr val="tx1"/>
                    </a:solidFill>
                    <a:latin typeface="Tahoma" pitchFamily="34" charset="0"/>
                  </a:defRPr>
                </a:lvl2pPr>
                <a:lvl3pPr marL="1143000" indent="-228600" eaLnBrk="0" hangingPunct="0">
                  <a:defRPr sz="1600">
                    <a:solidFill>
                      <a:schemeClr val="tx1"/>
                    </a:solidFill>
                    <a:latin typeface="Tahoma" pitchFamily="34" charset="0"/>
                  </a:defRPr>
                </a:lvl3pPr>
                <a:lvl4pPr marL="1600200" indent="-228600" eaLnBrk="0" hangingPunct="0">
                  <a:defRPr sz="1600">
                    <a:solidFill>
                      <a:schemeClr val="tx1"/>
                    </a:solidFill>
                    <a:latin typeface="Tahoma" pitchFamily="34" charset="0"/>
                  </a:defRPr>
                </a:lvl4pPr>
                <a:lvl5pPr marL="2057400" indent="-228600" eaLnBrk="0" hangingPunct="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b="0" i="0" u="none" strike="noStrike" kern="0" cap="none" spc="0" normalizeH="0" baseline="0" noProof="0" dirty="0">
                    <a:ln>
                      <a:noFill/>
                    </a:ln>
                    <a:solidFill>
                      <a:prstClr val="black"/>
                    </a:solidFill>
                    <a:effectLst/>
                    <a:uLnTx/>
                    <a:uFillTx/>
                    <a:latin typeface="Calibri"/>
                    <a:cs typeface="Times New Roman" panose="02020603050405020304" pitchFamily="18" charset="0"/>
                  </a:rPr>
                  <a:t>Management and internal policy</a:t>
                </a:r>
              </a:p>
            </p:txBody>
          </p:sp>
          <p:sp>
            <p:nvSpPr>
              <p:cNvPr id="121" name="Text Box 170"/>
              <p:cNvSpPr txBox="1">
                <a:spLocks noChangeArrowheads="1"/>
              </p:cNvSpPr>
              <p:nvPr/>
            </p:nvSpPr>
            <p:spPr bwMode="auto">
              <a:xfrm>
                <a:off x="1968501" y="5340037"/>
                <a:ext cx="6743700" cy="256052"/>
              </a:xfrm>
              <a:prstGeom prst="rect">
                <a:avLst/>
              </a:prstGeom>
              <a:solidFill>
                <a:srgbClr val="EEECE1"/>
              </a:solidFill>
              <a:ln w="9525">
                <a:solidFill>
                  <a:srgbClr val="44546A"/>
                </a:solidFill>
                <a:miter lim="800000"/>
                <a:headEnd/>
                <a:tailEnd/>
              </a:ln>
            </p:spPr>
            <p:txBody>
              <a:bodyPr anchor="ctr"/>
              <a:lstStyle>
                <a:lvl1pPr eaLnBrk="0" hangingPunct="0">
                  <a:defRPr sz="1600">
                    <a:solidFill>
                      <a:schemeClr val="tx1"/>
                    </a:solidFill>
                    <a:latin typeface="Tahoma" pitchFamily="34" charset="0"/>
                  </a:defRPr>
                </a:lvl1pPr>
                <a:lvl2pPr marL="742950" indent="-285750" eaLnBrk="0" hangingPunct="0">
                  <a:defRPr sz="1600">
                    <a:solidFill>
                      <a:schemeClr val="tx1"/>
                    </a:solidFill>
                    <a:latin typeface="Tahoma" pitchFamily="34" charset="0"/>
                  </a:defRPr>
                </a:lvl2pPr>
                <a:lvl3pPr marL="1143000" indent="-228600" eaLnBrk="0" hangingPunct="0">
                  <a:defRPr sz="1600">
                    <a:solidFill>
                      <a:schemeClr val="tx1"/>
                    </a:solidFill>
                    <a:latin typeface="Tahoma" pitchFamily="34" charset="0"/>
                  </a:defRPr>
                </a:lvl3pPr>
                <a:lvl4pPr marL="1600200" indent="-228600" eaLnBrk="0" hangingPunct="0">
                  <a:defRPr sz="1600">
                    <a:solidFill>
                      <a:schemeClr val="tx1"/>
                    </a:solidFill>
                    <a:latin typeface="Tahoma" pitchFamily="34" charset="0"/>
                  </a:defRPr>
                </a:lvl4pPr>
                <a:lvl5pPr marL="2057400" indent="-228600" eaLnBrk="0" hangingPunct="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b="0" i="0" u="none" strike="noStrike" kern="0" cap="none" spc="0" normalizeH="0" baseline="0" noProof="0" dirty="0">
                    <a:ln>
                      <a:noFill/>
                    </a:ln>
                    <a:solidFill>
                      <a:prstClr val="black"/>
                    </a:solidFill>
                    <a:effectLst/>
                    <a:uLnTx/>
                    <a:uFillTx/>
                    <a:latin typeface="Calibri"/>
                    <a:cs typeface="Times New Roman" panose="02020603050405020304" pitchFamily="18" charset="0"/>
                  </a:rPr>
                  <a:t>Information, Communication Technology (ICT)</a:t>
                </a:r>
              </a:p>
            </p:txBody>
          </p:sp>
        </p:grpSp>
        <p:grpSp>
          <p:nvGrpSpPr>
            <p:cNvPr id="95" name="Group 94"/>
            <p:cNvGrpSpPr/>
            <p:nvPr/>
          </p:nvGrpSpPr>
          <p:grpSpPr>
            <a:xfrm>
              <a:off x="381759" y="4648606"/>
              <a:ext cx="8023910" cy="573800"/>
              <a:chOff x="381759" y="4888275"/>
              <a:chExt cx="8023910" cy="573800"/>
            </a:xfrm>
          </p:grpSpPr>
          <p:sp>
            <p:nvSpPr>
              <p:cNvPr id="115" name="Line 181"/>
              <p:cNvSpPr>
                <a:spLocks noChangeShapeType="1"/>
              </p:cNvSpPr>
              <p:nvPr/>
            </p:nvSpPr>
            <p:spPr bwMode="auto">
              <a:xfrm flipV="1">
                <a:off x="5174005" y="4987599"/>
                <a:ext cx="0" cy="302670"/>
              </a:xfrm>
              <a:prstGeom prst="line">
                <a:avLst/>
              </a:prstGeom>
              <a:noFill/>
              <a:ln w="9525">
                <a:solidFill>
                  <a:srgbClr val="44546A"/>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000000"/>
                  </a:solidFill>
                  <a:effectLst/>
                  <a:uLnTx/>
                  <a:uFillTx/>
                  <a:cs typeface="Times New Roman" panose="02020603050405020304" pitchFamily="18" charset="0"/>
                </a:endParaRPr>
              </a:p>
            </p:txBody>
          </p:sp>
          <p:sp>
            <p:nvSpPr>
              <p:cNvPr id="116" name="Text Box 170"/>
              <p:cNvSpPr txBox="1">
                <a:spLocks noChangeArrowheads="1"/>
              </p:cNvSpPr>
              <p:nvPr/>
            </p:nvSpPr>
            <p:spPr bwMode="auto">
              <a:xfrm>
                <a:off x="2275033" y="4888275"/>
                <a:ext cx="6130636" cy="573799"/>
              </a:xfrm>
              <a:prstGeom prst="rect">
                <a:avLst/>
              </a:prstGeom>
              <a:solidFill>
                <a:srgbClr val="EEECE1"/>
              </a:solidFill>
              <a:ln w="9525">
                <a:solidFill>
                  <a:srgbClr val="44546A"/>
                </a:solidFill>
                <a:miter lim="800000"/>
                <a:headEnd/>
                <a:tailEnd/>
              </a:ln>
            </p:spPr>
            <p:txBody>
              <a:bodyPr anchor="ctr"/>
              <a:lstStyle>
                <a:lvl1pPr eaLnBrk="0" hangingPunct="0">
                  <a:defRPr sz="1600">
                    <a:solidFill>
                      <a:schemeClr val="tx1"/>
                    </a:solidFill>
                    <a:latin typeface="Tahoma" pitchFamily="34" charset="0"/>
                  </a:defRPr>
                </a:lvl1pPr>
                <a:lvl2pPr marL="742950" indent="-285750" eaLnBrk="0" hangingPunct="0">
                  <a:defRPr sz="1600">
                    <a:solidFill>
                      <a:schemeClr val="tx1"/>
                    </a:solidFill>
                    <a:latin typeface="Tahoma" pitchFamily="34" charset="0"/>
                  </a:defRPr>
                </a:lvl2pPr>
                <a:lvl3pPr marL="1143000" indent="-228600" eaLnBrk="0" hangingPunct="0">
                  <a:defRPr sz="1600">
                    <a:solidFill>
                      <a:schemeClr val="tx1"/>
                    </a:solidFill>
                    <a:latin typeface="Tahoma" pitchFamily="34" charset="0"/>
                  </a:defRPr>
                </a:lvl3pPr>
                <a:lvl4pPr marL="1600200" indent="-228600" eaLnBrk="0" hangingPunct="0">
                  <a:defRPr sz="1600">
                    <a:solidFill>
                      <a:schemeClr val="tx1"/>
                    </a:solidFill>
                    <a:latin typeface="Tahoma" pitchFamily="34" charset="0"/>
                  </a:defRPr>
                </a:lvl4pPr>
                <a:lvl5pPr marL="2057400" indent="-228600" eaLnBrk="0" hangingPunct="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t>Standards and methods</a:t>
                </a:r>
                <a:endParaRPr kumimoji="0" lang="en-US" altLang="en-US" sz="1800" b="0" i="0" u="none" strike="noStrike" kern="0" cap="none" spc="0" normalizeH="0" baseline="0" noProof="0" dirty="0">
                  <a:ln>
                    <a:noFill/>
                  </a:ln>
                  <a:solidFill>
                    <a:prstClr val="black"/>
                  </a:solidFill>
                  <a:effectLst/>
                  <a:uLnTx/>
                  <a:uFillTx/>
                  <a:latin typeface="Calibri"/>
                  <a:cs typeface="Times New Roman" panose="02020603050405020304" pitchFamily="18" charset="0"/>
                </a:endParaRPr>
              </a:p>
            </p:txBody>
          </p:sp>
          <p:sp>
            <p:nvSpPr>
              <p:cNvPr id="117" name="TextBox 116"/>
              <p:cNvSpPr txBox="1">
                <a:spLocks/>
              </p:cNvSpPr>
              <p:nvPr/>
            </p:nvSpPr>
            <p:spPr>
              <a:xfrm>
                <a:off x="381759" y="4888275"/>
                <a:ext cx="1438382" cy="573800"/>
              </a:xfrm>
              <a:prstGeom prst="rect">
                <a:avLst/>
              </a:prstGeom>
              <a:solidFill>
                <a:srgbClr val="4F81BD">
                  <a:lumMod val="20000"/>
                  <a:lumOff val="80000"/>
                </a:srgbClr>
              </a:solidFill>
              <a:ln w="9525">
                <a:solidFill>
                  <a:srgbClr val="44546A"/>
                </a:solidFill>
                <a:miter lim="800000"/>
                <a:headEnd/>
                <a:tailEnd/>
              </a:ln>
            </p:spPr>
            <p:txBody>
              <a:bodyPr anchor="ctr"/>
              <a:lstStyle>
                <a:defPPr>
                  <a:defRPr lang="en-US"/>
                </a:defPPr>
                <a:lvl1pPr algn="ctr" eaLnBrk="1" hangingPunct="1">
                  <a:defRPr sz="1400">
                    <a:latin typeface="Times New Roman" pitchFamily="18" charset="0"/>
                  </a:defRPr>
                </a:lvl1pPr>
                <a:lvl2pPr marL="742950" indent="-285750" eaLnBrk="0" hangingPunct="0">
                  <a:defRPr sz="1600">
                    <a:latin typeface="Tahoma" pitchFamily="34" charset="0"/>
                  </a:defRPr>
                </a:lvl2pPr>
                <a:lvl3pPr marL="1143000" indent="-228600" eaLnBrk="0" hangingPunct="0">
                  <a:defRPr sz="1600">
                    <a:latin typeface="Tahoma" pitchFamily="34" charset="0"/>
                  </a:defRPr>
                </a:lvl3pPr>
                <a:lvl4pPr marL="1600200" indent="-228600" eaLnBrk="0" hangingPunct="0">
                  <a:defRPr sz="1600">
                    <a:latin typeface="Tahoma" pitchFamily="34" charset="0"/>
                  </a:defRPr>
                </a:lvl4pPr>
                <a:lvl5pPr marL="2057400" indent="-228600" eaLnBrk="0" hangingPunct="0">
                  <a:defRPr sz="1600">
                    <a:latin typeface="Tahoma" pitchFamily="34" charset="0"/>
                  </a:defRPr>
                </a:lvl5pPr>
                <a:lvl6pPr marL="2514600" indent="-228600" eaLnBrk="0" fontAlgn="base" hangingPunct="0">
                  <a:spcBef>
                    <a:spcPct val="0"/>
                  </a:spcBef>
                  <a:spcAft>
                    <a:spcPct val="0"/>
                  </a:spcAft>
                  <a:defRPr sz="1600">
                    <a:latin typeface="Tahoma" pitchFamily="34" charset="0"/>
                  </a:defRPr>
                </a:lvl6pPr>
                <a:lvl7pPr marL="2971800" indent="-228600" eaLnBrk="0" fontAlgn="base" hangingPunct="0">
                  <a:spcBef>
                    <a:spcPct val="0"/>
                  </a:spcBef>
                  <a:spcAft>
                    <a:spcPct val="0"/>
                  </a:spcAft>
                  <a:defRPr sz="1600">
                    <a:latin typeface="Tahoma" pitchFamily="34" charset="0"/>
                  </a:defRPr>
                </a:lvl7pPr>
                <a:lvl8pPr marL="3429000" indent="-228600" eaLnBrk="0" fontAlgn="base" hangingPunct="0">
                  <a:spcBef>
                    <a:spcPct val="0"/>
                  </a:spcBef>
                  <a:spcAft>
                    <a:spcPct val="0"/>
                  </a:spcAft>
                  <a:defRPr sz="1600">
                    <a:latin typeface="Tahoma" pitchFamily="34" charset="0"/>
                  </a:defRPr>
                </a:lvl8pPr>
                <a:lvl9pPr marL="3886200" indent="-228600" eaLnBrk="0" fontAlgn="base" hangingPunct="0">
                  <a:spcBef>
                    <a:spcPct val="0"/>
                  </a:spcBef>
                  <a:spcAft>
                    <a:spcPct val="0"/>
                  </a:spcAft>
                  <a:defRPr sz="1600">
                    <a:latin typeface="Tahoma"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black"/>
                    </a:solidFill>
                    <a:effectLst/>
                    <a:uLnTx/>
                    <a:uFillTx/>
                    <a:latin typeface="Calibri"/>
                    <a:cs typeface="Times New Roman" panose="02020603050405020304" pitchFamily="18" charset="0"/>
                  </a:rPr>
                  <a:t>Statistical i</a:t>
                </a:r>
                <a:r>
                  <a:rPr kumimoji="0" lang="en-US"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t>nfrastructure</a:t>
                </a:r>
                <a:endParaRPr kumimoji="0" lang="en-GB" b="0" i="0" u="none" strike="noStrike" kern="0" cap="none" spc="0" normalizeH="0" baseline="0" noProof="0" dirty="0">
                  <a:ln>
                    <a:noFill/>
                  </a:ln>
                  <a:solidFill>
                    <a:prstClr val="black"/>
                  </a:solidFill>
                  <a:effectLst/>
                  <a:uLnTx/>
                  <a:uFillTx/>
                  <a:latin typeface="Calibri"/>
                  <a:cs typeface="Times New Roman" panose="02020603050405020304" pitchFamily="18" charset="0"/>
                </a:endParaRPr>
              </a:p>
            </p:txBody>
          </p:sp>
        </p:grpSp>
        <p:grpSp>
          <p:nvGrpSpPr>
            <p:cNvPr id="96" name="Group 95"/>
            <p:cNvGrpSpPr/>
            <p:nvPr/>
          </p:nvGrpSpPr>
          <p:grpSpPr>
            <a:xfrm>
              <a:off x="2260976" y="657991"/>
              <a:ext cx="5351418" cy="3648163"/>
              <a:chOff x="2318143" y="657991"/>
              <a:chExt cx="5351418" cy="3648163"/>
            </a:xfrm>
          </p:grpSpPr>
          <p:grpSp>
            <p:nvGrpSpPr>
              <p:cNvPr id="98" name="Group 97"/>
              <p:cNvGrpSpPr/>
              <p:nvPr/>
            </p:nvGrpSpPr>
            <p:grpSpPr>
              <a:xfrm>
                <a:off x="2332200" y="2661680"/>
                <a:ext cx="5337361" cy="1644474"/>
                <a:chOff x="2576202" y="2822553"/>
                <a:chExt cx="5337361" cy="1644474"/>
              </a:xfrm>
            </p:grpSpPr>
            <p:grpSp>
              <p:nvGrpSpPr>
                <p:cNvPr id="107" name="Group 106"/>
                <p:cNvGrpSpPr/>
                <p:nvPr/>
              </p:nvGrpSpPr>
              <p:grpSpPr>
                <a:xfrm>
                  <a:off x="3567729" y="2822553"/>
                  <a:ext cx="4345834" cy="1644474"/>
                  <a:chOff x="2194653" y="3034228"/>
                  <a:chExt cx="5784304" cy="1644474"/>
                </a:xfrm>
                <a:solidFill>
                  <a:srgbClr val="E7E6E6">
                    <a:lumMod val="20000"/>
                    <a:lumOff val="80000"/>
                  </a:srgbClr>
                </a:solidFill>
              </p:grpSpPr>
              <p:sp>
                <p:nvSpPr>
                  <p:cNvPr id="109" name="TextBox 108"/>
                  <p:cNvSpPr txBox="1"/>
                  <p:nvPr/>
                </p:nvSpPr>
                <p:spPr>
                  <a:xfrm>
                    <a:off x="2194655" y="3926583"/>
                    <a:ext cx="5784302" cy="403785"/>
                  </a:xfrm>
                  <a:prstGeom prst="rect">
                    <a:avLst/>
                  </a:prstGeom>
                  <a:grpFill/>
                  <a:ln>
                    <a:solidFill>
                      <a:sysClr val="windowText" lastClr="000000"/>
                    </a:solidFill>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t>Data collection</a:t>
                    </a:r>
                    <a:endParaRPr kumimoji="0" lang="en-GB" sz="16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endParaRPr>
                  </a:p>
                </p:txBody>
              </p:sp>
              <p:sp>
                <p:nvSpPr>
                  <p:cNvPr id="110" name="TextBox 109"/>
                  <p:cNvSpPr txBox="1"/>
                  <p:nvPr/>
                </p:nvSpPr>
                <p:spPr>
                  <a:xfrm>
                    <a:off x="2194653" y="3483435"/>
                    <a:ext cx="5784304" cy="403785"/>
                  </a:xfrm>
                  <a:prstGeom prst="rect">
                    <a:avLst/>
                  </a:prstGeom>
                  <a:grpFill/>
                  <a:ln>
                    <a:solidFill>
                      <a:sysClr val="windowText" lastClr="000000"/>
                    </a:solidFill>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t>Data processing</a:t>
                    </a:r>
                    <a:endParaRPr kumimoji="0" lang="en-GB" sz="16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endParaRPr>
                  </a:p>
                </p:txBody>
              </p:sp>
              <p:sp>
                <p:nvSpPr>
                  <p:cNvPr id="111" name="TextBox 110"/>
                  <p:cNvSpPr txBox="1"/>
                  <p:nvPr/>
                </p:nvSpPr>
                <p:spPr>
                  <a:xfrm>
                    <a:off x="2194653" y="3034228"/>
                    <a:ext cx="5784304" cy="403785"/>
                  </a:xfrm>
                  <a:prstGeom prst="rect">
                    <a:avLst/>
                  </a:prstGeom>
                  <a:grpFill/>
                  <a:ln>
                    <a:solidFill>
                      <a:sysClr val="windowText" lastClr="000000"/>
                    </a:solidFill>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t>Data integration</a:t>
                    </a:r>
                    <a:endParaRPr kumimoji="0" lang="en-GB" sz="16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endParaRPr>
                  </a:p>
                </p:txBody>
              </p:sp>
              <p:grpSp>
                <p:nvGrpSpPr>
                  <p:cNvPr id="112" name="Group 111"/>
                  <p:cNvGrpSpPr/>
                  <p:nvPr/>
                </p:nvGrpSpPr>
                <p:grpSpPr>
                  <a:xfrm>
                    <a:off x="2194653" y="4311213"/>
                    <a:ext cx="5784301" cy="367489"/>
                    <a:chOff x="1897053" y="4440073"/>
                    <a:chExt cx="6362731" cy="388530"/>
                  </a:xfrm>
                  <a:grpFill/>
                </p:grpSpPr>
                <p:sp>
                  <p:nvSpPr>
                    <p:cNvPr id="113" name="TextBox 112"/>
                    <p:cNvSpPr txBox="1"/>
                    <p:nvPr/>
                  </p:nvSpPr>
                  <p:spPr>
                    <a:xfrm>
                      <a:off x="1897053" y="4440073"/>
                      <a:ext cx="3181368" cy="388094"/>
                    </a:xfrm>
                    <a:prstGeom prst="rect">
                      <a:avLst/>
                    </a:prstGeom>
                    <a:grpFill/>
                    <a:ln>
                      <a:solidFill>
                        <a:sysClr val="windowText" lastClr="000000"/>
                      </a:solidFill>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t>Registers and frames</a:t>
                      </a:r>
                      <a:endParaRPr kumimoji="0" lang="en-GB" sz="14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endParaRPr>
                    </a:p>
                  </p:txBody>
                </p:sp>
                <p:sp>
                  <p:nvSpPr>
                    <p:cNvPr id="114" name="TextBox 113"/>
                    <p:cNvSpPr txBox="1"/>
                    <p:nvPr/>
                  </p:nvSpPr>
                  <p:spPr>
                    <a:xfrm>
                      <a:off x="5078421" y="4440508"/>
                      <a:ext cx="3181363" cy="388095"/>
                    </a:xfrm>
                    <a:prstGeom prst="rect">
                      <a:avLst/>
                    </a:prstGeom>
                    <a:grpFill/>
                    <a:ln>
                      <a:solidFill>
                        <a:sysClr val="windowText" lastClr="000000"/>
                      </a:solidFill>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t>Surveys</a:t>
                      </a:r>
                      <a:endParaRPr kumimoji="0" lang="en-GB" sz="14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endParaRPr>
                    </a:p>
                  </p:txBody>
                </p:sp>
              </p:grpSp>
            </p:grpSp>
            <p:sp>
              <p:nvSpPr>
                <p:cNvPr id="108" name="TextBox 107"/>
                <p:cNvSpPr txBox="1">
                  <a:spLocks/>
                </p:cNvSpPr>
                <p:nvPr/>
              </p:nvSpPr>
              <p:spPr>
                <a:xfrm>
                  <a:off x="2576202" y="2853820"/>
                  <a:ext cx="727586" cy="1609312"/>
                </a:xfrm>
                <a:prstGeom prst="rect">
                  <a:avLst/>
                </a:prstGeom>
                <a:solidFill>
                  <a:srgbClr val="C0504D">
                    <a:lumMod val="20000"/>
                    <a:lumOff val="80000"/>
                  </a:srgbClr>
                </a:solidFill>
                <a:ln>
                  <a:solidFill>
                    <a:sysClr val="windowText" lastClr="000000"/>
                  </a:solidFill>
                </a:ln>
              </p:spPr>
              <p:txBody>
                <a:bodyPr vert="vert270"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t>Inputs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endParaRPr>
                </a:p>
              </p:txBody>
            </p:sp>
          </p:grpSp>
          <p:sp>
            <p:nvSpPr>
              <p:cNvPr id="99" name="Line 181"/>
              <p:cNvSpPr>
                <a:spLocks noChangeShapeType="1"/>
              </p:cNvSpPr>
              <p:nvPr/>
            </p:nvSpPr>
            <p:spPr bwMode="auto">
              <a:xfrm flipV="1">
                <a:off x="4811248" y="2932306"/>
                <a:ext cx="0" cy="302670"/>
              </a:xfrm>
              <a:prstGeom prst="line">
                <a:avLst/>
              </a:prstGeom>
              <a:solidFill>
                <a:srgbClr val="E7E6E6">
                  <a:lumMod val="20000"/>
                  <a:lumOff val="80000"/>
                </a:srgbClr>
              </a:solidFill>
              <a:ln w="9525">
                <a:noFill/>
                <a:round/>
                <a:headEnd/>
                <a:tailEnd type="triangle" w="med" len="med"/>
              </a:ln>
              <a:ex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000000"/>
                  </a:solidFill>
                  <a:effectLst/>
                  <a:uLnTx/>
                  <a:uFillTx/>
                  <a:cs typeface="Times New Roman" panose="02020603050405020304" pitchFamily="18" charset="0"/>
                </a:endParaRPr>
              </a:p>
            </p:txBody>
          </p:sp>
          <p:grpSp>
            <p:nvGrpSpPr>
              <p:cNvPr id="100" name="Group 99"/>
              <p:cNvGrpSpPr/>
              <p:nvPr/>
            </p:nvGrpSpPr>
            <p:grpSpPr>
              <a:xfrm>
                <a:off x="2318143" y="657991"/>
                <a:ext cx="5351417" cy="1968319"/>
                <a:chOff x="2483037" y="727000"/>
                <a:chExt cx="5351417" cy="1968319"/>
              </a:xfrm>
            </p:grpSpPr>
            <p:sp>
              <p:nvSpPr>
                <p:cNvPr id="101" name="Isosceles Triangle 100"/>
                <p:cNvSpPr/>
                <p:nvPr/>
              </p:nvSpPr>
              <p:spPr bwMode="auto">
                <a:xfrm>
                  <a:off x="3488622" y="727000"/>
                  <a:ext cx="4323310" cy="886121"/>
                </a:xfrm>
                <a:prstGeom prst="triangle">
                  <a:avLst>
                    <a:gd name="adj" fmla="val 49794"/>
                  </a:avLst>
                </a:prstGeom>
                <a:solidFill>
                  <a:srgbClr val="F0F0F0"/>
                </a:solidFill>
                <a:ln w="9525" cap="flat" cmpd="sng" algn="ctr">
                  <a:solidFill>
                    <a:sysClr val="windowText" lastClr="000000"/>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t>Macroeconomic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t>accounts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400" b="1" i="0" u="none" strike="noStrike" kern="0" cap="none" spc="0" normalizeH="0" baseline="0" noProof="0" dirty="0" smtClean="0">
                    <a:ln>
                      <a:noFill/>
                    </a:ln>
                    <a:solidFill>
                      <a:prstClr val="black"/>
                    </a:solidFill>
                    <a:effectLst/>
                    <a:uLnTx/>
                    <a:uFillTx/>
                    <a:latin typeface="Calibri"/>
                    <a:cs typeface="Times New Roman" panose="02020603050405020304" pitchFamily="18" charset="0"/>
                  </a:endParaRPr>
                </a:p>
              </p:txBody>
            </p:sp>
            <p:grpSp>
              <p:nvGrpSpPr>
                <p:cNvPr id="102" name="Group 101"/>
                <p:cNvGrpSpPr/>
                <p:nvPr/>
              </p:nvGrpSpPr>
              <p:grpSpPr>
                <a:xfrm>
                  <a:off x="3488622" y="1704209"/>
                  <a:ext cx="4345832" cy="991110"/>
                  <a:chOff x="1902391" y="2178143"/>
                  <a:chExt cx="6221834" cy="744640"/>
                </a:xfrm>
                <a:solidFill>
                  <a:srgbClr val="E7E6E6">
                    <a:lumMod val="20000"/>
                    <a:lumOff val="80000"/>
                  </a:srgbClr>
                </a:solidFill>
              </p:grpSpPr>
              <p:sp>
                <p:nvSpPr>
                  <p:cNvPr id="105" name="TextBox 104"/>
                  <p:cNvSpPr txBox="1"/>
                  <p:nvPr/>
                </p:nvSpPr>
                <p:spPr>
                  <a:xfrm>
                    <a:off x="1902391" y="2178143"/>
                    <a:ext cx="3064731" cy="744640"/>
                  </a:xfrm>
                  <a:prstGeom prst="rect">
                    <a:avLst/>
                  </a:prstGeom>
                  <a:grpFill/>
                  <a:ln>
                    <a:solidFill>
                      <a:sysClr val="windowText" lastClr="000000"/>
                    </a:solidFill>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t>Household and demographic statistics</a:t>
                    </a:r>
                    <a:endParaRPr kumimoji="0" lang="en-GB" sz="12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endParaRPr>
                  </a:p>
                </p:txBody>
              </p:sp>
              <p:sp>
                <p:nvSpPr>
                  <p:cNvPr id="106" name="TextBox 105"/>
                  <p:cNvSpPr txBox="1"/>
                  <p:nvPr/>
                </p:nvSpPr>
                <p:spPr>
                  <a:xfrm>
                    <a:off x="5005465" y="2178144"/>
                    <a:ext cx="3118760" cy="744639"/>
                  </a:xfrm>
                  <a:prstGeom prst="rect">
                    <a:avLst/>
                  </a:prstGeom>
                  <a:grpFill/>
                  <a:ln>
                    <a:solidFill>
                      <a:sysClr val="windowText" lastClr="000000"/>
                    </a:solidFill>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t>Economic &amp; environmental </a:t>
                    </a:r>
                    <a:br>
                      <a:rPr kumimoji="0" lang="en-US" sz="16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br>
                    <a:r>
                      <a:rPr kumimoji="0" lang="en-US" sz="16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t>statistics</a:t>
                    </a:r>
                    <a:endParaRPr kumimoji="0" lang="en-GB" sz="16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endParaRPr>
                  </a:p>
                </p:txBody>
              </p:sp>
            </p:grpSp>
            <p:sp>
              <p:nvSpPr>
                <p:cNvPr id="103" name="TextBox 102"/>
                <p:cNvSpPr txBox="1">
                  <a:spLocks/>
                </p:cNvSpPr>
                <p:nvPr/>
              </p:nvSpPr>
              <p:spPr>
                <a:xfrm>
                  <a:off x="2483037" y="727000"/>
                  <a:ext cx="727586" cy="1905268"/>
                </a:xfrm>
                <a:prstGeom prst="rect">
                  <a:avLst/>
                </a:prstGeom>
                <a:solidFill>
                  <a:srgbClr val="C0504D">
                    <a:lumMod val="20000"/>
                    <a:lumOff val="80000"/>
                  </a:srgbClr>
                </a:solidFill>
                <a:ln>
                  <a:solidFill>
                    <a:sysClr val="windowText" lastClr="000000"/>
                  </a:solidFill>
                </a:ln>
              </p:spPr>
              <p:txBody>
                <a:bodyPr vert="vert270"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t>Outputs / Dissemination</a:t>
                  </a:r>
                  <a:endParaRPr kumimoji="0" lang="en-GB" sz="18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endParaRPr>
                </a:p>
              </p:txBody>
            </p:sp>
            <p:sp>
              <p:nvSpPr>
                <p:cNvPr id="104" name="Line 181"/>
                <p:cNvSpPr>
                  <a:spLocks noChangeShapeType="1"/>
                </p:cNvSpPr>
                <p:nvPr/>
              </p:nvSpPr>
              <p:spPr bwMode="auto">
                <a:xfrm flipV="1">
                  <a:off x="4887690" y="1571012"/>
                  <a:ext cx="0" cy="302670"/>
                </a:xfrm>
                <a:prstGeom prst="line">
                  <a:avLst/>
                </a:prstGeom>
                <a:solidFill>
                  <a:srgbClr val="E7E6E6">
                    <a:lumMod val="20000"/>
                    <a:lumOff val="80000"/>
                  </a:srgbClr>
                </a:solidFill>
                <a:ln w="9525">
                  <a:noFill/>
                  <a:round/>
                  <a:headEnd/>
                  <a:tailEnd type="triangle" w="med" len="med"/>
                </a:ln>
                <a:ex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000000"/>
                    </a:solidFill>
                    <a:effectLst/>
                    <a:uLnTx/>
                    <a:uFillTx/>
                    <a:cs typeface="Times New Roman" panose="02020603050405020304" pitchFamily="18" charset="0"/>
                  </a:endParaRPr>
                </a:p>
              </p:txBody>
            </p:sp>
          </p:grpSp>
        </p:grpSp>
        <p:sp>
          <p:nvSpPr>
            <p:cNvPr id="97" name="TextBox 96"/>
            <p:cNvSpPr txBox="1">
              <a:spLocks/>
            </p:cNvSpPr>
            <p:nvPr/>
          </p:nvSpPr>
          <p:spPr>
            <a:xfrm>
              <a:off x="381759" y="657992"/>
              <a:ext cx="1438382" cy="3644268"/>
            </a:xfrm>
            <a:prstGeom prst="rect">
              <a:avLst/>
            </a:prstGeom>
            <a:solidFill>
              <a:srgbClr val="4F81BD">
                <a:lumMod val="20000"/>
                <a:lumOff val="80000"/>
              </a:srgbClr>
            </a:solidFill>
            <a:ln w="9525">
              <a:solidFill>
                <a:sysClr val="windowText" lastClr="000000"/>
              </a:solidFill>
              <a:miter lim="800000"/>
              <a:headEnd/>
              <a:tailEnd/>
            </a:ln>
          </p:spPr>
          <p:txBody>
            <a:bodyPr anchor="ctr"/>
            <a:lstStyle>
              <a:defPPr>
                <a:defRPr lang="en-US"/>
              </a:defPPr>
              <a:lvl1pPr algn="ctr" eaLnBrk="1" hangingPunct="1">
                <a:defRPr sz="1400">
                  <a:latin typeface="Times New Roman" pitchFamily="18" charset="0"/>
                </a:defRPr>
              </a:lvl1pPr>
              <a:lvl2pPr marL="742950" indent="-285750" eaLnBrk="0" hangingPunct="0">
                <a:defRPr sz="1600">
                  <a:latin typeface="Tahoma" pitchFamily="34" charset="0"/>
                </a:defRPr>
              </a:lvl2pPr>
              <a:lvl3pPr marL="1143000" indent="-228600" eaLnBrk="0" hangingPunct="0">
                <a:defRPr sz="1600">
                  <a:latin typeface="Tahoma" pitchFamily="34" charset="0"/>
                </a:defRPr>
              </a:lvl3pPr>
              <a:lvl4pPr marL="1600200" indent="-228600" eaLnBrk="0" hangingPunct="0">
                <a:defRPr sz="1600">
                  <a:latin typeface="Tahoma" pitchFamily="34" charset="0"/>
                </a:defRPr>
              </a:lvl4pPr>
              <a:lvl5pPr marL="2057400" indent="-228600" eaLnBrk="0" hangingPunct="0">
                <a:defRPr sz="1600">
                  <a:latin typeface="Tahoma" pitchFamily="34" charset="0"/>
                </a:defRPr>
              </a:lvl5pPr>
              <a:lvl6pPr marL="2514600" indent="-228600" eaLnBrk="0" fontAlgn="base" hangingPunct="0">
                <a:spcBef>
                  <a:spcPct val="0"/>
                </a:spcBef>
                <a:spcAft>
                  <a:spcPct val="0"/>
                </a:spcAft>
                <a:defRPr sz="1600">
                  <a:latin typeface="Tahoma" pitchFamily="34" charset="0"/>
                </a:defRPr>
              </a:lvl6pPr>
              <a:lvl7pPr marL="2971800" indent="-228600" eaLnBrk="0" fontAlgn="base" hangingPunct="0">
                <a:spcBef>
                  <a:spcPct val="0"/>
                </a:spcBef>
                <a:spcAft>
                  <a:spcPct val="0"/>
                </a:spcAft>
                <a:defRPr sz="1600">
                  <a:latin typeface="Tahoma" pitchFamily="34" charset="0"/>
                </a:defRPr>
              </a:lvl7pPr>
              <a:lvl8pPr marL="3429000" indent="-228600" eaLnBrk="0" fontAlgn="base" hangingPunct="0">
                <a:spcBef>
                  <a:spcPct val="0"/>
                </a:spcBef>
                <a:spcAft>
                  <a:spcPct val="0"/>
                </a:spcAft>
                <a:defRPr sz="1600">
                  <a:latin typeface="Tahoma" pitchFamily="34" charset="0"/>
                </a:defRPr>
              </a:lvl8pPr>
              <a:lvl9pPr marL="3886200" indent="-228600" eaLnBrk="0" fontAlgn="base" hangingPunct="0">
                <a:spcBef>
                  <a:spcPct val="0"/>
                </a:spcBef>
                <a:spcAft>
                  <a:spcPct val="0"/>
                </a:spcAft>
                <a:defRPr sz="1600">
                  <a:latin typeface="Tahoma"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a:cs typeface="Times New Roman" panose="02020603050405020304" pitchFamily="18" charset="0"/>
                </a:rPr>
                <a:t>Statistical o</a:t>
              </a:r>
              <a:r>
                <a:rPr kumimoji="0" lang="en-US" sz="1800" b="0" i="0" u="none" strike="noStrike" kern="0" cap="none" spc="0" normalizeH="0" baseline="0" noProof="0" dirty="0" smtClean="0">
                  <a:ln>
                    <a:noFill/>
                  </a:ln>
                  <a:solidFill>
                    <a:prstClr val="black"/>
                  </a:solidFill>
                  <a:effectLst/>
                  <a:uLnTx/>
                  <a:uFillTx/>
                  <a:latin typeface="Calibri"/>
                  <a:cs typeface="Times New Roman" panose="02020603050405020304" pitchFamily="18" charset="0"/>
                </a:rPr>
                <a:t>perations</a:t>
              </a:r>
              <a:endParaRPr kumimoji="0" lang="en-GB" sz="1800" b="0" i="0" u="none" strike="noStrike" kern="0" cap="none" spc="0" normalizeH="0" baseline="0" noProof="0" dirty="0">
                <a:ln>
                  <a:noFill/>
                </a:ln>
                <a:solidFill>
                  <a:prstClr val="black"/>
                </a:solidFill>
                <a:effectLst/>
                <a:uLnTx/>
                <a:uFillTx/>
                <a:latin typeface="Calibri"/>
                <a:cs typeface="Times New Roman" panose="02020603050405020304" pitchFamily="18" charset="0"/>
              </a:endParaRPr>
            </a:p>
          </p:txBody>
        </p:sp>
      </p:grpSp>
    </p:spTree>
    <p:extLst>
      <p:ext uri="{BB962C8B-B14F-4D97-AF65-F5344CB8AC3E}">
        <p14:creationId xmlns:p14="http://schemas.microsoft.com/office/powerpoint/2010/main" val="204553435"/>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457200"/>
            <a:ext cx="8310081" cy="1143000"/>
          </a:xfrm>
        </p:spPr>
        <p:txBody>
          <a:bodyPr>
            <a:normAutofit fontScale="90000"/>
          </a:bodyPr>
          <a:lstStyle/>
          <a:p>
            <a:r>
              <a:rPr lang="en-GB" dirty="0"/>
              <a:t>Modalities of statistical capacity-building</a:t>
            </a:r>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28</a:t>
            </a:fld>
            <a:endParaRPr lang="en-US" altLang="en-US" dirty="0"/>
          </a:p>
        </p:txBody>
      </p:sp>
      <p:graphicFrame>
        <p:nvGraphicFramePr>
          <p:cNvPr id="5" name="Diagram 4"/>
          <p:cNvGraphicFramePr/>
          <p:nvPr>
            <p:extLst>
              <p:ext uri="{D42A27DB-BD31-4B8C-83A1-F6EECF244321}">
                <p14:modId xmlns:p14="http://schemas.microsoft.com/office/powerpoint/2010/main" val="4166738591"/>
              </p:ext>
            </p:extLst>
          </p:nvPr>
        </p:nvGraphicFramePr>
        <p:xfrm>
          <a:off x="1720637" y="2414427"/>
          <a:ext cx="5625386" cy="36343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1316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Publication of manuals and handbooks</a:t>
            </a:r>
            <a:endParaRPr lang="en-GB" dirty="0"/>
          </a:p>
        </p:txBody>
      </p:sp>
      <p:sp>
        <p:nvSpPr>
          <p:cNvPr id="3" name="Content Placeholder 2"/>
          <p:cNvSpPr>
            <a:spLocks noGrp="1"/>
          </p:cNvSpPr>
          <p:nvPr>
            <p:ph idx="1"/>
          </p:nvPr>
        </p:nvSpPr>
        <p:spPr>
          <a:xfrm>
            <a:off x="762000" y="1905000"/>
            <a:ext cx="8176517" cy="4464978"/>
          </a:xfrm>
        </p:spPr>
        <p:txBody>
          <a:bodyPr/>
          <a:lstStyle/>
          <a:p>
            <a:pPr marL="0" indent="0">
              <a:buNone/>
            </a:pPr>
            <a:r>
              <a:rPr lang="en-US" sz="2000" dirty="0"/>
              <a:t>Information on </a:t>
            </a:r>
            <a:r>
              <a:rPr lang="en-US" sz="2000" dirty="0" smtClean="0"/>
              <a:t>completed publications is available </a:t>
            </a:r>
            <a:r>
              <a:rPr lang="en-US" sz="2000" dirty="0"/>
              <a:t>online at</a:t>
            </a:r>
            <a:r>
              <a:rPr lang="en-US" sz="2000" dirty="0" smtClean="0"/>
              <a:t>:</a:t>
            </a:r>
          </a:p>
          <a:p>
            <a:pPr marL="0" indent="0" algn="ctr">
              <a:buNone/>
            </a:pPr>
            <a:r>
              <a:rPr lang="en-US" sz="1800" dirty="0"/>
              <a:t>http://</a:t>
            </a:r>
            <a:r>
              <a:rPr lang="en-US" sz="1800" dirty="0" smtClean="0"/>
              <a:t>unstats.un.org/unsd/nationalaccount/pubsDB.asp?pType=2</a:t>
            </a:r>
          </a:p>
        </p:txBody>
      </p:sp>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29</a:t>
            </a:fld>
            <a:endParaRPr lang="en-US" alt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7500" y="2764894"/>
            <a:ext cx="5830442" cy="4061438"/>
          </a:xfrm>
          <a:prstGeom prst="rect">
            <a:avLst/>
          </a:prstGeom>
        </p:spPr>
      </p:pic>
    </p:spTree>
    <p:extLst>
      <p:ext uri="{BB962C8B-B14F-4D97-AF65-F5344CB8AC3E}">
        <p14:creationId xmlns:p14="http://schemas.microsoft.com/office/powerpoint/2010/main" val="2592571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8382000" cy="1143000"/>
          </a:xfrm>
        </p:spPr>
        <p:txBody>
          <a:bodyPr>
            <a:normAutofit fontScale="90000"/>
          </a:bodyPr>
          <a:lstStyle/>
          <a:p>
            <a:r>
              <a:rPr lang="en-US" dirty="0" smtClean="0"/>
              <a:t>Status </a:t>
            </a:r>
            <a:r>
              <a:rPr lang="en-US" dirty="0"/>
              <a:t>of implementation of the 2008 SNA</a:t>
            </a:r>
            <a:endParaRPr lang="en-GB" dirty="0"/>
          </a:p>
        </p:txBody>
      </p:sp>
      <p:sp>
        <p:nvSpPr>
          <p:cNvPr id="3" name="Content Placeholder 2"/>
          <p:cNvSpPr>
            <a:spLocks noGrp="1"/>
          </p:cNvSpPr>
          <p:nvPr>
            <p:ph idx="1"/>
          </p:nvPr>
        </p:nvSpPr>
        <p:spPr>
          <a:xfrm>
            <a:off x="762000" y="1917700"/>
            <a:ext cx="7769225" cy="4181475"/>
          </a:xfrm>
        </p:spPr>
        <p:txBody>
          <a:bodyPr/>
          <a:lstStyle/>
          <a:p>
            <a:pPr marL="0" indent="0">
              <a:buNone/>
            </a:pPr>
            <a:r>
              <a:rPr lang="en-US" smtClean="0"/>
              <a:t>The implementation of the 2008 SNA is assessed in terms of:</a:t>
            </a:r>
            <a:endParaRPr lang="en-GB" dirty="0" smtClean="0"/>
          </a:p>
        </p:txBody>
      </p:sp>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3</a:t>
            </a:fld>
            <a:endParaRPr lang="en-US" altLang="en-US" dirty="0"/>
          </a:p>
        </p:txBody>
      </p:sp>
      <p:graphicFrame>
        <p:nvGraphicFramePr>
          <p:cNvPr id="5" name="Diagram 4"/>
          <p:cNvGraphicFramePr/>
          <p:nvPr>
            <p:extLst>
              <p:ext uri="{D42A27DB-BD31-4B8C-83A1-F6EECF244321}">
                <p14:modId xmlns:p14="http://schemas.microsoft.com/office/powerpoint/2010/main" val="2919920888"/>
              </p:ext>
            </p:extLst>
          </p:nvPr>
        </p:nvGraphicFramePr>
        <p:xfrm>
          <a:off x="1066800" y="3200400"/>
          <a:ext cx="6845300" cy="3086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61765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t>Advance </a:t>
            </a:r>
            <a:r>
              <a:rPr lang="en-GB" dirty="0"/>
              <a:t>the research </a:t>
            </a:r>
            <a:r>
              <a:rPr lang="en-GB" dirty="0" smtClean="0"/>
              <a:t>agenda to provide further guidance on </a:t>
            </a:r>
          </a:p>
          <a:p>
            <a:pPr lvl="1"/>
            <a:r>
              <a:rPr lang="en-US" dirty="0" smtClean="0"/>
              <a:t>Practical issues encountered in the implementation of the 2008 SNA</a:t>
            </a:r>
          </a:p>
          <a:p>
            <a:pPr lvl="1"/>
            <a:r>
              <a:rPr lang="en-US" dirty="0" smtClean="0"/>
              <a:t>Methodological improvements to better measure existing and emerging economic realities</a:t>
            </a:r>
            <a:endParaRPr lang="en-GB" dirty="0"/>
          </a:p>
          <a:p>
            <a:pPr marL="0" indent="0">
              <a:buNone/>
            </a:pPr>
            <a:endParaRPr lang="en-US" altLang="en-US" dirty="0" smtClean="0"/>
          </a:p>
          <a:p>
            <a:pPr marL="0" indent="0">
              <a:spcAft>
                <a:spcPts val="600"/>
              </a:spcAft>
              <a:buNone/>
            </a:pPr>
            <a:r>
              <a:rPr lang="en-US" altLang="en-US" b="1" dirty="0" smtClean="0"/>
              <a:t>ISWGNA</a:t>
            </a:r>
            <a:r>
              <a:rPr lang="en-US" altLang="en-US" dirty="0" smtClean="0"/>
              <a:t> </a:t>
            </a:r>
            <a:r>
              <a:rPr lang="en-US" altLang="en-US" dirty="0"/>
              <a:t>revise and update the SNA and develop supporting normative international statistical standards and other methodological documents on national accounts and supporting statistics </a:t>
            </a:r>
          </a:p>
          <a:p>
            <a:pPr marL="0" indent="0">
              <a:spcAft>
                <a:spcPts val="600"/>
              </a:spcAft>
              <a:buNone/>
            </a:pPr>
            <a:r>
              <a:rPr lang="en-US" altLang="en-US" b="1" dirty="0" smtClean="0"/>
              <a:t>Advisory Expert Group (AEG)</a:t>
            </a:r>
            <a:r>
              <a:rPr lang="en-US" altLang="en-US" dirty="0" smtClean="0"/>
              <a:t> on National Accounts </a:t>
            </a:r>
            <a:r>
              <a:rPr lang="en-US" altLang="en-US" dirty="0"/>
              <a:t>to  resolve issues on the research agenda of the SNA and to review documents and </a:t>
            </a:r>
            <a:r>
              <a:rPr lang="en-US" altLang="en-US" dirty="0" smtClean="0"/>
              <a:t>tools for </a:t>
            </a:r>
            <a:r>
              <a:rPr lang="en-US" altLang="en-US" dirty="0"/>
              <a:t>the SNA </a:t>
            </a:r>
            <a:r>
              <a:rPr lang="en-US" altLang="en-US" dirty="0" smtClean="0"/>
              <a:t>implementation.</a:t>
            </a:r>
          </a:p>
        </p:txBody>
      </p:sp>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30</a:t>
            </a:fld>
            <a:endParaRPr lang="en-US" altLang="en-US" dirty="0"/>
          </a:p>
        </p:txBody>
      </p:sp>
    </p:spTree>
    <p:extLst>
      <p:ext uri="{BB962C8B-B14F-4D97-AF65-F5344CB8AC3E}">
        <p14:creationId xmlns:p14="http://schemas.microsoft.com/office/powerpoint/2010/main" val="38365481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Research Agenda</a:t>
            </a:r>
            <a:endParaRPr lang="en-GB" dirty="0"/>
          </a:p>
        </p:txBody>
      </p:sp>
      <p:sp>
        <p:nvSpPr>
          <p:cNvPr id="7" name="Content Placeholder 6"/>
          <p:cNvSpPr>
            <a:spLocks noGrp="1"/>
          </p:cNvSpPr>
          <p:nvPr>
            <p:ph idx="1"/>
          </p:nvPr>
        </p:nvSpPr>
        <p:spPr>
          <a:xfrm>
            <a:off x="762000" y="1705510"/>
            <a:ext cx="7769225" cy="4380965"/>
          </a:xfrm>
        </p:spPr>
        <p:txBody>
          <a:bodyPr/>
          <a:lstStyle/>
          <a:p>
            <a:pPr marL="0" indent="0">
              <a:buNone/>
            </a:pPr>
            <a:r>
              <a:rPr lang="en-US" sz="2400" dirty="0"/>
              <a:t>Issues Under Discussion are available </a:t>
            </a:r>
            <a:r>
              <a:rPr lang="en-US" sz="2400" dirty="0" smtClean="0"/>
              <a:t>at:</a:t>
            </a:r>
            <a:r>
              <a:rPr lang="en-US" sz="2400" dirty="0"/>
              <a:t/>
            </a:r>
            <a:br>
              <a:rPr lang="en-US" sz="2400" dirty="0"/>
            </a:br>
            <a:r>
              <a:rPr lang="en-US" sz="2000" dirty="0"/>
              <a:t>http://unstats.un.org/unsd/nationalaccount/UnderDiscussion.asp </a:t>
            </a:r>
            <a:endParaRPr lang="en-GB" sz="2000" dirty="0"/>
          </a:p>
        </p:txBody>
      </p:sp>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31</a:t>
            </a:fld>
            <a:endParaRPr lang="en-US" alt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2465" y="2529751"/>
            <a:ext cx="5363702" cy="4264031"/>
          </a:xfrm>
          <a:prstGeom prst="rect">
            <a:avLst/>
          </a:prstGeom>
        </p:spPr>
      </p:pic>
    </p:spTree>
    <p:extLst>
      <p:ext uri="{BB962C8B-B14F-4D97-AF65-F5344CB8AC3E}">
        <p14:creationId xmlns:p14="http://schemas.microsoft.com/office/powerpoint/2010/main" val="1199130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Advocacy</a:t>
            </a:r>
            <a:endParaRPr lang="en-GB" dirty="0"/>
          </a:p>
        </p:txBody>
      </p:sp>
      <p:sp>
        <p:nvSpPr>
          <p:cNvPr id="3" name="Content Placeholder 2"/>
          <p:cNvSpPr>
            <a:spLocks noGrp="1"/>
          </p:cNvSpPr>
          <p:nvPr>
            <p:ph idx="1"/>
          </p:nvPr>
        </p:nvSpPr>
        <p:spPr/>
        <p:txBody>
          <a:bodyPr/>
          <a:lstStyle/>
          <a:p>
            <a:pPr marL="0" indent="0">
              <a:buNone/>
            </a:pPr>
            <a:r>
              <a:rPr lang="en-US" dirty="0" smtClean="0"/>
              <a:t>To support an ongoing dialogue among statistical producers, the various levels of government, business sector, the academic community, and the general public about </a:t>
            </a:r>
          </a:p>
          <a:p>
            <a:pPr lvl="1"/>
            <a:r>
              <a:rPr lang="en-US" dirty="0" smtClean="0"/>
              <a:t>user needs for official statistics and the progress in meeting those needs</a:t>
            </a:r>
          </a:p>
          <a:p>
            <a:pPr lvl="1"/>
            <a:r>
              <a:rPr lang="en-US" dirty="0" smtClean="0"/>
              <a:t>the role of official statistics in evidenced based decision and policy making</a:t>
            </a:r>
            <a:endParaRPr lang="en-GB" dirty="0"/>
          </a:p>
        </p:txBody>
      </p:sp>
      <p:sp>
        <p:nvSpPr>
          <p:cNvPr id="4" name="Slide Number Placeholder 3"/>
          <p:cNvSpPr>
            <a:spLocks noGrp="1"/>
          </p:cNvSpPr>
          <p:nvPr>
            <p:ph type="sldNum" sz="quarter" idx="12"/>
          </p:nvPr>
        </p:nvSpPr>
        <p:spPr/>
        <p:txBody>
          <a:bodyPr/>
          <a:lstStyle/>
          <a:p>
            <a:fld id="{8D4D8D41-95A9-48E2-A5DA-3D19C18F3C35}" type="slidenum">
              <a:rPr lang="en-US" altLang="en-US" smtClean="0"/>
              <a:pPr/>
              <a:t>32</a:t>
            </a:fld>
            <a:endParaRPr lang="en-US" altLang="en-US" dirty="0"/>
          </a:p>
        </p:txBody>
      </p:sp>
    </p:spTree>
    <p:extLst>
      <p:ext uri="{BB962C8B-B14F-4D97-AF65-F5344CB8AC3E}">
        <p14:creationId xmlns:p14="http://schemas.microsoft.com/office/powerpoint/2010/main" val="67142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29118"/>
            <a:ext cx="7924800" cy="1143000"/>
          </a:xfrm>
        </p:spPr>
        <p:txBody>
          <a:bodyPr>
            <a:normAutofit/>
          </a:bodyPr>
          <a:lstStyle/>
          <a:p>
            <a:r>
              <a:rPr lang="en-US" sz="2800" dirty="0"/>
              <a:t>Stages of implementation leading to the changeover to the 2008 </a:t>
            </a:r>
            <a:r>
              <a:rPr lang="en-US" sz="2800" dirty="0" smtClean="0"/>
              <a:t>SNA</a:t>
            </a:r>
            <a:endParaRPr lang="en-US" sz="2800" dirty="0"/>
          </a:p>
        </p:txBody>
      </p:sp>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33</a:t>
            </a:fld>
            <a:endParaRPr lang="en-US" altLang="en-US" dirty="0"/>
          </a:p>
        </p:txBody>
      </p:sp>
      <p:graphicFrame>
        <p:nvGraphicFramePr>
          <p:cNvPr id="5" name="Diagram 4"/>
          <p:cNvGraphicFramePr/>
          <p:nvPr>
            <p:extLst>
              <p:ext uri="{D42A27DB-BD31-4B8C-83A1-F6EECF244321}">
                <p14:modId xmlns:p14="http://schemas.microsoft.com/office/powerpoint/2010/main" val="4220438916"/>
              </p:ext>
            </p:extLst>
          </p:nvPr>
        </p:nvGraphicFramePr>
        <p:xfrm>
          <a:off x="853603" y="2108346"/>
          <a:ext cx="6328031" cy="4279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7" name="Group 6"/>
          <p:cNvGrpSpPr/>
          <p:nvPr/>
        </p:nvGrpSpPr>
        <p:grpSpPr>
          <a:xfrm rot="5400000">
            <a:off x="6154990" y="3257832"/>
            <a:ext cx="3914479" cy="1717350"/>
            <a:chOff x="2678" y="1563489"/>
            <a:chExt cx="2342554" cy="937021"/>
          </a:xfrm>
        </p:grpSpPr>
        <p:sp>
          <p:nvSpPr>
            <p:cNvPr id="8" name="Pentagon 7"/>
            <p:cNvSpPr/>
            <p:nvPr/>
          </p:nvSpPr>
          <p:spPr>
            <a:xfrm>
              <a:off x="2678" y="1563489"/>
              <a:ext cx="2342554" cy="937021"/>
            </a:xfrm>
            <a:prstGeom prst="homePlate">
              <a:avLst/>
            </a:prstGeom>
            <a:solidFill>
              <a:schemeClr val="accent6">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Pentagon 4"/>
            <p:cNvSpPr/>
            <p:nvPr/>
          </p:nvSpPr>
          <p:spPr>
            <a:xfrm>
              <a:off x="2678" y="1563489"/>
              <a:ext cx="2108299" cy="93702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0698" tIns="125349" rIns="62675" bIns="125349" numCol="1" spcCol="1270" anchor="ctr" anchorCtr="0">
              <a:noAutofit/>
            </a:bodyPr>
            <a:lstStyle/>
            <a:p>
              <a:pPr lvl="0" algn="ctr" defTabSz="2089150">
                <a:lnSpc>
                  <a:spcPct val="90000"/>
                </a:lnSpc>
                <a:spcBef>
                  <a:spcPct val="0"/>
                </a:spcBef>
                <a:spcAft>
                  <a:spcPct val="35000"/>
                </a:spcAft>
              </a:pPr>
              <a:endParaRPr lang="en-GB" sz="4700" kern="1200"/>
            </a:p>
          </p:txBody>
        </p:sp>
      </p:grpSp>
      <p:sp>
        <p:nvSpPr>
          <p:cNvPr id="10" name="TextBox 9"/>
          <p:cNvSpPr txBox="1"/>
          <p:nvPr/>
        </p:nvSpPr>
        <p:spPr>
          <a:xfrm>
            <a:off x="7253554" y="3272677"/>
            <a:ext cx="1717351" cy="830997"/>
          </a:xfrm>
          <a:prstGeom prst="rect">
            <a:avLst/>
          </a:prstGeom>
          <a:noFill/>
        </p:spPr>
        <p:txBody>
          <a:bodyPr wrap="square" rtlCol="0">
            <a:spAutoFit/>
          </a:bodyPr>
          <a:lstStyle/>
          <a:p>
            <a:pPr algn="ctr"/>
            <a:r>
              <a:rPr lang="en-US" dirty="0">
                <a:solidFill>
                  <a:schemeClr val="bg1"/>
                </a:solidFill>
                <a:latin typeface="+mn-lt"/>
              </a:rPr>
              <a:t>Country</a:t>
            </a:r>
            <a:r>
              <a:rPr lang="en-US" dirty="0" smtClean="0">
                <a:solidFill>
                  <a:schemeClr val="bg1"/>
                </a:solidFill>
                <a:latin typeface="+mn-lt"/>
              </a:rPr>
              <a:t> ownership</a:t>
            </a:r>
            <a:endParaRPr lang="en-GB" dirty="0">
              <a:solidFill>
                <a:schemeClr val="bg1"/>
              </a:solidFill>
              <a:latin typeface="+mn-lt"/>
            </a:endParaRPr>
          </a:p>
        </p:txBody>
      </p:sp>
    </p:spTree>
    <p:extLst>
      <p:ext uri="{BB962C8B-B14F-4D97-AF65-F5344CB8AC3E}">
        <p14:creationId xmlns:p14="http://schemas.microsoft.com/office/powerpoint/2010/main" val="19738458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GB" dirty="0"/>
          </a:p>
        </p:txBody>
      </p:sp>
      <p:sp>
        <p:nvSpPr>
          <p:cNvPr id="3" name="Content Placeholder 2"/>
          <p:cNvSpPr>
            <a:spLocks noGrp="1"/>
          </p:cNvSpPr>
          <p:nvPr>
            <p:ph idx="1"/>
          </p:nvPr>
        </p:nvSpPr>
        <p:spPr/>
        <p:txBody>
          <a:bodyPr>
            <a:normAutofit lnSpcReduction="10000"/>
          </a:bodyPr>
          <a:lstStyle/>
          <a:p>
            <a:pPr>
              <a:buSzPct val="60000"/>
            </a:pPr>
            <a:r>
              <a:rPr lang="en-US" dirty="0" smtClean="0"/>
              <a:t>Importance of strengthening basic economic statistics </a:t>
            </a:r>
          </a:p>
          <a:p>
            <a:pPr>
              <a:buSzPct val="60000"/>
            </a:pPr>
            <a:r>
              <a:rPr lang="en-US" dirty="0" smtClean="0"/>
              <a:t>Importance of improving the national accounts in terms of </a:t>
            </a:r>
            <a:r>
              <a:rPr lang="en-US" u="sng" dirty="0" smtClean="0"/>
              <a:t>scope</a:t>
            </a:r>
            <a:r>
              <a:rPr lang="en-US" dirty="0" smtClean="0"/>
              <a:t>, </a:t>
            </a:r>
            <a:r>
              <a:rPr lang="en-US" u="sng" dirty="0" smtClean="0"/>
              <a:t>detail</a:t>
            </a:r>
            <a:r>
              <a:rPr lang="en-US" dirty="0" smtClean="0"/>
              <a:t> and </a:t>
            </a:r>
            <a:r>
              <a:rPr lang="en-US" u="sng" dirty="0" smtClean="0"/>
              <a:t>quality</a:t>
            </a:r>
          </a:p>
          <a:p>
            <a:pPr>
              <a:buSzPct val="60000"/>
            </a:pPr>
            <a:r>
              <a:rPr lang="en-US" dirty="0" smtClean="0"/>
              <a:t>Importance </a:t>
            </a:r>
            <a:r>
              <a:rPr lang="en-US" dirty="0"/>
              <a:t>of an </a:t>
            </a:r>
            <a:r>
              <a:rPr lang="en-US" u="sng" dirty="0"/>
              <a:t>integrated approach</a:t>
            </a:r>
            <a:r>
              <a:rPr lang="en-US" dirty="0"/>
              <a:t> in the statistical system </a:t>
            </a:r>
            <a:endParaRPr lang="en-US" dirty="0" smtClean="0"/>
          </a:p>
          <a:p>
            <a:pPr>
              <a:buSzPct val="60000"/>
            </a:pPr>
            <a:r>
              <a:rPr lang="en-US" dirty="0" smtClean="0"/>
              <a:t>Importance of coordinated efforts to implement the 2008 SNA at global, regional and national levels</a:t>
            </a:r>
          </a:p>
        </p:txBody>
      </p:sp>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34</a:t>
            </a:fld>
            <a:endParaRPr lang="en-US" altLang="en-US" dirty="0"/>
          </a:p>
        </p:txBody>
      </p:sp>
    </p:spTree>
    <p:extLst>
      <p:ext uri="{BB962C8B-B14F-4D97-AF65-F5344CB8AC3E}">
        <p14:creationId xmlns:p14="http://schemas.microsoft.com/office/powerpoint/2010/main" val="15658215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15363" name="Rectangle 2"/>
          <p:cNvSpPr>
            <a:spLocks noGrp="1" noChangeArrowheads="1"/>
          </p:cNvSpPr>
          <p:nvPr>
            <p:ph idx="1"/>
          </p:nvPr>
        </p:nvSpPr>
        <p:spPr/>
        <p:txBody>
          <a:bodyPr/>
          <a:lstStyle/>
          <a:p>
            <a:endParaRPr lang="en-US" altLang="en-US" dirty="0" smtClean="0"/>
          </a:p>
          <a:p>
            <a:endParaRPr lang="en-US" altLang="en-US" dirty="0"/>
          </a:p>
          <a:p>
            <a:endParaRPr lang="en-US" altLang="en-US" dirty="0" smtClean="0"/>
          </a:p>
          <a:p>
            <a:endParaRPr lang="en-US" altLang="en-US" dirty="0"/>
          </a:p>
          <a:p>
            <a:pPr marL="0" indent="0" algn="ctr">
              <a:buNone/>
            </a:pPr>
            <a:r>
              <a:rPr lang="en-US" altLang="en-US" sz="4000" dirty="0" smtClean="0"/>
              <a:t>Thank you!</a:t>
            </a:r>
          </a:p>
        </p:txBody>
      </p:sp>
      <p:sp>
        <p:nvSpPr>
          <p:cNvPr id="15362" name="Slide Number Placeholder 5"/>
          <p:cNvSpPr>
            <a:spLocks noGrp="1"/>
          </p:cNvSpPr>
          <p:nvPr>
            <p:ph type="sldNum" sz="quarter" idx="12"/>
          </p:nvPr>
        </p:nvSpPr>
        <p:spPr/>
        <p:txBody>
          <a:bodyPr/>
          <a:lstStyle>
            <a:lvl1pPr>
              <a:spcBef>
                <a:spcPct val="20000"/>
              </a:spcBef>
              <a:buClr>
                <a:schemeClr val="tx1"/>
              </a:buClr>
              <a:buSzPct val="75000"/>
              <a:buFont typeface="Wingdings" pitchFamily="2" charset="2"/>
              <a:buChar char="l"/>
              <a:defRPr sz="2800">
                <a:solidFill>
                  <a:schemeClr val="tx1"/>
                </a:solidFill>
                <a:latin typeface="Arial" charset="0"/>
              </a:defRPr>
            </a:lvl1pPr>
            <a:lvl2pPr marL="742950" indent="-285750">
              <a:spcBef>
                <a:spcPct val="20000"/>
              </a:spcBef>
              <a:buClr>
                <a:schemeClr val="tx1"/>
              </a:buClr>
              <a:buSzPct val="75000"/>
              <a:buChar char="–"/>
              <a:defRPr sz="2400">
                <a:solidFill>
                  <a:schemeClr val="tx1"/>
                </a:solidFill>
                <a:latin typeface="Arial"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charset="0"/>
              </a:defRPr>
            </a:lvl3pPr>
            <a:lvl4pPr marL="1600200" indent="-228600">
              <a:spcBef>
                <a:spcPct val="20000"/>
              </a:spcBef>
              <a:buClr>
                <a:schemeClr val="tx1"/>
              </a:buClr>
              <a:buSzPct val="80000"/>
              <a:buChar char="–"/>
              <a:defRPr sz="2000">
                <a:solidFill>
                  <a:schemeClr val="tx1"/>
                </a:solidFill>
                <a:latin typeface="Arial" charset="0"/>
              </a:defRPr>
            </a:lvl4pPr>
            <a:lvl5pPr marL="2057400" indent="-228600">
              <a:spcBef>
                <a:spcPct val="20000"/>
              </a:spcBef>
              <a:buClr>
                <a:schemeClr val="tx1"/>
              </a:buClr>
              <a:buSzPct val="6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9pPr>
          </a:lstStyle>
          <a:p>
            <a:pPr>
              <a:buNone/>
            </a:pPr>
            <a:fld id="{8C8CD783-ED63-456A-B554-FBC7FA732D63}" type="slidenum">
              <a:rPr lang="en-US" altLang="en-US" sz="900" smtClean="0">
                <a:latin typeface="+mn-lt"/>
              </a:rPr>
              <a:pPr>
                <a:buNone/>
              </a:pPr>
              <a:t>35</a:t>
            </a:fld>
            <a:endParaRPr lang="en-US" altLang="en-US" sz="900" dirty="0" smtClean="0">
              <a:latin typeface="+mn-lt"/>
            </a:endParaRPr>
          </a:p>
        </p:txBody>
      </p:sp>
    </p:spTree>
    <p:extLst>
      <p:ext uri="{BB962C8B-B14F-4D97-AF65-F5344CB8AC3E}">
        <p14:creationId xmlns:p14="http://schemas.microsoft.com/office/powerpoint/2010/main" val="334308339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Implementation </a:t>
            </a:r>
            <a:r>
              <a:rPr lang="en-US" dirty="0"/>
              <a:t>monitoring </a:t>
            </a:r>
            <a:endParaRPr lang="en-GB" dirty="0"/>
          </a:p>
        </p:txBody>
      </p:sp>
      <p:sp>
        <p:nvSpPr>
          <p:cNvPr id="3" name="Content Placeholder 2"/>
          <p:cNvSpPr>
            <a:spLocks noGrp="1"/>
          </p:cNvSpPr>
          <p:nvPr>
            <p:ph idx="1"/>
          </p:nvPr>
        </p:nvSpPr>
        <p:spPr>
          <a:xfrm>
            <a:off x="762000" y="1905000"/>
            <a:ext cx="8089900" cy="4737100"/>
          </a:xfrm>
        </p:spPr>
        <p:txBody>
          <a:bodyPr>
            <a:normAutofit fontScale="85000" lnSpcReduction="10000"/>
          </a:bodyPr>
          <a:lstStyle/>
          <a:p>
            <a:pPr>
              <a:spcAft>
                <a:spcPts val="600"/>
              </a:spcAft>
            </a:pPr>
            <a:r>
              <a:rPr lang="en-US" dirty="0"/>
              <a:t>For monitoring the implementation of the 1993 SNA the ISWGNA developed a set of six milestones to assess the </a:t>
            </a:r>
            <a:r>
              <a:rPr lang="en-US" b="1" dirty="0"/>
              <a:t>scope</a:t>
            </a:r>
            <a:r>
              <a:rPr lang="en-US" dirty="0"/>
              <a:t> of accounts that are compiled by countries</a:t>
            </a:r>
            <a:r>
              <a:rPr lang="en-US" dirty="0" smtClean="0"/>
              <a:t>.</a:t>
            </a:r>
            <a:endParaRPr lang="en-US" dirty="0"/>
          </a:p>
          <a:p>
            <a:pPr>
              <a:spcAft>
                <a:spcPts val="600"/>
              </a:spcAft>
            </a:pPr>
            <a:r>
              <a:rPr lang="en-US" dirty="0"/>
              <a:t>These milestones were later supplemented by three data sets describing (a) minimum set of accounts that need to be compiled; (b) a recommended set of accounts; and (c) a desired set of accounts</a:t>
            </a:r>
            <a:r>
              <a:rPr lang="en-US" dirty="0" smtClean="0"/>
              <a:t>.</a:t>
            </a:r>
            <a:endParaRPr lang="en-US" dirty="0"/>
          </a:p>
          <a:p>
            <a:pPr>
              <a:spcAft>
                <a:spcPts val="600"/>
              </a:spcAft>
            </a:pPr>
            <a:r>
              <a:rPr lang="en-US" dirty="0"/>
              <a:t>The </a:t>
            </a:r>
            <a:r>
              <a:rPr lang="en-US" b="1" dirty="0"/>
              <a:t>quality</a:t>
            </a:r>
            <a:r>
              <a:rPr lang="en-US" dirty="0"/>
              <a:t> of the national accounts dimension was assessed using the IMF quality assessment </a:t>
            </a:r>
            <a:r>
              <a:rPr lang="en-US" dirty="0" smtClean="0"/>
              <a:t>framework.</a:t>
            </a:r>
            <a:endParaRPr lang="en-US" dirty="0"/>
          </a:p>
          <a:p>
            <a:pPr>
              <a:spcAft>
                <a:spcPts val="600"/>
              </a:spcAft>
            </a:pPr>
            <a:r>
              <a:rPr lang="en-US" dirty="0" smtClean="0"/>
              <a:t>To </a:t>
            </a:r>
            <a:r>
              <a:rPr lang="en-US" dirty="0"/>
              <a:t>assess the </a:t>
            </a:r>
            <a:r>
              <a:rPr lang="en-US" b="1" dirty="0"/>
              <a:t>compliance</a:t>
            </a:r>
            <a:r>
              <a:rPr lang="en-US" dirty="0"/>
              <a:t> with major 1993 SNA concepts the ISWGNA developed a set of questions</a:t>
            </a:r>
            <a:r>
              <a:rPr lang="en-US" dirty="0" smtClean="0"/>
              <a:t>.</a:t>
            </a:r>
            <a:endParaRPr lang="en-US" dirty="0"/>
          </a:p>
        </p:txBody>
      </p:sp>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4</a:t>
            </a:fld>
            <a:endParaRPr lang="en-US" altLang="en-US" dirty="0"/>
          </a:p>
        </p:txBody>
      </p:sp>
    </p:spTree>
    <p:extLst>
      <p:ext uri="{BB962C8B-B14F-4D97-AF65-F5344CB8AC3E}">
        <p14:creationId xmlns:p14="http://schemas.microsoft.com/office/powerpoint/2010/main" val="3597701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84200"/>
            <a:ext cx="7924800" cy="1143000"/>
          </a:xfrm>
        </p:spPr>
        <p:txBody>
          <a:bodyPr>
            <a:normAutofit fontScale="90000"/>
          </a:bodyPr>
          <a:lstStyle/>
          <a:p>
            <a:r>
              <a:rPr lang="en-US" dirty="0"/>
              <a:t>Scope and Compliance Measures for the 2008 </a:t>
            </a:r>
            <a:r>
              <a:rPr lang="en-US" dirty="0" smtClean="0"/>
              <a:t>SNA</a:t>
            </a:r>
            <a:endParaRPr lang="en-GB" dirty="0"/>
          </a:p>
        </p:txBody>
      </p:sp>
      <p:sp>
        <p:nvSpPr>
          <p:cNvPr id="3" name="Content Placeholder 2"/>
          <p:cNvSpPr>
            <a:spLocks noGrp="1"/>
          </p:cNvSpPr>
          <p:nvPr>
            <p:ph idx="1"/>
          </p:nvPr>
        </p:nvSpPr>
        <p:spPr>
          <a:xfrm>
            <a:off x="762000" y="1905000"/>
            <a:ext cx="7886700" cy="4775200"/>
          </a:xfrm>
        </p:spPr>
        <p:txBody>
          <a:bodyPr>
            <a:normAutofit fontScale="92500" lnSpcReduction="20000"/>
          </a:bodyPr>
          <a:lstStyle/>
          <a:p>
            <a:pPr>
              <a:spcAft>
                <a:spcPts val="600"/>
              </a:spcAft>
            </a:pPr>
            <a:r>
              <a:rPr lang="en-US" dirty="0"/>
              <a:t>The elements of the scope and compliance measures used for the 1993 SNA </a:t>
            </a:r>
            <a:r>
              <a:rPr lang="en-US" dirty="0" smtClean="0"/>
              <a:t>were </a:t>
            </a:r>
            <a:r>
              <a:rPr lang="en-US" dirty="0"/>
              <a:t>deemed to be adequate to also assess the scope and compliance for the 2008 SNA.  </a:t>
            </a:r>
          </a:p>
          <a:p>
            <a:pPr>
              <a:spcAft>
                <a:spcPts val="600"/>
              </a:spcAft>
            </a:pPr>
            <a:r>
              <a:rPr lang="en-US" dirty="0"/>
              <a:t>However, the need for more timely information to facilitate appropriate policy responses highlights the importance to include also the compilation of quarterly national accounts, which require some adjustments to the scope measure as reflected by the required data set measure.  </a:t>
            </a:r>
          </a:p>
          <a:p>
            <a:pPr>
              <a:spcAft>
                <a:spcPts val="600"/>
              </a:spcAft>
            </a:pPr>
            <a:r>
              <a:rPr lang="en-US" dirty="0"/>
              <a:t>The </a:t>
            </a:r>
            <a:r>
              <a:rPr lang="en-US" b="1" dirty="0"/>
              <a:t>compliance questionnaire </a:t>
            </a:r>
            <a:r>
              <a:rPr lang="en-US" dirty="0"/>
              <a:t>was adjusted to reflect the 2008 SNA concepts for determining the conceptual adherence to the 2008 SNA</a:t>
            </a:r>
            <a:r>
              <a:rPr lang="en-US" dirty="0" smtClean="0"/>
              <a:t>.</a:t>
            </a:r>
            <a:endParaRPr lang="en-US" dirty="0"/>
          </a:p>
          <a:p>
            <a:pPr>
              <a:spcAft>
                <a:spcPts val="600"/>
              </a:spcAft>
            </a:pPr>
            <a:endParaRPr lang="en-GB" dirty="0"/>
          </a:p>
        </p:txBody>
      </p:sp>
      <p:sp>
        <p:nvSpPr>
          <p:cNvPr id="4" name="Slide Number Placeholder 3"/>
          <p:cNvSpPr>
            <a:spLocks noGrp="1"/>
          </p:cNvSpPr>
          <p:nvPr>
            <p:ph type="sldNum" sz="quarter" idx="12"/>
          </p:nvPr>
        </p:nvSpPr>
        <p:spPr/>
        <p:txBody>
          <a:bodyPr/>
          <a:lstStyle/>
          <a:p>
            <a:pPr>
              <a:defRPr/>
            </a:pPr>
            <a:fld id="{8D4D8D41-95A9-48E2-A5DA-3D19C18F3C35}" type="slidenum">
              <a:rPr lang="en-US" altLang="en-US" smtClean="0"/>
              <a:pPr>
                <a:defRPr/>
              </a:pPr>
              <a:t>5</a:t>
            </a:fld>
            <a:endParaRPr lang="en-US" altLang="en-US" dirty="0"/>
          </a:p>
        </p:txBody>
      </p:sp>
    </p:spTree>
    <p:extLst>
      <p:ext uri="{BB962C8B-B14F-4D97-AF65-F5344CB8AC3E}">
        <p14:creationId xmlns:p14="http://schemas.microsoft.com/office/powerpoint/2010/main" val="3502414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Global status of </a:t>
            </a:r>
            <a:r>
              <a:rPr lang="en-US" dirty="0"/>
              <a:t>annual </a:t>
            </a:r>
            <a:r>
              <a:rPr lang="en-US" dirty="0" smtClean="0"/>
              <a:t>reporting</a:t>
            </a:r>
            <a:endParaRPr lang="en-GB" dirty="0"/>
          </a:p>
        </p:txBody>
      </p:sp>
      <p:sp>
        <p:nvSpPr>
          <p:cNvPr id="6" name="Content Placeholder 5"/>
          <p:cNvSpPr>
            <a:spLocks noGrp="1"/>
          </p:cNvSpPr>
          <p:nvPr>
            <p:ph idx="1"/>
          </p:nvPr>
        </p:nvSpPr>
        <p:spPr/>
        <p:txBody>
          <a:bodyPr/>
          <a:lstStyle/>
          <a:p>
            <a:pPr>
              <a:buSzPct val="60000"/>
            </a:pPr>
            <a:r>
              <a:rPr lang="en-US" altLang="en-US" dirty="0"/>
              <a:t>Almost all countries are reporting annual national accounts to UNSD, many countries with a time lag of more than one </a:t>
            </a:r>
            <a:r>
              <a:rPr lang="en-US" altLang="en-US" dirty="0" smtClean="0"/>
              <a:t>year.</a:t>
            </a:r>
            <a:endParaRPr lang="en-US" altLang="en-US" dirty="0"/>
          </a:p>
          <a:p>
            <a:pPr>
              <a:buSzPct val="60000"/>
            </a:pPr>
            <a:r>
              <a:rPr lang="en-US" altLang="en-US" dirty="0" smtClean="0"/>
              <a:t>Most  </a:t>
            </a:r>
            <a:r>
              <a:rPr lang="en-US" altLang="en-US" dirty="0"/>
              <a:t>countries currently compliant with the 1993 SNA and ISIC Rev. 3.1, with some countries using the 1968 SNA </a:t>
            </a:r>
            <a:r>
              <a:rPr lang="en-US" altLang="en-US" dirty="0" smtClean="0"/>
              <a:t>.</a:t>
            </a:r>
            <a:endParaRPr lang="en-US" altLang="en-US" dirty="0"/>
          </a:p>
          <a:p>
            <a:pPr>
              <a:buSzPct val="60000"/>
            </a:pPr>
            <a:r>
              <a:rPr lang="en-US" altLang="en-US" dirty="0" smtClean="0"/>
              <a:t>Many </a:t>
            </a:r>
            <a:r>
              <a:rPr lang="en-US" altLang="en-US" dirty="0"/>
              <a:t>countries are not able to submit the minimum requirement data set (as defined by the UNSC) to the UNSD</a:t>
            </a:r>
            <a:r>
              <a:rPr lang="en-US" altLang="en-US" dirty="0" smtClean="0"/>
              <a:t>.</a:t>
            </a:r>
            <a:endParaRPr lang="en-GB" dirty="0"/>
          </a:p>
        </p:txBody>
      </p:sp>
      <p:sp>
        <p:nvSpPr>
          <p:cNvPr id="2" name="Slide Number Placeholder 1"/>
          <p:cNvSpPr>
            <a:spLocks noGrp="1"/>
          </p:cNvSpPr>
          <p:nvPr>
            <p:ph type="sldNum" sz="quarter" idx="12"/>
          </p:nvPr>
        </p:nvSpPr>
        <p:spPr>
          <a:prstGeom prst="rect">
            <a:avLst/>
          </a:prstGeom>
        </p:spPr>
        <p:txBody>
          <a:bodyPr/>
          <a:lstStyle/>
          <a:p>
            <a:pPr>
              <a:defRPr/>
            </a:pPr>
            <a:fld id="{7BFCE91F-CF07-4935-9F46-F2F6589FB075}" type="slidenum">
              <a:rPr lang="en-US" smtClean="0"/>
              <a:pPr>
                <a:defRPr/>
              </a:pPr>
              <a:t>6</a:t>
            </a:fld>
            <a:endParaRPr lang="en-US"/>
          </a:p>
        </p:txBody>
      </p:sp>
    </p:spTree>
    <p:extLst>
      <p:ext uri="{BB962C8B-B14F-4D97-AF65-F5344CB8AC3E}">
        <p14:creationId xmlns:p14="http://schemas.microsoft.com/office/powerpoint/2010/main" val="991583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762000" y="533400"/>
            <a:ext cx="7924800" cy="1143000"/>
          </a:xfrm>
        </p:spPr>
        <p:txBody>
          <a:bodyPr>
            <a:normAutofit/>
          </a:bodyPr>
          <a:lstStyle/>
          <a:p>
            <a:r>
              <a:rPr lang="en-US" altLang="en-US" sz="2800" dirty="0"/>
              <a:t>Number of countries reporting annually for the reporting period </a:t>
            </a:r>
            <a:r>
              <a:rPr lang="en-US" altLang="en-US" sz="2800" dirty="0" smtClean="0"/>
              <a:t>2003 </a:t>
            </a:r>
            <a:r>
              <a:rPr lang="en-US" altLang="en-US" sz="2800" dirty="0"/>
              <a:t>to </a:t>
            </a:r>
            <a:r>
              <a:rPr lang="en-US" altLang="en-US" sz="2800" dirty="0" smtClean="0"/>
              <a:t>2014</a:t>
            </a:r>
            <a:endParaRPr lang="en-GB" sz="2800" dirty="0"/>
          </a:p>
        </p:txBody>
      </p:sp>
      <p:sp>
        <p:nvSpPr>
          <p:cNvPr id="2" name="Content Placeholder 1"/>
          <p:cNvSpPr>
            <a:spLocks noGrp="1"/>
          </p:cNvSpPr>
          <p:nvPr>
            <p:ph idx="1"/>
          </p:nvPr>
        </p:nvSpPr>
        <p:spPr/>
        <p:txBody>
          <a:bodyPr/>
          <a:lstStyle/>
          <a:p>
            <a:endParaRPr lang="en-GB"/>
          </a:p>
        </p:txBody>
      </p:sp>
      <p:sp>
        <p:nvSpPr>
          <p:cNvPr id="50179" name="Slide Number Placeholder 4"/>
          <p:cNvSpPr txBox="1">
            <a:spLocks noGrp="1"/>
          </p:cNvSpPr>
          <p:nvPr/>
        </p:nvSpPr>
        <p:spPr bwMode="auto">
          <a:xfrm>
            <a:off x="8556625" y="6553200"/>
            <a:ext cx="587375" cy="304800"/>
          </a:xfrm>
          <a:prstGeom prst="rect">
            <a:avLst/>
          </a:prstGeom>
          <a:noFill/>
          <a:ln w="9525">
            <a:noFill/>
            <a:miter lim="800000"/>
            <a:headEnd/>
            <a:tailEnd/>
          </a:ln>
        </p:spPr>
        <p:txBody>
          <a:bodyPr anchor="b" anchorCtr="1"/>
          <a:lstStyle/>
          <a:p>
            <a:pPr algn="ctr"/>
            <a:fld id="{77D835ED-C283-49E8-9CD7-3E82DA2A9395}" type="slidenum">
              <a:rPr lang="en-US" altLang="en-US" sz="1000" b="1">
                <a:solidFill>
                  <a:srgbClr val="000000"/>
                </a:solidFill>
              </a:rPr>
              <a:pPr algn="ctr"/>
              <a:t>7</a:t>
            </a:fld>
            <a:endParaRPr lang="en-US" altLang="en-US" sz="1000" b="1">
              <a:solidFill>
                <a:srgbClr val="000000"/>
              </a:solidFill>
            </a:endParaRPr>
          </a:p>
        </p:txBody>
      </p:sp>
      <p:graphicFrame>
        <p:nvGraphicFramePr>
          <p:cNvPr id="6" name="Chart 5"/>
          <p:cNvGraphicFramePr>
            <a:graphicFrameLocks/>
          </p:cNvGraphicFramePr>
          <p:nvPr>
            <p:extLst>
              <p:ext uri="{D42A27DB-BD31-4B8C-83A1-F6EECF244321}">
                <p14:modId xmlns:p14="http://schemas.microsoft.com/office/powerpoint/2010/main" val="2541333594"/>
              </p:ext>
            </p:extLst>
          </p:nvPr>
        </p:nvGraphicFramePr>
        <p:xfrm>
          <a:off x="558800" y="1744585"/>
          <a:ext cx="8482012" cy="51134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42288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584200"/>
            <a:ext cx="8382000" cy="1143000"/>
          </a:xfrm>
        </p:spPr>
        <p:txBody>
          <a:bodyPr>
            <a:normAutofit fontScale="90000"/>
          </a:bodyPr>
          <a:lstStyle/>
          <a:p>
            <a:r>
              <a:rPr lang="en-US" dirty="0"/>
              <a:t>Number of countries reporting annually </a:t>
            </a:r>
            <a:br>
              <a:rPr lang="en-US" dirty="0"/>
            </a:br>
            <a:r>
              <a:rPr lang="en-US" dirty="0"/>
              <a:t>and data </a:t>
            </a:r>
            <a:r>
              <a:rPr lang="en-US" dirty="0" smtClean="0"/>
              <a:t>availability</a:t>
            </a:r>
            <a:endParaRPr lang="en-GB" dirty="0"/>
          </a:p>
        </p:txBody>
      </p:sp>
      <p:sp>
        <p:nvSpPr>
          <p:cNvPr id="2" name="Slide Number Placeholder 1"/>
          <p:cNvSpPr>
            <a:spLocks noGrp="1"/>
          </p:cNvSpPr>
          <p:nvPr>
            <p:ph type="sldNum" sz="quarter" idx="12"/>
          </p:nvPr>
        </p:nvSpPr>
        <p:spPr>
          <a:prstGeom prst="rect">
            <a:avLst/>
          </a:prstGeom>
        </p:spPr>
        <p:txBody>
          <a:bodyPr/>
          <a:lstStyle/>
          <a:p>
            <a:pPr>
              <a:defRPr/>
            </a:pPr>
            <a:fld id="{7BFCE91F-CF07-4935-9F46-F2F6589FB075}" type="slidenum">
              <a:rPr lang="en-US" smtClean="0"/>
              <a:pPr>
                <a:defRPr/>
              </a:pPr>
              <a:t>8</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123237582"/>
              </p:ext>
            </p:extLst>
          </p:nvPr>
        </p:nvGraphicFramePr>
        <p:xfrm>
          <a:off x="444498" y="2157002"/>
          <a:ext cx="8470902" cy="4065633"/>
        </p:xfrm>
        <a:graphic>
          <a:graphicData uri="http://schemas.openxmlformats.org/drawingml/2006/table">
            <a:tbl>
              <a:tblPr firstRow="1" bandRow="1">
                <a:tableStyleId>{93296810-A885-4BE3-A3E7-6D5BEEA58F35}</a:tableStyleId>
              </a:tblPr>
              <a:tblGrid>
                <a:gridCol w="1759342"/>
                <a:gridCol w="1394441"/>
                <a:gridCol w="2330352"/>
                <a:gridCol w="781085"/>
                <a:gridCol w="781085"/>
                <a:gridCol w="1424597"/>
              </a:tblGrid>
              <a:tr h="662398">
                <a:tc rowSpan="2">
                  <a:txBody>
                    <a:bodyPr/>
                    <a:lstStyle/>
                    <a:p>
                      <a:pPr>
                        <a:lnSpc>
                          <a:spcPct val="115000"/>
                        </a:lnSpc>
                      </a:pPr>
                      <a:endParaRPr lang="en-GB" sz="2000" dirty="0">
                        <a:effectLst/>
                        <a:latin typeface="Calibri"/>
                      </a:endParaRPr>
                    </a:p>
                  </a:txBody>
                  <a:tcPr marL="5437" marR="5437" marT="5437" marB="0" anchor="ctr"/>
                </a:tc>
                <a:tc rowSpan="2">
                  <a:txBody>
                    <a:bodyPr/>
                    <a:lstStyle/>
                    <a:p>
                      <a:pPr marL="0" marR="0" algn="ctr">
                        <a:lnSpc>
                          <a:spcPct val="115000"/>
                        </a:lnSpc>
                        <a:spcBef>
                          <a:spcPts val="0"/>
                        </a:spcBef>
                        <a:spcAft>
                          <a:spcPts val="0"/>
                        </a:spcAft>
                      </a:pPr>
                      <a:r>
                        <a:rPr lang="en-GB" sz="2000" kern="1200" dirty="0">
                          <a:effectLst/>
                        </a:rPr>
                        <a:t>Total number of countries</a:t>
                      </a:r>
                      <a:endParaRPr lang="en-GB" sz="2000" b="0" dirty="0">
                        <a:effectLst/>
                        <a:latin typeface="Calibri"/>
                        <a:ea typeface="Calibri"/>
                        <a:cs typeface="Times New Roman"/>
                      </a:endParaRPr>
                    </a:p>
                  </a:txBody>
                  <a:tcPr marL="5437" marR="5437" marT="5437" marB="0" anchor="ctr"/>
                </a:tc>
                <a:tc gridSpan="4">
                  <a:txBody>
                    <a:bodyPr/>
                    <a:lstStyle/>
                    <a:p>
                      <a:pPr marL="0" marR="0" algn="ctr" fontAlgn="ctr">
                        <a:lnSpc>
                          <a:spcPct val="115000"/>
                        </a:lnSpc>
                        <a:spcBef>
                          <a:spcPts val="0"/>
                        </a:spcBef>
                        <a:spcAft>
                          <a:spcPts val="0"/>
                        </a:spcAft>
                      </a:pPr>
                      <a:r>
                        <a:rPr lang="en-US" sz="2000" kern="1200" dirty="0">
                          <a:effectLst/>
                        </a:rPr>
                        <a:t>Number of countries that replied </a:t>
                      </a:r>
                      <a:r>
                        <a:rPr lang="en-US" sz="2000" kern="1200" dirty="0" smtClean="0">
                          <a:effectLst/>
                        </a:rPr>
                        <a:t/>
                      </a:r>
                      <a:br>
                        <a:rPr lang="en-US" sz="2000" kern="1200" dirty="0" smtClean="0">
                          <a:effectLst/>
                        </a:rPr>
                      </a:br>
                      <a:r>
                        <a:rPr lang="en-US" sz="2000" kern="1200" dirty="0" smtClean="0">
                          <a:effectLst/>
                        </a:rPr>
                        <a:t>to </a:t>
                      </a:r>
                      <a:r>
                        <a:rPr lang="en-US" sz="2000" kern="1200" dirty="0">
                          <a:effectLst/>
                        </a:rPr>
                        <a:t>the UN-NAQ</a:t>
                      </a:r>
                      <a:endParaRPr lang="en-GB" sz="2000" b="0" dirty="0">
                        <a:effectLst/>
                        <a:latin typeface="Calibri"/>
                        <a:ea typeface="Calibri"/>
                        <a:cs typeface="Times New Roman"/>
                      </a:endParaRPr>
                    </a:p>
                  </a:txBody>
                  <a:tcPr marL="5437" marR="5437" marT="5437" marB="0" anchor="ctr"/>
                </a:tc>
                <a:tc hMerge="1">
                  <a:txBody>
                    <a:bodyPr/>
                    <a:lstStyle/>
                    <a:p>
                      <a:endParaRPr lang="en-GB"/>
                    </a:p>
                  </a:txBody>
                  <a:tcPr/>
                </a:tc>
                <a:tc hMerge="1">
                  <a:txBody>
                    <a:bodyPr/>
                    <a:lstStyle/>
                    <a:p>
                      <a:endParaRPr lang="en-GB"/>
                    </a:p>
                  </a:txBody>
                  <a:tcPr/>
                </a:tc>
                <a:tc hMerge="1">
                  <a:txBody>
                    <a:bodyPr/>
                    <a:lstStyle/>
                    <a:p>
                      <a:endParaRPr lang="en-GB"/>
                    </a:p>
                  </a:txBody>
                  <a:tcPr/>
                </a:tc>
              </a:tr>
              <a:tr h="1175121">
                <a:tc vMerge="1">
                  <a:txBody>
                    <a:bodyPr/>
                    <a:lstStyle/>
                    <a:p>
                      <a:endParaRPr lang="en-GB"/>
                    </a:p>
                  </a:txBody>
                  <a:tcPr/>
                </a:tc>
                <a:tc vMerge="1">
                  <a:txBody>
                    <a:bodyPr/>
                    <a:lstStyle/>
                    <a:p>
                      <a:endParaRPr lang="en-GB"/>
                    </a:p>
                  </a:txBody>
                  <a:tcPr/>
                </a:tc>
                <a:tc>
                  <a:txBody>
                    <a:bodyPr/>
                    <a:lstStyle/>
                    <a:p>
                      <a:pPr marL="0" marR="0" algn="ctr" fontAlgn="ctr">
                        <a:lnSpc>
                          <a:spcPct val="115000"/>
                        </a:lnSpc>
                        <a:spcBef>
                          <a:spcPts val="0"/>
                        </a:spcBef>
                        <a:spcAft>
                          <a:spcPts val="0"/>
                        </a:spcAft>
                      </a:pPr>
                      <a:r>
                        <a:rPr lang="en-US" sz="2000" kern="1200" dirty="0">
                          <a:effectLst/>
                        </a:rPr>
                        <a:t>At least once between </a:t>
                      </a:r>
                      <a:r>
                        <a:rPr lang="en-US" sz="2000" kern="1200" dirty="0" smtClean="0">
                          <a:effectLst/>
                        </a:rPr>
                        <a:t>2010-2014</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dirty="0">
                          <a:effectLst/>
                        </a:rPr>
                        <a:t>NAQ </a:t>
                      </a:r>
                      <a:r>
                        <a:rPr lang="en-GB" sz="2000" kern="1200" dirty="0" smtClean="0">
                          <a:effectLst/>
                        </a:rPr>
                        <a:t>2013</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dirty="0">
                          <a:effectLst/>
                        </a:rPr>
                        <a:t>NAQ </a:t>
                      </a:r>
                      <a:r>
                        <a:rPr lang="en-GB" sz="2000" kern="1200" dirty="0" smtClean="0">
                          <a:effectLst/>
                        </a:rPr>
                        <a:t>2014</a:t>
                      </a:r>
                      <a:endParaRPr lang="en-GB" sz="2000" dirty="0">
                        <a:effectLst/>
                        <a:latin typeface="Calibri"/>
                        <a:ea typeface="Calibri"/>
                        <a:cs typeface="Times New Roman"/>
                      </a:endParaRPr>
                    </a:p>
                  </a:txBody>
                  <a:tcPr marL="5437" marR="5437" marT="5437" marB="0" anchor="ctr"/>
                </a:tc>
                <a:tc>
                  <a:txBody>
                    <a:bodyPr/>
                    <a:lstStyle/>
                    <a:p>
                      <a:pPr marL="0" marR="0" algn="ctr">
                        <a:lnSpc>
                          <a:spcPct val="115000"/>
                        </a:lnSpc>
                        <a:spcBef>
                          <a:spcPts val="0"/>
                        </a:spcBef>
                        <a:spcAft>
                          <a:spcPts val="0"/>
                        </a:spcAft>
                      </a:pPr>
                      <a:r>
                        <a:rPr lang="en-US" sz="2000" dirty="0" smtClean="0">
                          <a:effectLst/>
                        </a:rPr>
                        <a:t>2014 data available</a:t>
                      </a:r>
                      <a:endParaRPr lang="en-GB" sz="2000" dirty="0">
                        <a:effectLst/>
                        <a:latin typeface="Calibri"/>
                        <a:ea typeface="Calibri"/>
                        <a:cs typeface="Times New Roman"/>
                      </a:endParaRPr>
                    </a:p>
                  </a:txBody>
                  <a:tcPr marL="0" marR="0" marT="0" marB="0" anchor="ctr"/>
                </a:tc>
              </a:tr>
              <a:tr h="771081">
                <a:tc>
                  <a:txBody>
                    <a:bodyPr/>
                    <a:lstStyle/>
                    <a:p>
                      <a:pPr marL="0" marR="0" fontAlgn="ctr">
                        <a:lnSpc>
                          <a:spcPct val="115000"/>
                        </a:lnSpc>
                        <a:spcBef>
                          <a:spcPts val="0"/>
                        </a:spcBef>
                        <a:spcAft>
                          <a:spcPts val="0"/>
                        </a:spcAft>
                      </a:pPr>
                      <a:r>
                        <a:rPr lang="en-GB" sz="2000" kern="1200" dirty="0">
                          <a:effectLst/>
                        </a:rPr>
                        <a:t>UN Member States</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dirty="0">
                          <a:effectLst/>
                        </a:rPr>
                        <a:t>193</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a:effectLst/>
                        </a:rPr>
                        <a:t>183 (95%)</a:t>
                      </a:r>
                      <a:endParaRPr lang="en-GB" sz="200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dirty="0">
                          <a:effectLst/>
                        </a:rPr>
                        <a:t>165</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dirty="0" smtClean="0">
                          <a:effectLst/>
                        </a:rPr>
                        <a:t>166</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US" sz="2000" dirty="0" smtClean="0">
                          <a:effectLst/>
                        </a:rPr>
                        <a:t>119 (62%)</a:t>
                      </a:r>
                      <a:endParaRPr lang="en-GB" sz="2000" dirty="0">
                        <a:effectLst/>
                        <a:latin typeface="Calibri"/>
                        <a:ea typeface="Calibri"/>
                        <a:cs typeface="Times New Roman"/>
                      </a:endParaRPr>
                    </a:p>
                  </a:txBody>
                  <a:tcPr marL="5437" marR="5437" marT="5437" marB="0" anchor="ctr"/>
                </a:tc>
              </a:tr>
              <a:tr h="686428">
                <a:tc>
                  <a:txBody>
                    <a:bodyPr/>
                    <a:lstStyle/>
                    <a:p>
                      <a:pPr marL="0" marR="0" fontAlgn="ctr">
                        <a:lnSpc>
                          <a:spcPct val="115000"/>
                        </a:lnSpc>
                        <a:spcBef>
                          <a:spcPts val="0"/>
                        </a:spcBef>
                        <a:spcAft>
                          <a:spcPts val="0"/>
                        </a:spcAft>
                      </a:pPr>
                      <a:r>
                        <a:rPr lang="en-GB" sz="2000" kern="1200" dirty="0" smtClean="0">
                          <a:effectLst/>
                        </a:rPr>
                        <a:t>Developed region</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dirty="0" smtClean="0">
                          <a:effectLst/>
                        </a:rPr>
                        <a:t>46</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dirty="0" smtClean="0">
                          <a:effectLst/>
                        </a:rPr>
                        <a:t>46 (100%)</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dirty="0" smtClean="0">
                          <a:effectLst/>
                        </a:rPr>
                        <a:t>45</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dirty="0" smtClean="0">
                          <a:effectLst/>
                        </a:rPr>
                        <a:t>45</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US" sz="2000" dirty="0" smtClean="0">
                          <a:effectLst/>
                        </a:rPr>
                        <a:t>40 (87%)</a:t>
                      </a:r>
                      <a:endParaRPr lang="en-GB" sz="2000" dirty="0">
                        <a:effectLst/>
                        <a:latin typeface="Calibri"/>
                        <a:ea typeface="Calibri"/>
                        <a:cs typeface="Times New Roman"/>
                      </a:endParaRPr>
                    </a:p>
                  </a:txBody>
                  <a:tcPr marL="5437" marR="5437" marT="5437" marB="0" anchor="ctr"/>
                </a:tc>
              </a:tr>
              <a:tr h="686428">
                <a:tc>
                  <a:txBody>
                    <a:bodyPr/>
                    <a:lstStyle/>
                    <a:p>
                      <a:pPr marL="0" marR="0" fontAlgn="ctr">
                        <a:lnSpc>
                          <a:spcPct val="115000"/>
                        </a:lnSpc>
                        <a:spcBef>
                          <a:spcPts val="0"/>
                        </a:spcBef>
                        <a:spcAft>
                          <a:spcPts val="0"/>
                        </a:spcAft>
                      </a:pPr>
                      <a:r>
                        <a:rPr lang="en-GB" sz="2000" kern="1200" dirty="0">
                          <a:effectLst/>
                        </a:rPr>
                        <a:t>Developing </a:t>
                      </a:r>
                      <a:r>
                        <a:rPr lang="en-GB" sz="2000" kern="1200" dirty="0" smtClean="0">
                          <a:effectLst/>
                        </a:rPr>
                        <a:t>region</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dirty="0" smtClean="0">
                          <a:effectLst/>
                        </a:rPr>
                        <a:t>147</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dirty="0" smtClean="0">
                          <a:effectLst/>
                        </a:rPr>
                        <a:t>137 </a:t>
                      </a:r>
                      <a:r>
                        <a:rPr lang="en-GB" sz="2000" kern="1200" dirty="0">
                          <a:effectLst/>
                        </a:rPr>
                        <a:t>(</a:t>
                      </a:r>
                      <a:r>
                        <a:rPr lang="en-GB" sz="2000" kern="1200" dirty="0" smtClean="0">
                          <a:effectLst/>
                        </a:rPr>
                        <a:t>93%)</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dirty="0" smtClean="0">
                          <a:effectLst/>
                        </a:rPr>
                        <a:t>120</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GB" sz="2000" kern="1200" dirty="0" smtClean="0">
                          <a:effectLst/>
                        </a:rPr>
                        <a:t>121</a:t>
                      </a:r>
                      <a:endParaRPr lang="en-GB" sz="2000" dirty="0">
                        <a:effectLst/>
                        <a:latin typeface="Calibri"/>
                        <a:ea typeface="Calibri"/>
                        <a:cs typeface="Times New Roman"/>
                      </a:endParaRPr>
                    </a:p>
                  </a:txBody>
                  <a:tcPr marL="5437" marR="5437" marT="5437" marB="0" anchor="ctr"/>
                </a:tc>
                <a:tc>
                  <a:txBody>
                    <a:bodyPr/>
                    <a:lstStyle/>
                    <a:p>
                      <a:pPr marL="0" marR="0" algn="ctr" fontAlgn="ctr">
                        <a:lnSpc>
                          <a:spcPct val="115000"/>
                        </a:lnSpc>
                        <a:spcBef>
                          <a:spcPts val="0"/>
                        </a:spcBef>
                        <a:spcAft>
                          <a:spcPts val="0"/>
                        </a:spcAft>
                      </a:pPr>
                      <a:r>
                        <a:rPr lang="en-US" sz="2000" dirty="0" smtClean="0">
                          <a:effectLst/>
                        </a:rPr>
                        <a:t>79 (54%)</a:t>
                      </a:r>
                      <a:endParaRPr lang="en-GB" sz="2000" dirty="0">
                        <a:effectLst/>
                        <a:latin typeface="Calibri"/>
                        <a:ea typeface="Calibri"/>
                        <a:cs typeface="Times New Roman"/>
                      </a:endParaRPr>
                    </a:p>
                  </a:txBody>
                  <a:tcPr marL="5437" marR="5437" marT="5437" marB="0" anchor="ctr"/>
                </a:tc>
              </a:tr>
            </a:tbl>
          </a:graphicData>
        </a:graphic>
      </p:graphicFrame>
    </p:spTree>
    <p:extLst>
      <p:ext uri="{BB962C8B-B14F-4D97-AF65-F5344CB8AC3E}">
        <p14:creationId xmlns:p14="http://schemas.microsoft.com/office/powerpoint/2010/main" val="26523036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10126" y="216568"/>
            <a:ext cx="7924800" cy="1143000"/>
          </a:xfrm>
        </p:spPr>
        <p:txBody>
          <a:bodyPr/>
          <a:lstStyle/>
          <a:p>
            <a:r>
              <a:rPr lang="en-US" sz="2800" dirty="0"/>
              <a:t>Reporting of Expenditure based GDP</a:t>
            </a:r>
            <a:endParaRPr lang="en-GB" sz="2800" dirty="0"/>
          </a:p>
        </p:txBody>
      </p:sp>
      <p:sp>
        <p:nvSpPr>
          <p:cNvPr id="6" name="Content Placeholder 5"/>
          <p:cNvSpPr>
            <a:spLocks noGrp="1"/>
          </p:cNvSpPr>
          <p:nvPr>
            <p:ph idx="1"/>
          </p:nvPr>
        </p:nvSpPr>
        <p:spPr/>
        <p:txBody>
          <a:bodyPr/>
          <a:lstStyle/>
          <a:p>
            <a:endParaRPr lang="en-GB" dirty="0"/>
          </a:p>
        </p:txBody>
      </p:sp>
      <p:sp>
        <p:nvSpPr>
          <p:cNvPr id="2" name="Slide Number Placeholder 1"/>
          <p:cNvSpPr>
            <a:spLocks noGrp="1"/>
          </p:cNvSpPr>
          <p:nvPr>
            <p:ph type="sldNum" sz="quarter" idx="10"/>
          </p:nvPr>
        </p:nvSpPr>
        <p:spPr>
          <a:xfrm>
            <a:off x="7013575" y="6383337"/>
            <a:ext cx="2130425" cy="474663"/>
          </a:xfrm>
          <a:prstGeom prst="rect">
            <a:avLst/>
          </a:prstGeom>
        </p:spPr>
        <p:txBody>
          <a:bodyPr/>
          <a:lstStyle/>
          <a:p>
            <a:pPr>
              <a:defRPr/>
            </a:pPr>
            <a:fld id="{7BFCE91F-CF07-4935-9F46-F2F6589FB075}" type="slidenum">
              <a:rPr lang="en-US" smtClean="0"/>
              <a:pPr>
                <a:defRPr/>
              </a:pPr>
              <a:t>9</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93719574"/>
              </p:ext>
            </p:extLst>
          </p:nvPr>
        </p:nvGraphicFramePr>
        <p:xfrm>
          <a:off x="648100" y="3151873"/>
          <a:ext cx="7863840" cy="1517117"/>
        </p:xfrm>
        <a:graphic>
          <a:graphicData uri="http://schemas.openxmlformats.org/drawingml/2006/table">
            <a:tbl>
              <a:tblPr firstRow="1" bandRow="1">
                <a:tableStyleId>{5C22544A-7EE6-4342-B048-85BDC9FD1C3A}</a:tableStyleId>
              </a:tblPr>
              <a:tblGrid>
                <a:gridCol w="3188050"/>
                <a:gridCol w="2337895"/>
                <a:gridCol w="2337895"/>
              </a:tblGrid>
              <a:tr h="575951">
                <a:tc>
                  <a:txBody>
                    <a:bodyPr/>
                    <a:lstStyle/>
                    <a:p>
                      <a:pPr algn="l" fontAlgn="ctr"/>
                      <a:r>
                        <a:rPr lang="en-US" sz="1800" b="1" i="0" u="none" strike="noStrike" kern="1200" dirty="0" smtClean="0">
                          <a:solidFill>
                            <a:srgbClr val="000000"/>
                          </a:solidFill>
                          <a:effectLst/>
                          <a:latin typeface="+mj-lt"/>
                          <a:ea typeface="+mn-ea"/>
                          <a:cs typeface="+mn-cs"/>
                        </a:rPr>
                        <a:t>Reporting of annual</a:t>
                      </a:r>
                      <a:r>
                        <a:rPr lang="en-US" sz="1800" b="1" i="0" u="none" strike="noStrike" kern="1200" baseline="0" dirty="0" smtClean="0">
                          <a:solidFill>
                            <a:srgbClr val="000000"/>
                          </a:solidFill>
                          <a:effectLst/>
                          <a:latin typeface="+mj-lt"/>
                          <a:ea typeface="+mn-ea"/>
                          <a:cs typeface="+mn-cs"/>
                        </a:rPr>
                        <a:t> d</a:t>
                      </a:r>
                      <a:r>
                        <a:rPr lang="en-US" sz="1800" b="1" i="0" u="none" strike="noStrike" kern="1200" dirty="0" smtClean="0">
                          <a:solidFill>
                            <a:srgbClr val="000000"/>
                          </a:solidFill>
                          <a:effectLst/>
                          <a:latin typeface="+mj-lt"/>
                          <a:ea typeface="+mn-ea"/>
                          <a:cs typeface="+mn-cs"/>
                        </a:rPr>
                        <a:t>ata</a:t>
                      </a:r>
                      <a:endParaRPr lang="en-GB" sz="1800" b="1" i="0" u="none" strike="noStrike" kern="1200" dirty="0">
                        <a:solidFill>
                          <a:srgbClr val="000000"/>
                        </a:solidFill>
                        <a:effectLst/>
                        <a:latin typeface="+mj-lt"/>
                        <a:ea typeface="+mn-ea"/>
                        <a:cs typeface="+mn-cs"/>
                      </a:endParaRPr>
                    </a:p>
                  </a:txBody>
                  <a:tcPr marL="0" marR="0" marT="0" marB="0" anchor="ctr">
                    <a:solidFill>
                      <a:schemeClr val="bg1">
                        <a:lumMod val="75000"/>
                      </a:schemeClr>
                    </a:solidFill>
                  </a:tcPr>
                </a:tc>
                <a:tc>
                  <a:txBody>
                    <a:bodyPr/>
                    <a:lstStyle/>
                    <a:p>
                      <a:pPr algn="ctr" fontAlgn="ctr"/>
                      <a:r>
                        <a:rPr lang="en-US" sz="1800" b="1" i="0" u="none" strike="noStrike" kern="1200" dirty="0" smtClean="0">
                          <a:solidFill>
                            <a:srgbClr val="000000"/>
                          </a:solidFill>
                          <a:effectLst/>
                          <a:latin typeface="+mj-lt"/>
                          <a:ea typeface="+mn-ea"/>
                          <a:cs typeface="+mn-cs"/>
                        </a:rPr>
                        <a:t>2005</a:t>
                      </a:r>
                      <a:endParaRPr lang="en-US" sz="1800" b="1" i="0" u="none" strike="noStrike" kern="1200" dirty="0">
                        <a:solidFill>
                          <a:srgbClr val="000000"/>
                        </a:solidFill>
                        <a:effectLst/>
                        <a:latin typeface="+mj-lt"/>
                        <a:ea typeface="+mn-ea"/>
                        <a:cs typeface="+mn-cs"/>
                      </a:endParaRPr>
                    </a:p>
                  </a:txBody>
                  <a:tcPr marL="0" marR="0" marT="0" marB="0" anchor="ctr">
                    <a:solidFill>
                      <a:schemeClr val="bg1">
                        <a:lumMod val="75000"/>
                      </a:schemeClr>
                    </a:solidFill>
                  </a:tcPr>
                </a:tc>
                <a:tc>
                  <a:txBody>
                    <a:bodyPr/>
                    <a:lstStyle/>
                    <a:p>
                      <a:pPr algn="ctr" fontAlgn="ctr"/>
                      <a:r>
                        <a:rPr lang="en-US" sz="1800" b="1" i="0" u="none" strike="noStrike" kern="1200" dirty="0" smtClean="0">
                          <a:solidFill>
                            <a:srgbClr val="000000"/>
                          </a:solidFill>
                          <a:effectLst/>
                          <a:latin typeface="+mj-lt"/>
                          <a:ea typeface="+mn-ea"/>
                          <a:cs typeface="+mn-cs"/>
                        </a:rPr>
                        <a:t>2015</a:t>
                      </a:r>
                      <a:endParaRPr lang="en-US" sz="1800" b="1" i="0" u="none" strike="noStrike" kern="1200" dirty="0">
                        <a:solidFill>
                          <a:srgbClr val="000000"/>
                        </a:solidFill>
                        <a:effectLst/>
                        <a:latin typeface="+mj-lt"/>
                        <a:ea typeface="+mn-ea"/>
                        <a:cs typeface="+mn-cs"/>
                      </a:endParaRPr>
                    </a:p>
                  </a:txBody>
                  <a:tcPr marL="0" marR="0" marT="0" marB="0" anchor="ctr">
                    <a:solidFill>
                      <a:schemeClr val="bg1">
                        <a:lumMod val="75000"/>
                      </a:schemeClr>
                    </a:solidFill>
                  </a:tcPr>
                </a:tc>
              </a:tr>
              <a:tr h="470583">
                <a:tc>
                  <a:txBody>
                    <a:bodyPr/>
                    <a:lstStyle/>
                    <a:p>
                      <a:pPr marL="0" marR="0" fontAlgn="ctr">
                        <a:lnSpc>
                          <a:spcPct val="115000"/>
                        </a:lnSpc>
                        <a:spcBef>
                          <a:spcPts val="0"/>
                        </a:spcBef>
                        <a:spcAft>
                          <a:spcPts val="0"/>
                        </a:spcAft>
                      </a:pPr>
                      <a:r>
                        <a:rPr lang="en-US" sz="2000" kern="1200" dirty="0" smtClean="0">
                          <a:solidFill>
                            <a:schemeClr val="dk1"/>
                          </a:solidFill>
                          <a:effectLst/>
                          <a:latin typeface="Calibri"/>
                          <a:ea typeface="Calibri"/>
                          <a:cs typeface="Times New Roman"/>
                        </a:rPr>
                        <a:t>Current price</a:t>
                      </a:r>
                      <a:endParaRPr lang="en-GB" sz="2000" kern="1200" dirty="0">
                        <a:solidFill>
                          <a:schemeClr val="dk1"/>
                        </a:solidFill>
                        <a:effectLst/>
                        <a:latin typeface="Calibri"/>
                        <a:ea typeface="Calibri"/>
                        <a:cs typeface="Times New Roman"/>
                      </a:endParaRPr>
                    </a:p>
                  </a:txBody>
                  <a:tcPr marL="5437" marR="5437" marT="5437" marB="0" anchor="ctr"/>
                </a:tc>
                <a:tc>
                  <a:txBody>
                    <a:bodyPr/>
                    <a:lstStyle/>
                    <a:p>
                      <a:pPr algn="ctr" fontAlgn="b"/>
                      <a:r>
                        <a:rPr lang="en-US" sz="2000" kern="1200" dirty="0" smtClean="0">
                          <a:solidFill>
                            <a:schemeClr val="dk1"/>
                          </a:solidFill>
                          <a:effectLst/>
                          <a:latin typeface="Calibri"/>
                          <a:ea typeface="Calibri"/>
                          <a:cs typeface="Times New Roman"/>
                        </a:rPr>
                        <a:t>109</a:t>
                      </a:r>
                      <a:endParaRPr lang="en-GB" sz="2000" kern="1200" dirty="0">
                        <a:solidFill>
                          <a:schemeClr val="dk1"/>
                        </a:solidFill>
                        <a:effectLst/>
                        <a:latin typeface="Calibri"/>
                        <a:ea typeface="Calibri"/>
                        <a:cs typeface="Times New Roman"/>
                      </a:endParaRPr>
                    </a:p>
                  </a:txBody>
                  <a:tcPr marL="0" marR="0" marT="0" marB="0" anchor="ctr"/>
                </a:tc>
                <a:tc>
                  <a:txBody>
                    <a:bodyPr/>
                    <a:lstStyle/>
                    <a:p>
                      <a:pPr algn="ctr" fontAlgn="b"/>
                      <a:r>
                        <a:rPr lang="en-US" sz="2000" kern="1200" dirty="0" smtClean="0">
                          <a:solidFill>
                            <a:schemeClr val="dk1"/>
                          </a:solidFill>
                          <a:effectLst/>
                          <a:latin typeface="Calibri"/>
                          <a:ea typeface="Calibri"/>
                          <a:cs typeface="Times New Roman"/>
                        </a:rPr>
                        <a:t>164</a:t>
                      </a:r>
                      <a:endParaRPr lang="en-GB" sz="2000" kern="1200" dirty="0">
                        <a:solidFill>
                          <a:schemeClr val="dk1"/>
                        </a:solidFill>
                        <a:effectLst/>
                        <a:latin typeface="Calibri"/>
                        <a:ea typeface="Calibri"/>
                        <a:cs typeface="Times New Roman"/>
                      </a:endParaRPr>
                    </a:p>
                  </a:txBody>
                  <a:tcPr marL="0" marR="0" marT="0" marB="0" anchor="ctr"/>
                </a:tc>
              </a:tr>
              <a:tr h="470583">
                <a:tc>
                  <a:txBody>
                    <a:bodyPr/>
                    <a:lstStyle/>
                    <a:p>
                      <a:pPr marL="0" marR="0" fontAlgn="ctr">
                        <a:lnSpc>
                          <a:spcPct val="115000"/>
                        </a:lnSpc>
                        <a:spcBef>
                          <a:spcPts val="0"/>
                        </a:spcBef>
                        <a:spcAft>
                          <a:spcPts val="0"/>
                        </a:spcAft>
                      </a:pPr>
                      <a:r>
                        <a:rPr lang="en-US" sz="2000" kern="1200" dirty="0" smtClean="0">
                          <a:solidFill>
                            <a:schemeClr val="dk1"/>
                          </a:solidFill>
                          <a:effectLst/>
                          <a:latin typeface="Calibri"/>
                          <a:ea typeface="Calibri"/>
                          <a:cs typeface="Times New Roman"/>
                        </a:rPr>
                        <a:t>Constant price</a:t>
                      </a:r>
                      <a:endParaRPr lang="en-GB" sz="2000" kern="1200" dirty="0">
                        <a:solidFill>
                          <a:schemeClr val="dk1"/>
                        </a:solidFill>
                        <a:effectLst/>
                        <a:latin typeface="Calibri"/>
                        <a:ea typeface="Calibri"/>
                        <a:cs typeface="Times New Roman"/>
                      </a:endParaRPr>
                    </a:p>
                  </a:txBody>
                  <a:tcPr marL="5437" marR="5437" marT="5437" marB="0" anchor="ctr"/>
                </a:tc>
                <a:tc>
                  <a:txBody>
                    <a:bodyPr/>
                    <a:lstStyle/>
                    <a:p>
                      <a:pPr algn="ctr" fontAlgn="b"/>
                      <a:r>
                        <a:rPr lang="en-US" sz="2000" kern="1200" dirty="0" smtClean="0">
                          <a:solidFill>
                            <a:schemeClr val="dk1"/>
                          </a:solidFill>
                          <a:effectLst/>
                          <a:latin typeface="Calibri"/>
                          <a:ea typeface="Calibri"/>
                          <a:cs typeface="Times New Roman"/>
                        </a:rPr>
                        <a:t>93</a:t>
                      </a:r>
                      <a:endParaRPr lang="en-GB" sz="2000" kern="1200" dirty="0">
                        <a:solidFill>
                          <a:schemeClr val="dk1"/>
                        </a:solidFill>
                        <a:effectLst/>
                        <a:latin typeface="Calibri"/>
                        <a:ea typeface="Calibri"/>
                        <a:cs typeface="Times New Roman"/>
                      </a:endParaRPr>
                    </a:p>
                  </a:txBody>
                  <a:tcPr marL="0" marR="0" marT="0" marB="0" anchor="ctr"/>
                </a:tc>
                <a:tc>
                  <a:txBody>
                    <a:bodyPr/>
                    <a:lstStyle/>
                    <a:p>
                      <a:pPr algn="ctr" fontAlgn="b"/>
                      <a:r>
                        <a:rPr lang="en-US" sz="2000" kern="1200" dirty="0" smtClean="0">
                          <a:solidFill>
                            <a:schemeClr val="dk1"/>
                          </a:solidFill>
                          <a:effectLst/>
                          <a:latin typeface="Calibri"/>
                          <a:ea typeface="Calibri"/>
                          <a:cs typeface="Times New Roman"/>
                        </a:rPr>
                        <a:t>145</a:t>
                      </a:r>
                      <a:endParaRPr lang="en-GB" sz="2000" kern="1200" dirty="0">
                        <a:solidFill>
                          <a:schemeClr val="dk1"/>
                        </a:solidFill>
                        <a:effectLst/>
                        <a:latin typeface="Calibri"/>
                        <a:ea typeface="Calibri"/>
                        <a:cs typeface="Times New Roman"/>
                      </a:endParaRPr>
                    </a:p>
                  </a:txBody>
                  <a:tcPr marL="0" marR="0" marT="0" marB="0" anchor="ct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409799949"/>
              </p:ext>
            </p:extLst>
          </p:nvPr>
        </p:nvGraphicFramePr>
        <p:xfrm>
          <a:off x="648100" y="4757420"/>
          <a:ext cx="7863840" cy="1517117"/>
        </p:xfrm>
        <a:graphic>
          <a:graphicData uri="http://schemas.openxmlformats.org/drawingml/2006/table">
            <a:tbl>
              <a:tblPr firstRow="1" bandRow="1">
                <a:tableStyleId>{5C22544A-7EE6-4342-B048-85BDC9FD1C3A}</a:tableStyleId>
              </a:tblPr>
              <a:tblGrid>
                <a:gridCol w="3188050"/>
                <a:gridCol w="2337895"/>
                <a:gridCol w="2337895"/>
              </a:tblGrid>
              <a:tr h="575951">
                <a:tc>
                  <a:txBody>
                    <a:bodyPr/>
                    <a:lstStyle/>
                    <a:p>
                      <a:pPr algn="l" fontAlgn="ctr"/>
                      <a:r>
                        <a:rPr lang="en-US" sz="1800" b="1" i="0" u="none" strike="noStrike" kern="1200" dirty="0" smtClean="0">
                          <a:solidFill>
                            <a:srgbClr val="000000"/>
                          </a:solidFill>
                          <a:effectLst/>
                          <a:latin typeface="+mj-lt"/>
                          <a:ea typeface="+mn-ea"/>
                          <a:cs typeface="+mn-cs"/>
                        </a:rPr>
                        <a:t>Availability</a:t>
                      </a:r>
                      <a:r>
                        <a:rPr lang="en-US" sz="1800" b="1" i="0" u="none" strike="noStrike" kern="1200" baseline="0" dirty="0" smtClean="0">
                          <a:solidFill>
                            <a:srgbClr val="000000"/>
                          </a:solidFill>
                          <a:effectLst/>
                          <a:latin typeface="+mj-lt"/>
                          <a:ea typeface="+mn-ea"/>
                          <a:cs typeface="+mn-cs"/>
                        </a:rPr>
                        <a:t> </a:t>
                      </a:r>
                      <a:r>
                        <a:rPr lang="en-US" sz="1800" b="1" i="0" u="none" strike="noStrike" kern="1200" dirty="0" smtClean="0">
                          <a:solidFill>
                            <a:srgbClr val="000000"/>
                          </a:solidFill>
                          <a:effectLst/>
                          <a:latin typeface="+mj-lt"/>
                          <a:ea typeface="+mn-ea"/>
                          <a:cs typeface="+mn-cs"/>
                        </a:rPr>
                        <a:t>of annual data</a:t>
                      </a:r>
                      <a:endParaRPr lang="en-GB" sz="1800" b="1" i="0" u="none" strike="noStrike" kern="1200" dirty="0">
                        <a:solidFill>
                          <a:srgbClr val="000000"/>
                        </a:solidFill>
                        <a:effectLst/>
                        <a:latin typeface="+mj-lt"/>
                        <a:ea typeface="+mn-ea"/>
                        <a:cs typeface="+mn-cs"/>
                      </a:endParaRPr>
                    </a:p>
                  </a:txBody>
                  <a:tcPr marL="0" marR="0" marT="0" marB="0" anchor="ctr">
                    <a:solidFill>
                      <a:schemeClr val="bg1">
                        <a:lumMod val="75000"/>
                      </a:schemeClr>
                    </a:solidFill>
                  </a:tcPr>
                </a:tc>
                <a:tc>
                  <a:txBody>
                    <a:bodyPr/>
                    <a:lstStyle/>
                    <a:p>
                      <a:pPr algn="ctr" fontAlgn="ctr"/>
                      <a:r>
                        <a:rPr lang="en-US" sz="1800" b="1" i="0" u="none" strike="noStrike" kern="1200" dirty="0" smtClean="0">
                          <a:solidFill>
                            <a:srgbClr val="000000"/>
                          </a:solidFill>
                          <a:effectLst/>
                          <a:latin typeface="+mj-lt"/>
                          <a:ea typeface="+mn-ea"/>
                          <a:cs typeface="+mn-cs"/>
                        </a:rPr>
                        <a:t>2004</a:t>
                      </a:r>
                      <a:endParaRPr lang="en-US" sz="1800" b="1" i="0" u="none" strike="noStrike" kern="1200" dirty="0">
                        <a:solidFill>
                          <a:srgbClr val="000000"/>
                        </a:solidFill>
                        <a:effectLst/>
                        <a:latin typeface="+mj-lt"/>
                        <a:ea typeface="+mn-ea"/>
                        <a:cs typeface="+mn-cs"/>
                      </a:endParaRPr>
                    </a:p>
                  </a:txBody>
                  <a:tcPr marL="0" marR="0" marT="0" marB="0" anchor="ctr">
                    <a:solidFill>
                      <a:schemeClr val="bg1">
                        <a:lumMod val="75000"/>
                      </a:schemeClr>
                    </a:solidFill>
                  </a:tcPr>
                </a:tc>
                <a:tc>
                  <a:txBody>
                    <a:bodyPr/>
                    <a:lstStyle/>
                    <a:p>
                      <a:pPr algn="ctr" fontAlgn="ctr"/>
                      <a:r>
                        <a:rPr lang="en-US" sz="1800" b="1" i="0" u="none" strike="noStrike" kern="1200" dirty="0" smtClean="0">
                          <a:solidFill>
                            <a:srgbClr val="000000"/>
                          </a:solidFill>
                          <a:effectLst/>
                          <a:latin typeface="+mj-lt"/>
                          <a:ea typeface="+mn-ea"/>
                          <a:cs typeface="+mn-cs"/>
                        </a:rPr>
                        <a:t>2014</a:t>
                      </a:r>
                      <a:endParaRPr lang="en-US" sz="1800" b="1" i="0" u="none" strike="noStrike" kern="1200" dirty="0">
                        <a:solidFill>
                          <a:srgbClr val="000000"/>
                        </a:solidFill>
                        <a:effectLst/>
                        <a:latin typeface="+mj-lt"/>
                        <a:ea typeface="+mn-ea"/>
                        <a:cs typeface="+mn-cs"/>
                      </a:endParaRPr>
                    </a:p>
                  </a:txBody>
                  <a:tcPr marL="0" marR="0" marT="0" marB="0" anchor="ctr">
                    <a:solidFill>
                      <a:schemeClr val="bg1">
                        <a:lumMod val="75000"/>
                      </a:schemeClr>
                    </a:solidFill>
                  </a:tcPr>
                </a:tc>
              </a:tr>
              <a:tr h="470583">
                <a:tc>
                  <a:txBody>
                    <a:bodyPr/>
                    <a:lstStyle/>
                    <a:p>
                      <a:pPr marL="0" marR="0" fontAlgn="ctr">
                        <a:lnSpc>
                          <a:spcPct val="115000"/>
                        </a:lnSpc>
                        <a:spcBef>
                          <a:spcPts val="0"/>
                        </a:spcBef>
                        <a:spcAft>
                          <a:spcPts val="0"/>
                        </a:spcAft>
                      </a:pPr>
                      <a:r>
                        <a:rPr lang="en-US" sz="2000" kern="1200" dirty="0" smtClean="0">
                          <a:solidFill>
                            <a:schemeClr val="dk1"/>
                          </a:solidFill>
                          <a:effectLst/>
                          <a:latin typeface="Calibri"/>
                          <a:ea typeface="Calibri"/>
                          <a:cs typeface="Times New Roman"/>
                        </a:rPr>
                        <a:t>Current price</a:t>
                      </a:r>
                      <a:endParaRPr lang="en-GB" sz="2000" kern="1200" dirty="0">
                        <a:solidFill>
                          <a:schemeClr val="dk1"/>
                        </a:solidFill>
                        <a:effectLst/>
                        <a:latin typeface="Calibri"/>
                        <a:ea typeface="Calibri"/>
                        <a:cs typeface="Times New Roman"/>
                      </a:endParaRPr>
                    </a:p>
                  </a:txBody>
                  <a:tcPr marL="5437" marR="5437" marT="5437" marB="0" anchor="ctr"/>
                </a:tc>
                <a:tc>
                  <a:txBody>
                    <a:bodyPr/>
                    <a:lstStyle/>
                    <a:p>
                      <a:pPr algn="ctr" fontAlgn="b"/>
                      <a:r>
                        <a:rPr lang="en-US" sz="2000" kern="1200" dirty="0" smtClean="0">
                          <a:solidFill>
                            <a:schemeClr val="dk1"/>
                          </a:solidFill>
                          <a:effectLst/>
                          <a:latin typeface="Calibri"/>
                          <a:ea typeface="Calibri"/>
                          <a:cs typeface="Times New Roman"/>
                        </a:rPr>
                        <a:t>46</a:t>
                      </a:r>
                      <a:endParaRPr lang="en-GB" sz="2000" kern="1200" dirty="0">
                        <a:solidFill>
                          <a:schemeClr val="dk1"/>
                        </a:solidFill>
                        <a:effectLst/>
                        <a:latin typeface="Calibri"/>
                        <a:ea typeface="Calibri"/>
                        <a:cs typeface="Times New Roman"/>
                      </a:endParaRPr>
                    </a:p>
                  </a:txBody>
                  <a:tcPr marL="0" marR="0" marT="0" marB="0" anchor="ctr"/>
                </a:tc>
                <a:tc>
                  <a:txBody>
                    <a:bodyPr/>
                    <a:lstStyle/>
                    <a:p>
                      <a:pPr algn="ctr" fontAlgn="b"/>
                      <a:r>
                        <a:rPr lang="en-US" sz="2000" kern="1200" dirty="0" smtClean="0">
                          <a:solidFill>
                            <a:schemeClr val="dk1"/>
                          </a:solidFill>
                          <a:effectLst/>
                          <a:latin typeface="Calibri"/>
                          <a:ea typeface="Calibri"/>
                          <a:cs typeface="Times New Roman"/>
                        </a:rPr>
                        <a:t>105</a:t>
                      </a:r>
                      <a:endParaRPr lang="en-GB" sz="2000" kern="1200" dirty="0">
                        <a:solidFill>
                          <a:schemeClr val="dk1"/>
                        </a:solidFill>
                        <a:effectLst/>
                        <a:latin typeface="Calibri"/>
                        <a:ea typeface="Calibri"/>
                        <a:cs typeface="Times New Roman"/>
                      </a:endParaRPr>
                    </a:p>
                  </a:txBody>
                  <a:tcPr marL="0" marR="0" marT="0" marB="0" anchor="ctr"/>
                </a:tc>
              </a:tr>
              <a:tr h="470583">
                <a:tc>
                  <a:txBody>
                    <a:bodyPr/>
                    <a:lstStyle/>
                    <a:p>
                      <a:pPr marL="0" marR="0" fontAlgn="ctr">
                        <a:lnSpc>
                          <a:spcPct val="115000"/>
                        </a:lnSpc>
                        <a:spcBef>
                          <a:spcPts val="0"/>
                        </a:spcBef>
                        <a:spcAft>
                          <a:spcPts val="0"/>
                        </a:spcAft>
                      </a:pPr>
                      <a:r>
                        <a:rPr lang="en-US" sz="2000" kern="1200" dirty="0" smtClean="0">
                          <a:solidFill>
                            <a:schemeClr val="dk1"/>
                          </a:solidFill>
                          <a:effectLst/>
                          <a:latin typeface="Calibri"/>
                          <a:ea typeface="Calibri"/>
                          <a:cs typeface="Times New Roman"/>
                        </a:rPr>
                        <a:t>Constant price</a:t>
                      </a:r>
                      <a:endParaRPr lang="en-GB" sz="2000" kern="1200" dirty="0">
                        <a:solidFill>
                          <a:schemeClr val="dk1"/>
                        </a:solidFill>
                        <a:effectLst/>
                        <a:latin typeface="Calibri"/>
                        <a:ea typeface="Calibri"/>
                        <a:cs typeface="Times New Roman"/>
                      </a:endParaRPr>
                    </a:p>
                  </a:txBody>
                  <a:tcPr marL="5437" marR="5437" marT="5437" marB="0" anchor="ctr"/>
                </a:tc>
                <a:tc>
                  <a:txBody>
                    <a:bodyPr/>
                    <a:lstStyle/>
                    <a:p>
                      <a:pPr algn="ctr" fontAlgn="b"/>
                      <a:r>
                        <a:rPr lang="en-US" sz="2000" kern="1200" dirty="0" smtClean="0">
                          <a:solidFill>
                            <a:schemeClr val="dk1"/>
                          </a:solidFill>
                          <a:effectLst/>
                          <a:latin typeface="Calibri"/>
                          <a:ea typeface="Calibri"/>
                          <a:cs typeface="Times New Roman"/>
                        </a:rPr>
                        <a:t>40</a:t>
                      </a:r>
                      <a:endParaRPr lang="en-GB" sz="2000" kern="1200" dirty="0">
                        <a:solidFill>
                          <a:schemeClr val="dk1"/>
                        </a:solidFill>
                        <a:effectLst/>
                        <a:latin typeface="Calibri"/>
                        <a:ea typeface="Calibri"/>
                        <a:cs typeface="Times New Roman"/>
                      </a:endParaRPr>
                    </a:p>
                  </a:txBody>
                  <a:tcPr marL="0" marR="0" marT="0" marB="0" anchor="ctr"/>
                </a:tc>
                <a:tc>
                  <a:txBody>
                    <a:bodyPr/>
                    <a:lstStyle/>
                    <a:p>
                      <a:pPr algn="ctr" fontAlgn="b"/>
                      <a:r>
                        <a:rPr lang="en-US" sz="2000" kern="1200" dirty="0" smtClean="0">
                          <a:solidFill>
                            <a:schemeClr val="dk1"/>
                          </a:solidFill>
                          <a:effectLst/>
                          <a:latin typeface="Calibri"/>
                          <a:ea typeface="Calibri"/>
                          <a:cs typeface="Times New Roman"/>
                        </a:rPr>
                        <a:t>96</a:t>
                      </a:r>
                      <a:endParaRPr lang="en-GB" sz="2000" kern="1200" dirty="0">
                        <a:solidFill>
                          <a:schemeClr val="dk1"/>
                        </a:solidFill>
                        <a:effectLst/>
                        <a:latin typeface="Calibri"/>
                        <a:ea typeface="Calibri"/>
                        <a:cs typeface="Times New Roman"/>
                      </a:endParaRPr>
                    </a:p>
                  </a:txBody>
                  <a:tcPr marL="0" marR="0" marT="0" marB="0" anchor="ct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861182380"/>
              </p:ext>
            </p:extLst>
          </p:nvPr>
        </p:nvGraphicFramePr>
        <p:xfrm>
          <a:off x="558264" y="1648727"/>
          <a:ext cx="7932821" cy="1532255"/>
        </p:xfrm>
        <a:graphic>
          <a:graphicData uri="http://schemas.openxmlformats.org/drawingml/2006/table">
            <a:tbl>
              <a:tblPr firstRow="1" bandRow="1">
                <a:tableStyleId>{5C22544A-7EE6-4342-B048-85BDC9FD1C3A}</a:tableStyleId>
              </a:tblPr>
              <a:tblGrid>
                <a:gridCol w="3216015"/>
                <a:gridCol w="2358403"/>
                <a:gridCol w="2358403"/>
              </a:tblGrid>
              <a:tr h="454460">
                <a:tc>
                  <a:txBody>
                    <a:bodyPr/>
                    <a:lstStyle/>
                    <a:p>
                      <a:pPr algn="l" fontAlgn="ctr"/>
                      <a:r>
                        <a:rPr lang="en-US" sz="1800" b="1" i="0" u="none" strike="noStrike" kern="1200" dirty="0" smtClean="0">
                          <a:solidFill>
                            <a:srgbClr val="000000"/>
                          </a:solidFill>
                          <a:effectLst/>
                          <a:latin typeface="+mj-lt"/>
                          <a:ea typeface="+mn-ea"/>
                          <a:cs typeface="+mn-cs"/>
                        </a:rPr>
                        <a:t>Reporting of quarterly </a:t>
                      </a:r>
                      <a:r>
                        <a:rPr lang="en-US" sz="1800" b="1" i="0" u="none" strike="noStrike" kern="1200" baseline="0" dirty="0" smtClean="0">
                          <a:solidFill>
                            <a:srgbClr val="000000"/>
                          </a:solidFill>
                          <a:effectLst/>
                          <a:latin typeface="+mj-lt"/>
                          <a:ea typeface="+mn-ea"/>
                          <a:cs typeface="+mn-cs"/>
                        </a:rPr>
                        <a:t>d</a:t>
                      </a:r>
                      <a:r>
                        <a:rPr lang="en-US" sz="1800" b="1" i="0" u="none" strike="noStrike" kern="1200" dirty="0" smtClean="0">
                          <a:solidFill>
                            <a:srgbClr val="000000"/>
                          </a:solidFill>
                          <a:effectLst/>
                          <a:latin typeface="+mj-lt"/>
                          <a:ea typeface="+mn-ea"/>
                          <a:cs typeface="+mn-cs"/>
                        </a:rPr>
                        <a:t>ata</a:t>
                      </a:r>
                      <a:endParaRPr lang="en-GB" sz="1800" b="1" i="0" u="none" strike="noStrike" kern="1200" dirty="0">
                        <a:solidFill>
                          <a:srgbClr val="000000"/>
                        </a:solidFill>
                        <a:effectLst/>
                        <a:latin typeface="+mj-lt"/>
                        <a:ea typeface="+mn-ea"/>
                        <a:cs typeface="+mn-cs"/>
                      </a:endParaRPr>
                    </a:p>
                  </a:txBody>
                  <a:tcPr marL="0" marR="0" marT="0" marB="0" anchor="ctr">
                    <a:solidFill>
                      <a:schemeClr val="bg1">
                        <a:lumMod val="75000"/>
                      </a:schemeClr>
                    </a:solidFill>
                  </a:tcPr>
                </a:tc>
                <a:tc>
                  <a:txBody>
                    <a:bodyPr/>
                    <a:lstStyle/>
                    <a:p>
                      <a:pPr algn="ctr" fontAlgn="ctr"/>
                      <a:r>
                        <a:rPr lang="en-US" sz="1800" b="1" i="0" u="none" strike="noStrike" kern="1200" dirty="0" smtClean="0">
                          <a:solidFill>
                            <a:srgbClr val="000000"/>
                          </a:solidFill>
                          <a:effectLst/>
                          <a:latin typeface="+mj-lt"/>
                          <a:ea typeface="+mn-ea"/>
                          <a:cs typeface="+mn-cs"/>
                        </a:rPr>
                        <a:t>2005</a:t>
                      </a:r>
                      <a:endParaRPr lang="en-US" sz="1800" b="1" i="0" u="none" strike="noStrike" kern="1200" dirty="0">
                        <a:solidFill>
                          <a:srgbClr val="000000"/>
                        </a:solidFill>
                        <a:effectLst/>
                        <a:latin typeface="+mj-lt"/>
                        <a:ea typeface="+mn-ea"/>
                        <a:cs typeface="+mn-cs"/>
                      </a:endParaRPr>
                    </a:p>
                  </a:txBody>
                  <a:tcPr marL="0" marR="0" marT="0" marB="0" anchor="ctr">
                    <a:solidFill>
                      <a:schemeClr val="bg1">
                        <a:lumMod val="75000"/>
                      </a:schemeClr>
                    </a:solidFill>
                  </a:tcPr>
                </a:tc>
                <a:tc>
                  <a:txBody>
                    <a:bodyPr/>
                    <a:lstStyle/>
                    <a:p>
                      <a:pPr algn="ctr" fontAlgn="ctr"/>
                      <a:r>
                        <a:rPr lang="en-US" sz="1800" b="1" i="0" u="none" strike="noStrike" kern="1200" dirty="0" smtClean="0">
                          <a:solidFill>
                            <a:srgbClr val="000000"/>
                          </a:solidFill>
                          <a:effectLst/>
                          <a:latin typeface="+mj-lt"/>
                          <a:ea typeface="+mn-ea"/>
                          <a:cs typeface="+mn-cs"/>
                        </a:rPr>
                        <a:t>2015</a:t>
                      </a:r>
                      <a:endParaRPr lang="en-US" sz="1800" b="1" i="0" u="none" strike="noStrike" kern="1200" dirty="0">
                        <a:solidFill>
                          <a:srgbClr val="000000"/>
                        </a:solidFill>
                        <a:effectLst/>
                        <a:latin typeface="+mj-lt"/>
                        <a:ea typeface="+mn-ea"/>
                        <a:cs typeface="+mn-cs"/>
                      </a:endParaRPr>
                    </a:p>
                  </a:txBody>
                  <a:tcPr marL="0" marR="0" marT="0" marB="0" anchor="ctr">
                    <a:solidFill>
                      <a:schemeClr val="bg1">
                        <a:lumMod val="75000"/>
                      </a:schemeClr>
                    </a:solidFill>
                  </a:tcPr>
                </a:tc>
              </a:tr>
              <a:tr h="557453">
                <a:tc>
                  <a:txBody>
                    <a:bodyPr/>
                    <a:lstStyle/>
                    <a:p>
                      <a:pPr marL="0" marR="0" fontAlgn="ctr">
                        <a:lnSpc>
                          <a:spcPct val="115000"/>
                        </a:lnSpc>
                        <a:spcBef>
                          <a:spcPts val="0"/>
                        </a:spcBef>
                        <a:spcAft>
                          <a:spcPts val="0"/>
                        </a:spcAft>
                      </a:pPr>
                      <a:r>
                        <a:rPr lang="en-US" sz="2000" kern="1200" dirty="0" smtClean="0">
                          <a:solidFill>
                            <a:schemeClr val="dk1"/>
                          </a:solidFill>
                          <a:effectLst/>
                          <a:latin typeface="Calibri"/>
                          <a:ea typeface="Calibri"/>
                          <a:cs typeface="Times New Roman"/>
                        </a:rPr>
                        <a:t>Current prices and </a:t>
                      </a:r>
                      <a:br>
                        <a:rPr lang="en-US" sz="2000" kern="1200" dirty="0" smtClean="0">
                          <a:solidFill>
                            <a:schemeClr val="dk1"/>
                          </a:solidFill>
                          <a:effectLst/>
                          <a:latin typeface="Calibri"/>
                          <a:ea typeface="Calibri"/>
                          <a:cs typeface="Times New Roman"/>
                        </a:rPr>
                      </a:br>
                      <a:r>
                        <a:rPr lang="en-US" sz="2000" kern="1200" dirty="0" smtClean="0">
                          <a:solidFill>
                            <a:schemeClr val="dk1"/>
                          </a:solidFill>
                          <a:effectLst/>
                          <a:latin typeface="Calibri"/>
                          <a:ea typeface="Calibri"/>
                          <a:cs typeface="Times New Roman"/>
                        </a:rPr>
                        <a:t>volume measures</a:t>
                      </a:r>
                      <a:endParaRPr lang="en-GB" sz="2000" kern="1200" dirty="0">
                        <a:solidFill>
                          <a:schemeClr val="dk1"/>
                        </a:solidFill>
                        <a:effectLst/>
                        <a:latin typeface="Calibri"/>
                        <a:ea typeface="Calibri"/>
                        <a:cs typeface="Times New Roman"/>
                      </a:endParaRPr>
                    </a:p>
                  </a:txBody>
                  <a:tcPr marL="5437" marR="5437" marT="5437" marB="0" anchor="ctr"/>
                </a:tc>
                <a:tc>
                  <a:txBody>
                    <a:bodyPr/>
                    <a:lstStyle/>
                    <a:p>
                      <a:pPr algn="ctr" fontAlgn="b"/>
                      <a:r>
                        <a:rPr lang="en-US" sz="2000" kern="1200" dirty="0" smtClean="0">
                          <a:solidFill>
                            <a:schemeClr val="dk1"/>
                          </a:solidFill>
                          <a:effectLst/>
                          <a:latin typeface="Calibri"/>
                          <a:ea typeface="Calibri"/>
                          <a:cs typeface="Times New Roman"/>
                        </a:rPr>
                        <a:t>0</a:t>
                      </a:r>
                      <a:endParaRPr lang="en-GB" sz="2000" kern="1200" dirty="0">
                        <a:solidFill>
                          <a:schemeClr val="dk1"/>
                        </a:solidFill>
                        <a:effectLst/>
                        <a:latin typeface="Calibri"/>
                        <a:ea typeface="Calibri"/>
                        <a:cs typeface="Times New Roman"/>
                      </a:endParaRPr>
                    </a:p>
                  </a:txBody>
                  <a:tcPr marL="0" marR="0" marT="0" marB="0" anchor="ctr"/>
                </a:tc>
                <a:tc>
                  <a:txBody>
                    <a:bodyPr/>
                    <a:lstStyle/>
                    <a:p>
                      <a:pPr algn="ctr" fontAlgn="b"/>
                      <a:r>
                        <a:rPr lang="en-US" sz="2000" kern="1200" dirty="0" smtClean="0">
                          <a:solidFill>
                            <a:schemeClr val="dk1"/>
                          </a:solidFill>
                          <a:effectLst/>
                          <a:latin typeface="Calibri"/>
                          <a:ea typeface="Calibri"/>
                          <a:cs typeface="Times New Roman"/>
                        </a:rPr>
                        <a:t>75</a:t>
                      </a:r>
                      <a:endParaRPr lang="en-GB" sz="2000" kern="1200" dirty="0">
                        <a:solidFill>
                          <a:schemeClr val="dk1"/>
                        </a:solidFill>
                        <a:effectLst/>
                        <a:latin typeface="Calibri"/>
                        <a:ea typeface="Calibri"/>
                        <a:cs typeface="Times New Roman"/>
                      </a:endParaRPr>
                    </a:p>
                  </a:txBody>
                  <a:tcPr marL="0" marR="0" marT="0" marB="0" anchor="ctr"/>
                </a:tc>
              </a:tr>
              <a:tr h="371318">
                <a:tc>
                  <a:txBody>
                    <a:bodyPr/>
                    <a:lstStyle/>
                    <a:p>
                      <a:pPr marL="0" marR="0" fontAlgn="ctr">
                        <a:lnSpc>
                          <a:spcPct val="115000"/>
                        </a:lnSpc>
                        <a:spcBef>
                          <a:spcPts val="0"/>
                        </a:spcBef>
                        <a:spcAft>
                          <a:spcPts val="0"/>
                        </a:spcAft>
                      </a:pPr>
                      <a:endParaRPr lang="en-GB" sz="2000" kern="1200" dirty="0">
                        <a:solidFill>
                          <a:schemeClr val="dk1"/>
                        </a:solidFill>
                        <a:effectLst/>
                        <a:latin typeface="Calibri"/>
                        <a:ea typeface="Calibri"/>
                        <a:cs typeface="Times New Roman"/>
                      </a:endParaRPr>
                    </a:p>
                  </a:txBody>
                  <a:tcPr marL="5437" marR="5437" marT="5437" marB="0" anchor="ctr"/>
                </a:tc>
                <a:tc>
                  <a:txBody>
                    <a:bodyPr/>
                    <a:lstStyle/>
                    <a:p>
                      <a:pPr algn="ctr" fontAlgn="b"/>
                      <a:endParaRPr lang="en-GB" sz="2000" kern="1200" dirty="0">
                        <a:solidFill>
                          <a:schemeClr val="dk1"/>
                        </a:solidFill>
                        <a:effectLst/>
                        <a:latin typeface="Calibri"/>
                        <a:ea typeface="Calibri"/>
                        <a:cs typeface="Times New Roman"/>
                      </a:endParaRPr>
                    </a:p>
                  </a:txBody>
                  <a:tcPr marL="0" marR="0" marT="0" marB="0" anchor="ctr"/>
                </a:tc>
                <a:tc>
                  <a:txBody>
                    <a:bodyPr/>
                    <a:lstStyle/>
                    <a:p>
                      <a:pPr algn="ctr" fontAlgn="b"/>
                      <a:endParaRPr lang="en-GB" sz="2000" kern="1200" dirty="0">
                        <a:solidFill>
                          <a:schemeClr val="dk1"/>
                        </a:solidFill>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1251107903"/>
      </p:ext>
    </p:extLst>
  </p:cSld>
  <p:clrMapOvr>
    <a:masterClrMapping/>
  </p:clrMapOvr>
  <p:timing>
    <p:tnLst>
      <p:par>
        <p:cTn id="1" dur="indefinite" restart="never" nodeType="tmRoot"/>
      </p:par>
    </p:tnLst>
  </p:timing>
</p:sld>
</file>

<file path=ppt/theme/theme1.xml><?xml version="1.0" encoding="utf-8"?>
<a:theme xmlns:a="http://schemas.openxmlformats.org/drawingml/2006/main" name="10203780">
  <a:themeElements>
    <a:clrScheme name="10203780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1020378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charset="0"/>
          </a:defRPr>
        </a:defPPr>
      </a:lstStyle>
    </a:lnDef>
  </a:objectDefaults>
  <a:extraClrSchemeLst>
    <a:extraClrScheme>
      <a:clrScheme name="10203780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10203780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10203780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10203780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10203780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10203780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10203780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10203780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10263</TotalTime>
  <Words>1893</Words>
  <Application>Microsoft Office PowerPoint</Application>
  <PresentationFormat>On-screen Show (4:3)</PresentationFormat>
  <Paragraphs>416</Paragraphs>
  <Slides>35</Slides>
  <Notes>21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10203780</vt:lpstr>
      <vt:lpstr>Overview of the Implementation of National Accounts at Global Level</vt:lpstr>
      <vt:lpstr>Outline</vt:lpstr>
      <vt:lpstr>Status of implementation of the 2008 SNA</vt:lpstr>
      <vt:lpstr>Implementation monitoring </vt:lpstr>
      <vt:lpstr>Scope and Compliance Measures for the 2008 SNA</vt:lpstr>
      <vt:lpstr>Global status of annual reporting</vt:lpstr>
      <vt:lpstr>Number of countries reporting annually for the reporting period 2003 to 2014</vt:lpstr>
      <vt:lpstr>Number of countries reporting annually  and data availability</vt:lpstr>
      <vt:lpstr>Reporting of Expenditure based GDP</vt:lpstr>
      <vt:lpstr>Number of countries reporting annually  and data availability</vt:lpstr>
      <vt:lpstr>Breakdown of base years</vt:lpstr>
      <vt:lpstr>Number of countries compliant with the 1968, 1993 and 2008 SNA</vt:lpstr>
      <vt:lpstr>Scope of National Accounts</vt:lpstr>
      <vt:lpstr>PowerPoint Presentation</vt:lpstr>
      <vt:lpstr>Milestones and MRDS</vt:lpstr>
      <vt:lpstr>National Accounts Questionnaire</vt:lpstr>
      <vt:lpstr>Number of countries submitting the tables of the MRDS</vt:lpstr>
      <vt:lpstr>Scope of National Accounts Statistics</vt:lpstr>
      <vt:lpstr>Percentage of countries submitting the MRDS</vt:lpstr>
      <vt:lpstr>Implementation Programme for the System of National Accounts 2008 and Supporting Statistics </vt:lpstr>
      <vt:lpstr>PowerPoint Presentation</vt:lpstr>
      <vt:lpstr>Strategic planning framework </vt:lpstr>
      <vt:lpstr>Information structure </vt:lpstr>
      <vt:lpstr>Integrated statistics</vt:lpstr>
      <vt:lpstr>Integrated statistics</vt:lpstr>
      <vt:lpstr>Integrated statistics approach</vt:lpstr>
      <vt:lpstr>Integrated statistics approach</vt:lpstr>
      <vt:lpstr>Modalities of statistical capacity-building</vt:lpstr>
      <vt:lpstr>Publication of manuals and handbooks</vt:lpstr>
      <vt:lpstr>Research</vt:lpstr>
      <vt:lpstr>Research Agenda</vt:lpstr>
      <vt:lpstr>Advocacy</vt:lpstr>
      <vt:lpstr>Stages of implementation leading to the changeover to the 2008 SNA</vt:lpstr>
      <vt:lpstr>Conclusions</vt:lpstr>
      <vt:lpstr>PowerPoint Presentation</vt:lpstr>
    </vt:vector>
  </TitlesOfParts>
  <Company>UNSD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Benchmarking</dc:title>
  <dc:subject>Workshop on Manufacturing statistics, Santiago, Chile, March 2011</dc:subject>
  <dc:creator>Ralf Becker</dc:creator>
  <cp:lastModifiedBy>Pedro Farinas</cp:lastModifiedBy>
  <cp:revision>928</cp:revision>
  <cp:lastPrinted>2016-04-05T17:04:56Z</cp:lastPrinted>
  <dcterms:created xsi:type="dcterms:W3CDTF">2003-09-08T09:07:59Z</dcterms:created>
  <dcterms:modified xsi:type="dcterms:W3CDTF">2016-04-08T19:08:02Z</dcterms:modified>
</cp:coreProperties>
</file>