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1" r:id="rId3"/>
    <p:sldId id="289" r:id="rId4"/>
    <p:sldId id="280" r:id="rId5"/>
    <p:sldId id="290" r:id="rId6"/>
    <p:sldId id="287" r:id="rId7"/>
    <p:sldId id="284" r:id="rId8"/>
    <p:sldId id="282" r:id="rId9"/>
    <p:sldId id="285" r:id="rId10"/>
    <p:sldId id="291" r:id="rId11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780E"/>
    <a:srgbClr val="D6E9A5"/>
    <a:srgbClr val="F5F1D7"/>
    <a:srgbClr val="95C529"/>
    <a:srgbClr val="8BC8ED"/>
    <a:srgbClr val="4BD8E7"/>
    <a:srgbClr val="F7ED65"/>
    <a:srgbClr val="F9FDC7"/>
    <a:srgbClr val="FBFEEC"/>
    <a:srgbClr val="F6FC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2" autoAdjust="0"/>
    <p:restoredTop sz="94660"/>
  </p:normalViewPr>
  <p:slideViewPr>
    <p:cSldViewPr>
      <p:cViewPr varScale="1">
        <p:scale>
          <a:sx n="104" d="100"/>
          <a:sy n="104" d="100"/>
        </p:scale>
        <p:origin x="900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2131" y="-86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A75A60-FE5C-4BA8-BEFB-4048581CEF2C}" type="doc">
      <dgm:prSet loTypeId="urn:microsoft.com/office/officeart/2005/8/layout/chevron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980DF77-E2E5-4BC0-94D7-56D353AE8028}">
      <dgm:prSet phldrT="[Text]"/>
      <dgm:spPr>
        <a:solidFill>
          <a:srgbClr val="D6E9A5"/>
        </a:solidFill>
        <a:ln>
          <a:solidFill>
            <a:srgbClr val="6E780E"/>
          </a:solidFill>
        </a:ln>
      </dgm:spPr>
      <dgm:t>
        <a:bodyPr/>
        <a:lstStyle/>
        <a:p>
          <a:r>
            <a:rPr lang="en-US" b="1" dirty="0">
              <a:solidFill>
                <a:srgbClr val="6E780E"/>
              </a:solidFill>
            </a:rPr>
            <a:t>1</a:t>
          </a:r>
        </a:p>
      </dgm:t>
    </dgm:pt>
    <dgm:pt modelId="{E79760EA-3ED9-46B2-9CAB-C291073B0109}" type="parTrans" cxnId="{5EB5D10D-947D-4FC6-8B0F-06F887C52A8D}">
      <dgm:prSet/>
      <dgm:spPr/>
      <dgm:t>
        <a:bodyPr/>
        <a:lstStyle/>
        <a:p>
          <a:endParaRPr lang="en-US"/>
        </a:p>
      </dgm:t>
    </dgm:pt>
    <dgm:pt modelId="{47FEA332-B97C-4307-887E-645BC51B3E9D}" type="sibTrans" cxnId="{5EB5D10D-947D-4FC6-8B0F-06F887C52A8D}">
      <dgm:prSet/>
      <dgm:spPr/>
      <dgm:t>
        <a:bodyPr/>
        <a:lstStyle/>
        <a:p>
          <a:endParaRPr lang="en-US"/>
        </a:p>
      </dgm:t>
    </dgm:pt>
    <dgm:pt modelId="{754224B9-FAA9-4625-9CD7-53CA0D74AC67}">
      <dgm:prSet phldrT="[Text]"/>
      <dgm:spPr>
        <a:solidFill>
          <a:srgbClr val="F5F1D7"/>
        </a:solidFill>
        <a:ln>
          <a:solidFill>
            <a:srgbClr val="6E780E"/>
          </a:solidFill>
        </a:ln>
      </dgm:spPr>
      <dgm:t>
        <a:bodyPr/>
        <a:lstStyle/>
        <a:p>
          <a:r>
            <a:rPr lang="en-US" dirty="0"/>
            <a:t>Discusses how Islamic financial institutions (IFIs) operate under </a:t>
          </a:r>
          <a:r>
            <a:rPr lang="en-US" dirty="0" err="1"/>
            <a:t>Shari’a</a:t>
          </a:r>
          <a:r>
            <a:rPr lang="en-US" dirty="0"/>
            <a:t> rules </a:t>
          </a:r>
        </a:p>
      </dgm:t>
    </dgm:pt>
    <dgm:pt modelId="{74945AA1-15D7-4438-AC99-7743D87688DE}" type="parTrans" cxnId="{33D632B8-FD32-4ADD-9EE4-FB0B1EDC7717}">
      <dgm:prSet/>
      <dgm:spPr/>
      <dgm:t>
        <a:bodyPr/>
        <a:lstStyle/>
        <a:p>
          <a:endParaRPr lang="en-US"/>
        </a:p>
      </dgm:t>
    </dgm:pt>
    <dgm:pt modelId="{F8CDB165-E0B7-4C51-8869-0861189AB2CD}" type="sibTrans" cxnId="{33D632B8-FD32-4ADD-9EE4-FB0B1EDC7717}">
      <dgm:prSet/>
      <dgm:spPr/>
      <dgm:t>
        <a:bodyPr/>
        <a:lstStyle/>
        <a:p>
          <a:endParaRPr lang="en-US"/>
        </a:p>
      </dgm:t>
    </dgm:pt>
    <dgm:pt modelId="{E1B58FE3-53D7-432C-B05C-E994F0EB7250}">
      <dgm:prSet phldrT="[Text]"/>
      <dgm:spPr>
        <a:solidFill>
          <a:srgbClr val="D6E9A5"/>
        </a:solidFill>
        <a:ln>
          <a:solidFill>
            <a:srgbClr val="6E780E"/>
          </a:solidFill>
        </a:ln>
      </dgm:spPr>
      <dgm:t>
        <a:bodyPr/>
        <a:lstStyle/>
        <a:p>
          <a:r>
            <a:rPr lang="en-US" b="1" dirty="0">
              <a:solidFill>
                <a:srgbClr val="6E780E"/>
              </a:solidFill>
            </a:rPr>
            <a:t>2</a:t>
          </a:r>
        </a:p>
      </dgm:t>
    </dgm:pt>
    <dgm:pt modelId="{EC9E77A6-ECF2-424D-8235-46A5210B6355}" type="parTrans" cxnId="{24AE87E6-75F7-4955-AA98-AC86F244DF17}">
      <dgm:prSet/>
      <dgm:spPr/>
      <dgm:t>
        <a:bodyPr/>
        <a:lstStyle/>
        <a:p>
          <a:endParaRPr lang="en-US"/>
        </a:p>
      </dgm:t>
    </dgm:pt>
    <dgm:pt modelId="{E1DED22C-8E65-435F-897D-FC9EB5AE0AF4}" type="sibTrans" cxnId="{24AE87E6-75F7-4955-AA98-AC86F244DF17}">
      <dgm:prSet/>
      <dgm:spPr/>
      <dgm:t>
        <a:bodyPr/>
        <a:lstStyle/>
        <a:p>
          <a:endParaRPr lang="en-US"/>
        </a:p>
      </dgm:t>
    </dgm:pt>
    <dgm:pt modelId="{61E9C4AA-1D20-49FB-A430-82ECA3A2CF5A}">
      <dgm:prSet phldrT="[Text]"/>
      <dgm:spPr>
        <a:solidFill>
          <a:srgbClr val="F5F1D7"/>
        </a:solidFill>
        <a:ln>
          <a:solidFill>
            <a:srgbClr val="6E780E"/>
          </a:solidFill>
        </a:ln>
      </dgm:spPr>
      <dgm:t>
        <a:bodyPr/>
        <a:lstStyle/>
        <a:p>
          <a:r>
            <a:rPr lang="en-US" dirty="0"/>
            <a:t>Discusses the classification of IFIs into subsectors of the financial corporations sector for compiling monetary and financial statistics</a:t>
          </a:r>
        </a:p>
      </dgm:t>
    </dgm:pt>
    <dgm:pt modelId="{40C25E07-767A-4075-8972-B470272F8E4E}" type="parTrans" cxnId="{B02B4F65-9D75-4B88-A9A9-F6322C860F3C}">
      <dgm:prSet/>
      <dgm:spPr/>
      <dgm:t>
        <a:bodyPr/>
        <a:lstStyle/>
        <a:p>
          <a:endParaRPr lang="en-US"/>
        </a:p>
      </dgm:t>
    </dgm:pt>
    <dgm:pt modelId="{A49CFA0E-8018-4432-A7B8-77F8F7A3D0B5}" type="sibTrans" cxnId="{B02B4F65-9D75-4B88-A9A9-F6322C860F3C}">
      <dgm:prSet/>
      <dgm:spPr/>
      <dgm:t>
        <a:bodyPr/>
        <a:lstStyle/>
        <a:p>
          <a:endParaRPr lang="en-US"/>
        </a:p>
      </dgm:t>
    </dgm:pt>
    <dgm:pt modelId="{83054CDA-C9FF-4E6E-9559-300ED1FA309A}">
      <dgm:prSet phldrT="[Text]"/>
      <dgm:spPr>
        <a:solidFill>
          <a:srgbClr val="D6E9A5"/>
        </a:solidFill>
        <a:ln>
          <a:solidFill>
            <a:srgbClr val="6E780E"/>
          </a:solidFill>
        </a:ln>
      </dgm:spPr>
      <dgm:t>
        <a:bodyPr/>
        <a:lstStyle/>
        <a:p>
          <a:r>
            <a:rPr lang="en-US" b="1" dirty="0">
              <a:solidFill>
                <a:srgbClr val="6E780E"/>
              </a:solidFill>
            </a:rPr>
            <a:t>3</a:t>
          </a:r>
        </a:p>
      </dgm:t>
    </dgm:pt>
    <dgm:pt modelId="{0C14AEA2-22A1-42A9-9236-A9B13EEB0460}" type="parTrans" cxnId="{5CBAA28D-456E-4211-987C-C8167D6279F5}">
      <dgm:prSet/>
      <dgm:spPr/>
      <dgm:t>
        <a:bodyPr/>
        <a:lstStyle/>
        <a:p>
          <a:endParaRPr lang="en-US"/>
        </a:p>
      </dgm:t>
    </dgm:pt>
    <dgm:pt modelId="{18DD9D5C-BD3D-4423-A703-137312B2361E}" type="sibTrans" cxnId="{5CBAA28D-456E-4211-987C-C8167D6279F5}">
      <dgm:prSet/>
      <dgm:spPr/>
      <dgm:t>
        <a:bodyPr/>
        <a:lstStyle/>
        <a:p>
          <a:endParaRPr lang="en-US"/>
        </a:p>
      </dgm:t>
    </dgm:pt>
    <dgm:pt modelId="{BF5AEA9C-5BDC-4A2F-94AF-59203A33A8A8}">
      <dgm:prSet phldrT="[Text]" custT="1"/>
      <dgm:spPr>
        <a:solidFill>
          <a:srgbClr val="F5F1D7"/>
        </a:solidFill>
        <a:ln>
          <a:solidFill>
            <a:srgbClr val="6E780E"/>
          </a:solidFill>
        </a:ln>
      </dgm:spPr>
      <dgm:t>
        <a:bodyPr/>
        <a:lstStyle/>
        <a:p>
          <a:r>
            <a:rPr lang="en-US" sz="1900" dirty="0"/>
            <a:t>Provides guidance on the classification of various types of Islamic financial instruments for compiling monetary and financial statistics</a:t>
          </a:r>
        </a:p>
      </dgm:t>
    </dgm:pt>
    <dgm:pt modelId="{C2662B73-A74C-40CD-8251-1F05DCD9EF1B}" type="parTrans" cxnId="{B7728E46-FAB6-4789-8F6B-08F327951B18}">
      <dgm:prSet/>
      <dgm:spPr/>
      <dgm:t>
        <a:bodyPr/>
        <a:lstStyle/>
        <a:p>
          <a:endParaRPr lang="en-US"/>
        </a:p>
      </dgm:t>
    </dgm:pt>
    <dgm:pt modelId="{A85BF99D-DBC5-434A-9CC6-4B9AB183A1EB}" type="sibTrans" cxnId="{B7728E46-FAB6-4789-8F6B-08F327951B18}">
      <dgm:prSet/>
      <dgm:spPr/>
      <dgm:t>
        <a:bodyPr/>
        <a:lstStyle/>
        <a:p>
          <a:endParaRPr lang="en-US"/>
        </a:p>
      </dgm:t>
    </dgm:pt>
    <dgm:pt modelId="{4E5C190E-BB1D-4377-93B3-D88B98AF9719}" type="pres">
      <dgm:prSet presAssocID="{E9A75A60-FE5C-4BA8-BEFB-4048581CEF2C}" presName="linearFlow" presStyleCnt="0">
        <dgm:presLayoutVars>
          <dgm:dir/>
          <dgm:animLvl val="lvl"/>
          <dgm:resizeHandles val="exact"/>
        </dgm:presLayoutVars>
      </dgm:prSet>
      <dgm:spPr/>
    </dgm:pt>
    <dgm:pt modelId="{144EF7E3-8C3D-4341-B416-2D4F93ADA9C9}" type="pres">
      <dgm:prSet presAssocID="{F980DF77-E2E5-4BC0-94D7-56D353AE8028}" presName="composite" presStyleCnt="0"/>
      <dgm:spPr/>
    </dgm:pt>
    <dgm:pt modelId="{BD4FEFF1-6E6F-413D-A6D4-875A5B2110D8}" type="pres">
      <dgm:prSet presAssocID="{F980DF77-E2E5-4BC0-94D7-56D353AE8028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6CCF37D7-9F14-44D3-B841-909148F4E9B5}" type="pres">
      <dgm:prSet presAssocID="{F980DF77-E2E5-4BC0-94D7-56D353AE8028}" presName="descendantText" presStyleLbl="alignAcc1" presStyleIdx="0" presStyleCnt="3">
        <dgm:presLayoutVars>
          <dgm:bulletEnabled val="1"/>
        </dgm:presLayoutVars>
      </dgm:prSet>
      <dgm:spPr/>
    </dgm:pt>
    <dgm:pt modelId="{D69CE3AF-38B2-4329-9ED4-C5A5499B98D2}" type="pres">
      <dgm:prSet presAssocID="{47FEA332-B97C-4307-887E-645BC51B3E9D}" presName="sp" presStyleCnt="0"/>
      <dgm:spPr/>
    </dgm:pt>
    <dgm:pt modelId="{446CCE6F-55E3-4D96-8160-21AD4529C6D7}" type="pres">
      <dgm:prSet presAssocID="{E1B58FE3-53D7-432C-B05C-E994F0EB7250}" presName="composite" presStyleCnt="0"/>
      <dgm:spPr/>
    </dgm:pt>
    <dgm:pt modelId="{C2E66BB2-06D6-496B-BC04-3ACD72C8FE3B}" type="pres">
      <dgm:prSet presAssocID="{E1B58FE3-53D7-432C-B05C-E994F0EB7250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5910D418-205F-442B-B78D-BDA9A7A96634}" type="pres">
      <dgm:prSet presAssocID="{E1B58FE3-53D7-432C-B05C-E994F0EB7250}" presName="descendantText" presStyleLbl="alignAcc1" presStyleIdx="1" presStyleCnt="3">
        <dgm:presLayoutVars>
          <dgm:bulletEnabled val="1"/>
        </dgm:presLayoutVars>
      </dgm:prSet>
      <dgm:spPr/>
    </dgm:pt>
    <dgm:pt modelId="{91C40EFF-4DF9-49E8-9805-82E8FCD91C18}" type="pres">
      <dgm:prSet presAssocID="{E1DED22C-8E65-435F-897D-FC9EB5AE0AF4}" presName="sp" presStyleCnt="0"/>
      <dgm:spPr/>
    </dgm:pt>
    <dgm:pt modelId="{8471AD8C-B9DA-4A92-8D98-415E1575E31E}" type="pres">
      <dgm:prSet presAssocID="{83054CDA-C9FF-4E6E-9559-300ED1FA309A}" presName="composite" presStyleCnt="0"/>
      <dgm:spPr/>
    </dgm:pt>
    <dgm:pt modelId="{F1BA670E-8BDF-4149-8CC9-E502830EE4A2}" type="pres">
      <dgm:prSet presAssocID="{83054CDA-C9FF-4E6E-9559-300ED1FA309A}" presName="parentText" presStyleLbl="alignNode1" presStyleIdx="2" presStyleCnt="3" custLinFactNeighborX="-12980" custLinFactNeighborY="141">
        <dgm:presLayoutVars>
          <dgm:chMax val="1"/>
          <dgm:bulletEnabled val="1"/>
        </dgm:presLayoutVars>
      </dgm:prSet>
      <dgm:spPr/>
    </dgm:pt>
    <dgm:pt modelId="{99C0CD6D-29FC-4544-8C5C-6855BED5296A}" type="pres">
      <dgm:prSet presAssocID="{83054CDA-C9FF-4E6E-9559-300ED1FA309A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5EB5D10D-947D-4FC6-8B0F-06F887C52A8D}" srcId="{E9A75A60-FE5C-4BA8-BEFB-4048581CEF2C}" destId="{F980DF77-E2E5-4BC0-94D7-56D353AE8028}" srcOrd="0" destOrd="0" parTransId="{E79760EA-3ED9-46B2-9CAB-C291073B0109}" sibTransId="{47FEA332-B97C-4307-887E-645BC51B3E9D}"/>
    <dgm:cxn modelId="{C8C24A41-B13C-41F4-A3CE-0813B5317D98}" type="presOf" srcId="{F980DF77-E2E5-4BC0-94D7-56D353AE8028}" destId="{BD4FEFF1-6E6F-413D-A6D4-875A5B2110D8}" srcOrd="0" destOrd="0" presId="urn:microsoft.com/office/officeart/2005/8/layout/chevron2"/>
    <dgm:cxn modelId="{B02B4F65-9D75-4B88-A9A9-F6322C860F3C}" srcId="{E1B58FE3-53D7-432C-B05C-E994F0EB7250}" destId="{61E9C4AA-1D20-49FB-A430-82ECA3A2CF5A}" srcOrd="0" destOrd="0" parTransId="{40C25E07-767A-4075-8972-B470272F8E4E}" sibTransId="{A49CFA0E-8018-4432-A7B8-77F8F7A3D0B5}"/>
    <dgm:cxn modelId="{B7728E46-FAB6-4789-8F6B-08F327951B18}" srcId="{83054CDA-C9FF-4E6E-9559-300ED1FA309A}" destId="{BF5AEA9C-5BDC-4A2F-94AF-59203A33A8A8}" srcOrd="0" destOrd="0" parTransId="{C2662B73-A74C-40CD-8251-1F05DCD9EF1B}" sibTransId="{A85BF99D-DBC5-434A-9CC6-4B9AB183A1EB}"/>
    <dgm:cxn modelId="{BF834E47-93D5-4F9E-9763-1AEA3FED8EBE}" type="presOf" srcId="{E1B58FE3-53D7-432C-B05C-E994F0EB7250}" destId="{C2E66BB2-06D6-496B-BC04-3ACD72C8FE3B}" srcOrd="0" destOrd="0" presId="urn:microsoft.com/office/officeart/2005/8/layout/chevron2"/>
    <dgm:cxn modelId="{386AC859-A58A-4717-A485-38CCE9026870}" type="presOf" srcId="{E9A75A60-FE5C-4BA8-BEFB-4048581CEF2C}" destId="{4E5C190E-BB1D-4377-93B3-D88B98AF9719}" srcOrd="0" destOrd="0" presId="urn:microsoft.com/office/officeart/2005/8/layout/chevron2"/>
    <dgm:cxn modelId="{5CBAA28D-456E-4211-987C-C8167D6279F5}" srcId="{E9A75A60-FE5C-4BA8-BEFB-4048581CEF2C}" destId="{83054CDA-C9FF-4E6E-9559-300ED1FA309A}" srcOrd="2" destOrd="0" parTransId="{0C14AEA2-22A1-42A9-9236-A9B13EEB0460}" sibTransId="{18DD9D5C-BD3D-4423-A703-137312B2361E}"/>
    <dgm:cxn modelId="{FFAFFC9A-615D-47D5-B9D6-BEDB5ABEC8BB}" type="presOf" srcId="{754224B9-FAA9-4625-9CD7-53CA0D74AC67}" destId="{6CCF37D7-9F14-44D3-B841-909148F4E9B5}" srcOrd="0" destOrd="0" presId="urn:microsoft.com/office/officeart/2005/8/layout/chevron2"/>
    <dgm:cxn modelId="{F59BCC9E-1BB6-4D17-A0C7-19662A10F478}" type="presOf" srcId="{61E9C4AA-1D20-49FB-A430-82ECA3A2CF5A}" destId="{5910D418-205F-442B-B78D-BDA9A7A96634}" srcOrd="0" destOrd="0" presId="urn:microsoft.com/office/officeart/2005/8/layout/chevron2"/>
    <dgm:cxn modelId="{33D632B8-FD32-4ADD-9EE4-FB0B1EDC7717}" srcId="{F980DF77-E2E5-4BC0-94D7-56D353AE8028}" destId="{754224B9-FAA9-4625-9CD7-53CA0D74AC67}" srcOrd="0" destOrd="0" parTransId="{74945AA1-15D7-4438-AC99-7743D87688DE}" sibTransId="{F8CDB165-E0B7-4C51-8869-0861189AB2CD}"/>
    <dgm:cxn modelId="{46F6A8D2-7ACD-436F-A282-868EE5700ACA}" type="presOf" srcId="{BF5AEA9C-5BDC-4A2F-94AF-59203A33A8A8}" destId="{99C0CD6D-29FC-4544-8C5C-6855BED5296A}" srcOrd="0" destOrd="0" presId="urn:microsoft.com/office/officeart/2005/8/layout/chevron2"/>
    <dgm:cxn modelId="{24AE87E6-75F7-4955-AA98-AC86F244DF17}" srcId="{E9A75A60-FE5C-4BA8-BEFB-4048581CEF2C}" destId="{E1B58FE3-53D7-432C-B05C-E994F0EB7250}" srcOrd="1" destOrd="0" parTransId="{EC9E77A6-ECF2-424D-8235-46A5210B6355}" sibTransId="{E1DED22C-8E65-435F-897D-FC9EB5AE0AF4}"/>
    <dgm:cxn modelId="{1DD8F7FD-B51B-4606-8F65-50813B4839BC}" type="presOf" srcId="{83054CDA-C9FF-4E6E-9559-300ED1FA309A}" destId="{F1BA670E-8BDF-4149-8CC9-E502830EE4A2}" srcOrd="0" destOrd="0" presId="urn:microsoft.com/office/officeart/2005/8/layout/chevron2"/>
    <dgm:cxn modelId="{C2139588-7F5A-4591-AECD-BB03864175D0}" type="presParOf" srcId="{4E5C190E-BB1D-4377-93B3-D88B98AF9719}" destId="{144EF7E3-8C3D-4341-B416-2D4F93ADA9C9}" srcOrd="0" destOrd="0" presId="urn:microsoft.com/office/officeart/2005/8/layout/chevron2"/>
    <dgm:cxn modelId="{3DF130B8-148F-4EB6-8FC1-49FCB6684D0C}" type="presParOf" srcId="{144EF7E3-8C3D-4341-B416-2D4F93ADA9C9}" destId="{BD4FEFF1-6E6F-413D-A6D4-875A5B2110D8}" srcOrd="0" destOrd="0" presId="urn:microsoft.com/office/officeart/2005/8/layout/chevron2"/>
    <dgm:cxn modelId="{9DDE39AC-1D9B-40D8-8781-6A7930B1982D}" type="presParOf" srcId="{144EF7E3-8C3D-4341-B416-2D4F93ADA9C9}" destId="{6CCF37D7-9F14-44D3-B841-909148F4E9B5}" srcOrd="1" destOrd="0" presId="urn:microsoft.com/office/officeart/2005/8/layout/chevron2"/>
    <dgm:cxn modelId="{E4B8936A-B09F-463C-8374-FD47B42211BC}" type="presParOf" srcId="{4E5C190E-BB1D-4377-93B3-D88B98AF9719}" destId="{D69CE3AF-38B2-4329-9ED4-C5A5499B98D2}" srcOrd="1" destOrd="0" presId="urn:microsoft.com/office/officeart/2005/8/layout/chevron2"/>
    <dgm:cxn modelId="{091DE440-9F3C-45D2-AD5E-A32FFE9A2F1C}" type="presParOf" srcId="{4E5C190E-BB1D-4377-93B3-D88B98AF9719}" destId="{446CCE6F-55E3-4D96-8160-21AD4529C6D7}" srcOrd="2" destOrd="0" presId="urn:microsoft.com/office/officeart/2005/8/layout/chevron2"/>
    <dgm:cxn modelId="{28D40F91-CF49-461A-AD0D-5FF45CA6B3E5}" type="presParOf" srcId="{446CCE6F-55E3-4D96-8160-21AD4529C6D7}" destId="{C2E66BB2-06D6-496B-BC04-3ACD72C8FE3B}" srcOrd="0" destOrd="0" presId="urn:microsoft.com/office/officeart/2005/8/layout/chevron2"/>
    <dgm:cxn modelId="{EC7E7B33-EF1C-4930-9FED-9737111407E0}" type="presParOf" srcId="{446CCE6F-55E3-4D96-8160-21AD4529C6D7}" destId="{5910D418-205F-442B-B78D-BDA9A7A96634}" srcOrd="1" destOrd="0" presId="urn:microsoft.com/office/officeart/2005/8/layout/chevron2"/>
    <dgm:cxn modelId="{16795177-9D16-4890-9FEC-F29F87E28D78}" type="presParOf" srcId="{4E5C190E-BB1D-4377-93B3-D88B98AF9719}" destId="{91C40EFF-4DF9-49E8-9805-82E8FCD91C18}" srcOrd="3" destOrd="0" presId="urn:microsoft.com/office/officeart/2005/8/layout/chevron2"/>
    <dgm:cxn modelId="{47CA1967-E840-4B02-BA38-2213CF872273}" type="presParOf" srcId="{4E5C190E-BB1D-4377-93B3-D88B98AF9719}" destId="{8471AD8C-B9DA-4A92-8D98-415E1575E31E}" srcOrd="4" destOrd="0" presId="urn:microsoft.com/office/officeart/2005/8/layout/chevron2"/>
    <dgm:cxn modelId="{A3431A8C-FB4D-42D8-BD01-5065ED9752B1}" type="presParOf" srcId="{8471AD8C-B9DA-4A92-8D98-415E1575E31E}" destId="{F1BA670E-8BDF-4149-8CC9-E502830EE4A2}" srcOrd="0" destOrd="0" presId="urn:microsoft.com/office/officeart/2005/8/layout/chevron2"/>
    <dgm:cxn modelId="{1A5FFBAB-4DBC-4E1E-B3C9-A3186EFE469E}" type="presParOf" srcId="{8471AD8C-B9DA-4A92-8D98-415E1575E31E}" destId="{99C0CD6D-29FC-4544-8C5C-6855BED5296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A75A60-FE5C-4BA8-BEFB-4048581CEF2C}" type="doc">
      <dgm:prSet loTypeId="urn:microsoft.com/office/officeart/2005/8/layout/chevron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980DF77-E2E5-4BC0-94D7-56D353AE8028}">
      <dgm:prSet phldrT="[Text]"/>
      <dgm:spPr>
        <a:solidFill>
          <a:srgbClr val="D6E9A5"/>
        </a:solidFill>
        <a:ln>
          <a:solidFill>
            <a:srgbClr val="6E780E"/>
          </a:solidFill>
        </a:ln>
      </dgm:spPr>
      <dgm:t>
        <a:bodyPr/>
        <a:lstStyle/>
        <a:p>
          <a:r>
            <a:rPr lang="en-US" b="1" dirty="0">
              <a:solidFill>
                <a:srgbClr val="6E780E"/>
              </a:solidFill>
            </a:rPr>
            <a:t>1</a:t>
          </a:r>
        </a:p>
      </dgm:t>
    </dgm:pt>
    <dgm:pt modelId="{E79760EA-3ED9-46B2-9CAB-C291073B0109}" type="parTrans" cxnId="{5EB5D10D-947D-4FC6-8B0F-06F887C52A8D}">
      <dgm:prSet/>
      <dgm:spPr/>
      <dgm:t>
        <a:bodyPr/>
        <a:lstStyle/>
        <a:p>
          <a:endParaRPr lang="en-US"/>
        </a:p>
      </dgm:t>
    </dgm:pt>
    <dgm:pt modelId="{47FEA332-B97C-4307-887E-645BC51B3E9D}" type="sibTrans" cxnId="{5EB5D10D-947D-4FC6-8B0F-06F887C52A8D}">
      <dgm:prSet/>
      <dgm:spPr/>
      <dgm:t>
        <a:bodyPr/>
        <a:lstStyle/>
        <a:p>
          <a:endParaRPr lang="en-US"/>
        </a:p>
      </dgm:t>
    </dgm:pt>
    <dgm:pt modelId="{754224B9-FAA9-4625-9CD7-53CA0D74AC67}">
      <dgm:prSet phldrT="[Text]"/>
      <dgm:spPr>
        <a:solidFill>
          <a:srgbClr val="F5F1D7"/>
        </a:solidFill>
        <a:ln>
          <a:solidFill>
            <a:srgbClr val="6E780E"/>
          </a:solidFill>
        </a:ln>
      </dgm:spPr>
      <dgm:t>
        <a:bodyPr/>
        <a:lstStyle/>
        <a:p>
          <a:r>
            <a:rPr lang="en-US" dirty="0"/>
            <a:t>Prepared/Revised in the context of the revision of the MFS methodology to align with the </a:t>
          </a:r>
          <a:r>
            <a:rPr lang="en-US" i="1" dirty="0"/>
            <a:t>2008 SNA.</a:t>
          </a:r>
        </a:p>
      </dgm:t>
    </dgm:pt>
    <dgm:pt modelId="{74945AA1-15D7-4438-AC99-7743D87688DE}" type="parTrans" cxnId="{33D632B8-FD32-4ADD-9EE4-FB0B1EDC7717}">
      <dgm:prSet/>
      <dgm:spPr/>
      <dgm:t>
        <a:bodyPr/>
        <a:lstStyle/>
        <a:p>
          <a:endParaRPr lang="en-US"/>
        </a:p>
      </dgm:t>
    </dgm:pt>
    <dgm:pt modelId="{F8CDB165-E0B7-4C51-8869-0861189AB2CD}" type="sibTrans" cxnId="{33D632B8-FD32-4ADD-9EE4-FB0B1EDC7717}">
      <dgm:prSet/>
      <dgm:spPr/>
      <dgm:t>
        <a:bodyPr/>
        <a:lstStyle/>
        <a:p>
          <a:endParaRPr lang="en-US"/>
        </a:p>
      </dgm:t>
    </dgm:pt>
    <dgm:pt modelId="{E1B58FE3-53D7-432C-B05C-E994F0EB7250}">
      <dgm:prSet phldrT="[Text]"/>
      <dgm:spPr>
        <a:solidFill>
          <a:srgbClr val="D6E9A5"/>
        </a:solidFill>
        <a:ln>
          <a:solidFill>
            <a:srgbClr val="6E780E"/>
          </a:solidFill>
        </a:ln>
      </dgm:spPr>
      <dgm:t>
        <a:bodyPr/>
        <a:lstStyle/>
        <a:p>
          <a:r>
            <a:rPr lang="en-US" b="1" dirty="0">
              <a:solidFill>
                <a:srgbClr val="6E780E"/>
              </a:solidFill>
            </a:rPr>
            <a:t>2</a:t>
          </a:r>
        </a:p>
      </dgm:t>
    </dgm:pt>
    <dgm:pt modelId="{EC9E77A6-ECF2-424D-8235-46A5210B6355}" type="parTrans" cxnId="{24AE87E6-75F7-4955-AA98-AC86F244DF17}">
      <dgm:prSet/>
      <dgm:spPr/>
      <dgm:t>
        <a:bodyPr/>
        <a:lstStyle/>
        <a:p>
          <a:endParaRPr lang="en-US"/>
        </a:p>
      </dgm:t>
    </dgm:pt>
    <dgm:pt modelId="{E1DED22C-8E65-435F-897D-FC9EB5AE0AF4}" type="sibTrans" cxnId="{24AE87E6-75F7-4955-AA98-AC86F244DF17}">
      <dgm:prSet/>
      <dgm:spPr/>
      <dgm:t>
        <a:bodyPr/>
        <a:lstStyle/>
        <a:p>
          <a:endParaRPr lang="en-US"/>
        </a:p>
      </dgm:t>
    </dgm:pt>
    <dgm:pt modelId="{61E9C4AA-1D20-49FB-A430-82ECA3A2CF5A}">
      <dgm:prSet phldrT="[Text]"/>
      <dgm:spPr>
        <a:solidFill>
          <a:srgbClr val="F5F1D7"/>
        </a:solidFill>
        <a:ln>
          <a:solidFill>
            <a:srgbClr val="6E780E"/>
          </a:solidFill>
        </a:ln>
      </dgm:spPr>
      <dgm:t>
        <a:bodyPr/>
        <a:lstStyle/>
        <a:p>
          <a:r>
            <a:rPr lang="en-US" dirty="0"/>
            <a:t>Prepared in broad international consultation, as an annex to Chapter 4 of the MFSMCG.</a:t>
          </a:r>
        </a:p>
      </dgm:t>
    </dgm:pt>
    <dgm:pt modelId="{40C25E07-767A-4075-8972-B470272F8E4E}" type="parTrans" cxnId="{B02B4F65-9D75-4B88-A9A9-F6322C860F3C}">
      <dgm:prSet/>
      <dgm:spPr/>
      <dgm:t>
        <a:bodyPr/>
        <a:lstStyle/>
        <a:p>
          <a:endParaRPr lang="en-US"/>
        </a:p>
      </dgm:t>
    </dgm:pt>
    <dgm:pt modelId="{A49CFA0E-8018-4432-A7B8-77F8F7A3D0B5}" type="sibTrans" cxnId="{B02B4F65-9D75-4B88-A9A9-F6322C860F3C}">
      <dgm:prSet/>
      <dgm:spPr/>
      <dgm:t>
        <a:bodyPr/>
        <a:lstStyle/>
        <a:p>
          <a:endParaRPr lang="en-US"/>
        </a:p>
      </dgm:t>
    </dgm:pt>
    <dgm:pt modelId="{83054CDA-C9FF-4E6E-9559-300ED1FA309A}">
      <dgm:prSet phldrT="[Text]"/>
      <dgm:spPr>
        <a:solidFill>
          <a:srgbClr val="D6E9A5"/>
        </a:solidFill>
        <a:ln>
          <a:solidFill>
            <a:srgbClr val="6E780E"/>
          </a:solidFill>
        </a:ln>
      </dgm:spPr>
      <dgm:t>
        <a:bodyPr/>
        <a:lstStyle/>
        <a:p>
          <a:r>
            <a:rPr lang="en-US" b="1" dirty="0">
              <a:solidFill>
                <a:srgbClr val="6E780E"/>
              </a:solidFill>
            </a:rPr>
            <a:t>3</a:t>
          </a:r>
        </a:p>
      </dgm:t>
    </dgm:pt>
    <dgm:pt modelId="{0C14AEA2-22A1-42A9-9236-A9B13EEB0460}" type="parTrans" cxnId="{5CBAA28D-456E-4211-987C-C8167D6279F5}">
      <dgm:prSet/>
      <dgm:spPr/>
      <dgm:t>
        <a:bodyPr/>
        <a:lstStyle/>
        <a:p>
          <a:endParaRPr lang="en-US"/>
        </a:p>
      </dgm:t>
    </dgm:pt>
    <dgm:pt modelId="{18DD9D5C-BD3D-4423-A703-137312B2361E}" type="sibTrans" cxnId="{5CBAA28D-456E-4211-987C-C8167D6279F5}">
      <dgm:prSet/>
      <dgm:spPr/>
      <dgm:t>
        <a:bodyPr/>
        <a:lstStyle/>
        <a:p>
          <a:endParaRPr lang="en-US"/>
        </a:p>
      </dgm:t>
    </dgm:pt>
    <dgm:pt modelId="{41F18E8D-9230-4085-9532-7383C07CE8D4}">
      <dgm:prSet phldrT="[Text]"/>
      <dgm:spPr>
        <a:solidFill>
          <a:srgbClr val="D6E9A5"/>
        </a:solidFill>
        <a:ln>
          <a:solidFill>
            <a:srgbClr val="6E780E"/>
          </a:solidFill>
        </a:ln>
      </dgm:spPr>
      <dgm:t>
        <a:bodyPr/>
        <a:lstStyle/>
        <a:p>
          <a:r>
            <a:rPr lang="en-US" b="1" dirty="0">
              <a:solidFill>
                <a:srgbClr val="6E780E"/>
              </a:solidFill>
            </a:rPr>
            <a:t>4</a:t>
          </a:r>
          <a:r>
            <a:rPr lang="en-US" dirty="0"/>
            <a:t> </a:t>
          </a:r>
        </a:p>
      </dgm:t>
    </dgm:pt>
    <dgm:pt modelId="{1D8A664A-6A2C-4B8A-995F-1329DC50E8F8}" type="parTrans" cxnId="{32220D2B-86F0-4802-A8FA-42264335E31C}">
      <dgm:prSet/>
      <dgm:spPr/>
      <dgm:t>
        <a:bodyPr/>
        <a:lstStyle/>
        <a:p>
          <a:endParaRPr lang="en-US"/>
        </a:p>
      </dgm:t>
    </dgm:pt>
    <dgm:pt modelId="{DD13F7B4-B7A8-4A9E-8B2D-9258F0BA4AEA}" type="sibTrans" cxnId="{32220D2B-86F0-4802-A8FA-42264335E31C}">
      <dgm:prSet/>
      <dgm:spPr/>
      <dgm:t>
        <a:bodyPr/>
        <a:lstStyle/>
        <a:p>
          <a:endParaRPr lang="en-US"/>
        </a:p>
      </dgm:t>
    </dgm:pt>
    <dgm:pt modelId="{9A6E4822-1F4B-4773-A59E-015239A8585C}">
      <dgm:prSet phldrT="[Text]"/>
      <dgm:spPr>
        <a:solidFill>
          <a:srgbClr val="F5F1D7"/>
        </a:solidFill>
        <a:ln>
          <a:solidFill>
            <a:srgbClr val="6E780E"/>
          </a:solidFill>
        </a:ln>
      </dgm:spPr>
      <dgm:t>
        <a:bodyPr/>
        <a:lstStyle/>
        <a:p>
          <a:r>
            <a:rPr lang="en-GB" dirty="0"/>
            <a:t>Endorsed by the two international standard setters in Islamic finance, namely the Islamic Financial Services Board (IFSB) and the Accounting and Auditing Organization for Islamic Financial Institutions (AAOIFI). </a:t>
          </a:r>
          <a:endParaRPr lang="en-US" dirty="0"/>
        </a:p>
      </dgm:t>
    </dgm:pt>
    <dgm:pt modelId="{1A7362B4-04C0-4461-AC5F-20F2F565FCD2}" type="parTrans" cxnId="{3D890CDA-E21E-431B-86B1-07F284DA8F71}">
      <dgm:prSet/>
      <dgm:spPr/>
      <dgm:t>
        <a:bodyPr/>
        <a:lstStyle/>
        <a:p>
          <a:endParaRPr lang="en-US"/>
        </a:p>
      </dgm:t>
    </dgm:pt>
    <dgm:pt modelId="{072DD76A-1B0F-47C2-9939-8A0707826A0C}" type="sibTrans" cxnId="{3D890CDA-E21E-431B-86B1-07F284DA8F71}">
      <dgm:prSet/>
      <dgm:spPr/>
      <dgm:t>
        <a:bodyPr/>
        <a:lstStyle/>
        <a:p>
          <a:endParaRPr lang="en-US"/>
        </a:p>
      </dgm:t>
    </dgm:pt>
    <dgm:pt modelId="{92E9052C-BC8C-4911-9437-0CE923C0E064}">
      <dgm:prSet/>
      <dgm:spPr>
        <a:solidFill>
          <a:srgbClr val="F5F1D7"/>
        </a:solidFill>
        <a:ln>
          <a:solidFill>
            <a:srgbClr val="6E780E"/>
          </a:solidFill>
        </a:ln>
      </dgm:spPr>
      <dgm:t>
        <a:bodyPr/>
        <a:lstStyle/>
        <a:p>
          <a:r>
            <a:rPr lang="en-US" dirty="0"/>
            <a:t>Draws on Accounting Standards of the AAOIFI.</a:t>
          </a:r>
        </a:p>
      </dgm:t>
    </dgm:pt>
    <dgm:pt modelId="{93F3337B-54D1-4DD2-ABD4-CBFAE21903E2}" type="parTrans" cxnId="{3F48C755-F310-4408-B595-7D671041F10F}">
      <dgm:prSet/>
      <dgm:spPr/>
      <dgm:t>
        <a:bodyPr/>
        <a:lstStyle/>
        <a:p>
          <a:endParaRPr lang="en-US"/>
        </a:p>
      </dgm:t>
    </dgm:pt>
    <dgm:pt modelId="{C31D8B6F-F2E2-4E22-90B5-A839382B8DBA}" type="sibTrans" cxnId="{3F48C755-F310-4408-B595-7D671041F10F}">
      <dgm:prSet/>
      <dgm:spPr/>
      <dgm:t>
        <a:bodyPr/>
        <a:lstStyle/>
        <a:p>
          <a:endParaRPr lang="en-US"/>
        </a:p>
      </dgm:t>
    </dgm:pt>
    <dgm:pt modelId="{4E5C190E-BB1D-4377-93B3-D88B98AF9719}" type="pres">
      <dgm:prSet presAssocID="{E9A75A60-FE5C-4BA8-BEFB-4048581CEF2C}" presName="linearFlow" presStyleCnt="0">
        <dgm:presLayoutVars>
          <dgm:dir/>
          <dgm:animLvl val="lvl"/>
          <dgm:resizeHandles val="exact"/>
        </dgm:presLayoutVars>
      </dgm:prSet>
      <dgm:spPr/>
    </dgm:pt>
    <dgm:pt modelId="{144EF7E3-8C3D-4341-B416-2D4F93ADA9C9}" type="pres">
      <dgm:prSet presAssocID="{F980DF77-E2E5-4BC0-94D7-56D353AE8028}" presName="composite" presStyleCnt="0"/>
      <dgm:spPr/>
    </dgm:pt>
    <dgm:pt modelId="{BD4FEFF1-6E6F-413D-A6D4-875A5B2110D8}" type="pres">
      <dgm:prSet presAssocID="{F980DF77-E2E5-4BC0-94D7-56D353AE8028}" presName="parentText" presStyleLbl="alignNode1" presStyleIdx="0" presStyleCnt="4" custLinFactNeighborX="-9016" custLinFactNeighborY="-778">
        <dgm:presLayoutVars>
          <dgm:chMax val="1"/>
          <dgm:bulletEnabled val="1"/>
        </dgm:presLayoutVars>
      </dgm:prSet>
      <dgm:spPr/>
    </dgm:pt>
    <dgm:pt modelId="{6CCF37D7-9F14-44D3-B841-909148F4E9B5}" type="pres">
      <dgm:prSet presAssocID="{F980DF77-E2E5-4BC0-94D7-56D353AE8028}" presName="descendantText" presStyleLbl="alignAcc1" presStyleIdx="0" presStyleCnt="4">
        <dgm:presLayoutVars>
          <dgm:bulletEnabled val="1"/>
        </dgm:presLayoutVars>
      </dgm:prSet>
      <dgm:spPr/>
    </dgm:pt>
    <dgm:pt modelId="{D69CE3AF-38B2-4329-9ED4-C5A5499B98D2}" type="pres">
      <dgm:prSet presAssocID="{47FEA332-B97C-4307-887E-645BC51B3E9D}" presName="sp" presStyleCnt="0"/>
      <dgm:spPr/>
    </dgm:pt>
    <dgm:pt modelId="{446CCE6F-55E3-4D96-8160-21AD4529C6D7}" type="pres">
      <dgm:prSet presAssocID="{E1B58FE3-53D7-432C-B05C-E994F0EB7250}" presName="composite" presStyleCnt="0"/>
      <dgm:spPr/>
    </dgm:pt>
    <dgm:pt modelId="{C2E66BB2-06D6-496B-BC04-3ACD72C8FE3B}" type="pres">
      <dgm:prSet presAssocID="{E1B58FE3-53D7-432C-B05C-E994F0EB7250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5910D418-205F-442B-B78D-BDA9A7A96634}" type="pres">
      <dgm:prSet presAssocID="{E1B58FE3-53D7-432C-B05C-E994F0EB7250}" presName="descendantText" presStyleLbl="alignAcc1" presStyleIdx="1" presStyleCnt="4">
        <dgm:presLayoutVars>
          <dgm:bulletEnabled val="1"/>
        </dgm:presLayoutVars>
      </dgm:prSet>
      <dgm:spPr/>
    </dgm:pt>
    <dgm:pt modelId="{91C40EFF-4DF9-49E8-9805-82E8FCD91C18}" type="pres">
      <dgm:prSet presAssocID="{E1DED22C-8E65-435F-897D-FC9EB5AE0AF4}" presName="sp" presStyleCnt="0"/>
      <dgm:spPr/>
    </dgm:pt>
    <dgm:pt modelId="{8471AD8C-B9DA-4A92-8D98-415E1575E31E}" type="pres">
      <dgm:prSet presAssocID="{83054CDA-C9FF-4E6E-9559-300ED1FA309A}" presName="composite" presStyleCnt="0"/>
      <dgm:spPr/>
    </dgm:pt>
    <dgm:pt modelId="{F1BA670E-8BDF-4149-8CC9-E502830EE4A2}" type="pres">
      <dgm:prSet presAssocID="{83054CDA-C9FF-4E6E-9559-300ED1FA309A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99C0CD6D-29FC-4544-8C5C-6855BED5296A}" type="pres">
      <dgm:prSet presAssocID="{83054CDA-C9FF-4E6E-9559-300ED1FA309A}" presName="descendantText" presStyleLbl="alignAcc1" presStyleIdx="2" presStyleCnt="4" custScaleY="155320">
        <dgm:presLayoutVars>
          <dgm:bulletEnabled val="1"/>
        </dgm:presLayoutVars>
      </dgm:prSet>
      <dgm:spPr/>
    </dgm:pt>
    <dgm:pt modelId="{A3A5B22D-542D-4E2E-BFDE-5F8BCFD6E4BB}" type="pres">
      <dgm:prSet presAssocID="{18DD9D5C-BD3D-4423-A703-137312B2361E}" presName="sp" presStyleCnt="0"/>
      <dgm:spPr/>
    </dgm:pt>
    <dgm:pt modelId="{72DDF33A-B0C1-4A43-A51F-563869528821}" type="pres">
      <dgm:prSet presAssocID="{41F18E8D-9230-4085-9532-7383C07CE8D4}" presName="composite" presStyleCnt="0"/>
      <dgm:spPr/>
    </dgm:pt>
    <dgm:pt modelId="{2E1D6BD8-32C2-485C-95C0-20366694363B}" type="pres">
      <dgm:prSet presAssocID="{41F18E8D-9230-4085-9532-7383C07CE8D4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FF9D6DFA-C17C-48AB-8E0D-51B8C483F759}" type="pres">
      <dgm:prSet presAssocID="{41F18E8D-9230-4085-9532-7383C07CE8D4}" presName="descendantText" presStyleLbl="alignAcc1" presStyleIdx="3" presStyleCnt="4" custScaleY="61765">
        <dgm:presLayoutVars>
          <dgm:bulletEnabled val="1"/>
        </dgm:presLayoutVars>
      </dgm:prSet>
      <dgm:spPr/>
    </dgm:pt>
  </dgm:ptLst>
  <dgm:cxnLst>
    <dgm:cxn modelId="{5EB5D10D-947D-4FC6-8B0F-06F887C52A8D}" srcId="{E9A75A60-FE5C-4BA8-BEFB-4048581CEF2C}" destId="{F980DF77-E2E5-4BC0-94D7-56D353AE8028}" srcOrd="0" destOrd="0" parTransId="{E79760EA-3ED9-46B2-9CAB-C291073B0109}" sibTransId="{47FEA332-B97C-4307-887E-645BC51B3E9D}"/>
    <dgm:cxn modelId="{32220D2B-86F0-4802-A8FA-42264335E31C}" srcId="{E9A75A60-FE5C-4BA8-BEFB-4048581CEF2C}" destId="{41F18E8D-9230-4085-9532-7383C07CE8D4}" srcOrd="3" destOrd="0" parTransId="{1D8A664A-6A2C-4B8A-995F-1329DC50E8F8}" sibTransId="{DD13F7B4-B7A8-4A9E-8B2D-9258F0BA4AEA}"/>
    <dgm:cxn modelId="{3C92C32F-B59F-4C74-B239-BDB930CA0A99}" type="presOf" srcId="{9A6E4822-1F4B-4773-A59E-015239A8585C}" destId="{99C0CD6D-29FC-4544-8C5C-6855BED5296A}" srcOrd="0" destOrd="0" presId="urn:microsoft.com/office/officeart/2005/8/layout/chevron2"/>
    <dgm:cxn modelId="{C8C24A41-B13C-41F4-A3CE-0813B5317D98}" type="presOf" srcId="{F980DF77-E2E5-4BC0-94D7-56D353AE8028}" destId="{BD4FEFF1-6E6F-413D-A6D4-875A5B2110D8}" srcOrd="0" destOrd="0" presId="urn:microsoft.com/office/officeart/2005/8/layout/chevron2"/>
    <dgm:cxn modelId="{B02B4F65-9D75-4B88-A9A9-F6322C860F3C}" srcId="{E1B58FE3-53D7-432C-B05C-E994F0EB7250}" destId="{61E9C4AA-1D20-49FB-A430-82ECA3A2CF5A}" srcOrd="0" destOrd="0" parTransId="{40C25E07-767A-4075-8972-B470272F8E4E}" sibTransId="{A49CFA0E-8018-4432-A7B8-77F8F7A3D0B5}"/>
    <dgm:cxn modelId="{BF834E47-93D5-4F9E-9763-1AEA3FED8EBE}" type="presOf" srcId="{E1B58FE3-53D7-432C-B05C-E994F0EB7250}" destId="{C2E66BB2-06D6-496B-BC04-3ACD72C8FE3B}" srcOrd="0" destOrd="0" presId="urn:microsoft.com/office/officeart/2005/8/layout/chevron2"/>
    <dgm:cxn modelId="{3F48C755-F310-4408-B595-7D671041F10F}" srcId="{41F18E8D-9230-4085-9532-7383C07CE8D4}" destId="{92E9052C-BC8C-4911-9437-0CE923C0E064}" srcOrd="0" destOrd="0" parTransId="{93F3337B-54D1-4DD2-ABD4-CBFAE21903E2}" sibTransId="{C31D8B6F-F2E2-4E22-90B5-A839382B8DBA}"/>
    <dgm:cxn modelId="{386AC859-A58A-4717-A485-38CCE9026870}" type="presOf" srcId="{E9A75A60-FE5C-4BA8-BEFB-4048581CEF2C}" destId="{4E5C190E-BB1D-4377-93B3-D88B98AF9719}" srcOrd="0" destOrd="0" presId="urn:microsoft.com/office/officeart/2005/8/layout/chevron2"/>
    <dgm:cxn modelId="{5CBAA28D-456E-4211-987C-C8167D6279F5}" srcId="{E9A75A60-FE5C-4BA8-BEFB-4048581CEF2C}" destId="{83054CDA-C9FF-4E6E-9559-300ED1FA309A}" srcOrd="2" destOrd="0" parTransId="{0C14AEA2-22A1-42A9-9236-A9B13EEB0460}" sibTransId="{18DD9D5C-BD3D-4423-A703-137312B2361E}"/>
    <dgm:cxn modelId="{74050494-602D-4FE2-A78C-13DF51CCE7F4}" type="presOf" srcId="{41F18E8D-9230-4085-9532-7383C07CE8D4}" destId="{2E1D6BD8-32C2-485C-95C0-20366694363B}" srcOrd="0" destOrd="0" presId="urn:microsoft.com/office/officeart/2005/8/layout/chevron2"/>
    <dgm:cxn modelId="{FFAFFC9A-615D-47D5-B9D6-BEDB5ABEC8BB}" type="presOf" srcId="{754224B9-FAA9-4625-9CD7-53CA0D74AC67}" destId="{6CCF37D7-9F14-44D3-B841-909148F4E9B5}" srcOrd="0" destOrd="0" presId="urn:microsoft.com/office/officeart/2005/8/layout/chevron2"/>
    <dgm:cxn modelId="{F59BCC9E-1BB6-4D17-A0C7-19662A10F478}" type="presOf" srcId="{61E9C4AA-1D20-49FB-A430-82ECA3A2CF5A}" destId="{5910D418-205F-442B-B78D-BDA9A7A96634}" srcOrd="0" destOrd="0" presId="urn:microsoft.com/office/officeart/2005/8/layout/chevron2"/>
    <dgm:cxn modelId="{E03B1CB5-A384-42E0-B2D4-F14AB90DEB69}" type="presOf" srcId="{92E9052C-BC8C-4911-9437-0CE923C0E064}" destId="{FF9D6DFA-C17C-48AB-8E0D-51B8C483F759}" srcOrd="0" destOrd="0" presId="urn:microsoft.com/office/officeart/2005/8/layout/chevron2"/>
    <dgm:cxn modelId="{33D632B8-FD32-4ADD-9EE4-FB0B1EDC7717}" srcId="{F980DF77-E2E5-4BC0-94D7-56D353AE8028}" destId="{754224B9-FAA9-4625-9CD7-53CA0D74AC67}" srcOrd="0" destOrd="0" parTransId="{74945AA1-15D7-4438-AC99-7743D87688DE}" sibTransId="{F8CDB165-E0B7-4C51-8869-0861189AB2CD}"/>
    <dgm:cxn modelId="{3D890CDA-E21E-431B-86B1-07F284DA8F71}" srcId="{83054CDA-C9FF-4E6E-9559-300ED1FA309A}" destId="{9A6E4822-1F4B-4773-A59E-015239A8585C}" srcOrd="0" destOrd="0" parTransId="{1A7362B4-04C0-4461-AC5F-20F2F565FCD2}" sibTransId="{072DD76A-1B0F-47C2-9939-8A0707826A0C}"/>
    <dgm:cxn modelId="{24AE87E6-75F7-4955-AA98-AC86F244DF17}" srcId="{E9A75A60-FE5C-4BA8-BEFB-4048581CEF2C}" destId="{E1B58FE3-53D7-432C-B05C-E994F0EB7250}" srcOrd="1" destOrd="0" parTransId="{EC9E77A6-ECF2-424D-8235-46A5210B6355}" sibTransId="{E1DED22C-8E65-435F-897D-FC9EB5AE0AF4}"/>
    <dgm:cxn modelId="{1DD8F7FD-B51B-4606-8F65-50813B4839BC}" type="presOf" srcId="{83054CDA-C9FF-4E6E-9559-300ED1FA309A}" destId="{F1BA670E-8BDF-4149-8CC9-E502830EE4A2}" srcOrd="0" destOrd="0" presId="urn:microsoft.com/office/officeart/2005/8/layout/chevron2"/>
    <dgm:cxn modelId="{C2139588-7F5A-4591-AECD-BB03864175D0}" type="presParOf" srcId="{4E5C190E-BB1D-4377-93B3-D88B98AF9719}" destId="{144EF7E3-8C3D-4341-B416-2D4F93ADA9C9}" srcOrd="0" destOrd="0" presId="urn:microsoft.com/office/officeart/2005/8/layout/chevron2"/>
    <dgm:cxn modelId="{3DF130B8-148F-4EB6-8FC1-49FCB6684D0C}" type="presParOf" srcId="{144EF7E3-8C3D-4341-B416-2D4F93ADA9C9}" destId="{BD4FEFF1-6E6F-413D-A6D4-875A5B2110D8}" srcOrd="0" destOrd="0" presId="urn:microsoft.com/office/officeart/2005/8/layout/chevron2"/>
    <dgm:cxn modelId="{9DDE39AC-1D9B-40D8-8781-6A7930B1982D}" type="presParOf" srcId="{144EF7E3-8C3D-4341-B416-2D4F93ADA9C9}" destId="{6CCF37D7-9F14-44D3-B841-909148F4E9B5}" srcOrd="1" destOrd="0" presId="urn:microsoft.com/office/officeart/2005/8/layout/chevron2"/>
    <dgm:cxn modelId="{E4B8936A-B09F-463C-8374-FD47B42211BC}" type="presParOf" srcId="{4E5C190E-BB1D-4377-93B3-D88B98AF9719}" destId="{D69CE3AF-38B2-4329-9ED4-C5A5499B98D2}" srcOrd="1" destOrd="0" presId="urn:microsoft.com/office/officeart/2005/8/layout/chevron2"/>
    <dgm:cxn modelId="{091DE440-9F3C-45D2-AD5E-A32FFE9A2F1C}" type="presParOf" srcId="{4E5C190E-BB1D-4377-93B3-D88B98AF9719}" destId="{446CCE6F-55E3-4D96-8160-21AD4529C6D7}" srcOrd="2" destOrd="0" presId="urn:microsoft.com/office/officeart/2005/8/layout/chevron2"/>
    <dgm:cxn modelId="{28D40F91-CF49-461A-AD0D-5FF45CA6B3E5}" type="presParOf" srcId="{446CCE6F-55E3-4D96-8160-21AD4529C6D7}" destId="{C2E66BB2-06D6-496B-BC04-3ACD72C8FE3B}" srcOrd="0" destOrd="0" presId="urn:microsoft.com/office/officeart/2005/8/layout/chevron2"/>
    <dgm:cxn modelId="{EC7E7B33-EF1C-4930-9FED-9737111407E0}" type="presParOf" srcId="{446CCE6F-55E3-4D96-8160-21AD4529C6D7}" destId="{5910D418-205F-442B-B78D-BDA9A7A96634}" srcOrd="1" destOrd="0" presId="urn:microsoft.com/office/officeart/2005/8/layout/chevron2"/>
    <dgm:cxn modelId="{16795177-9D16-4890-9FEC-F29F87E28D78}" type="presParOf" srcId="{4E5C190E-BB1D-4377-93B3-D88B98AF9719}" destId="{91C40EFF-4DF9-49E8-9805-82E8FCD91C18}" srcOrd="3" destOrd="0" presId="urn:microsoft.com/office/officeart/2005/8/layout/chevron2"/>
    <dgm:cxn modelId="{47CA1967-E840-4B02-BA38-2213CF872273}" type="presParOf" srcId="{4E5C190E-BB1D-4377-93B3-D88B98AF9719}" destId="{8471AD8C-B9DA-4A92-8D98-415E1575E31E}" srcOrd="4" destOrd="0" presId="urn:microsoft.com/office/officeart/2005/8/layout/chevron2"/>
    <dgm:cxn modelId="{A3431A8C-FB4D-42D8-BD01-5065ED9752B1}" type="presParOf" srcId="{8471AD8C-B9DA-4A92-8D98-415E1575E31E}" destId="{F1BA670E-8BDF-4149-8CC9-E502830EE4A2}" srcOrd="0" destOrd="0" presId="urn:microsoft.com/office/officeart/2005/8/layout/chevron2"/>
    <dgm:cxn modelId="{1A5FFBAB-4DBC-4E1E-B3C9-A3186EFE469E}" type="presParOf" srcId="{8471AD8C-B9DA-4A92-8D98-415E1575E31E}" destId="{99C0CD6D-29FC-4544-8C5C-6855BED5296A}" srcOrd="1" destOrd="0" presId="urn:microsoft.com/office/officeart/2005/8/layout/chevron2"/>
    <dgm:cxn modelId="{88E6A81C-1106-49EF-ACFF-141C74DBBCD3}" type="presParOf" srcId="{4E5C190E-BB1D-4377-93B3-D88B98AF9719}" destId="{A3A5B22D-542D-4E2E-BFDE-5F8BCFD6E4BB}" srcOrd="5" destOrd="0" presId="urn:microsoft.com/office/officeart/2005/8/layout/chevron2"/>
    <dgm:cxn modelId="{B5B1F968-746C-435F-AB1E-EAD9DA887822}" type="presParOf" srcId="{4E5C190E-BB1D-4377-93B3-D88B98AF9719}" destId="{72DDF33A-B0C1-4A43-A51F-563869528821}" srcOrd="6" destOrd="0" presId="urn:microsoft.com/office/officeart/2005/8/layout/chevron2"/>
    <dgm:cxn modelId="{C41F7D3B-FE0D-42DA-B6AD-AD61EE061CBD}" type="presParOf" srcId="{72DDF33A-B0C1-4A43-A51F-563869528821}" destId="{2E1D6BD8-32C2-485C-95C0-20366694363B}" srcOrd="0" destOrd="0" presId="urn:microsoft.com/office/officeart/2005/8/layout/chevron2"/>
    <dgm:cxn modelId="{7BDD1C80-3D46-4C82-875B-E4E42C0381E7}" type="presParOf" srcId="{72DDF33A-B0C1-4A43-A51F-563869528821}" destId="{FF9D6DFA-C17C-48AB-8E0D-51B8C483F75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FEA308-BE4E-4721-99E7-1C366534EAF4}" type="doc">
      <dgm:prSet loTypeId="urn:microsoft.com/office/officeart/2005/8/layout/hList3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A664662-4717-437B-9EB9-6DBCC6706308}">
      <dgm:prSet phldrT="[Text]"/>
      <dgm:spPr>
        <a:solidFill>
          <a:srgbClr val="8FD1EF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SNA 2008</a:t>
          </a:r>
        </a:p>
      </dgm:t>
    </dgm:pt>
    <dgm:pt modelId="{BD695310-8586-40D6-8FA0-A245D2DAB392}" type="parTrans" cxnId="{3E063102-7A96-49CC-B0C9-CC19B3EF327A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024BE43-7578-41AB-99C8-2109E25652D0}" type="sibTrans" cxnId="{3E063102-7A96-49CC-B0C9-CC19B3EF327A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753735CE-B24E-445C-AD6D-D2F86D8719FB}">
      <dgm:prSet phldrT="[Text]"/>
      <dgm:spPr>
        <a:solidFill>
          <a:srgbClr val="7030A0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BPM 6 (2009)</a:t>
          </a:r>
        </a:p>
      </dgm:t>
    </dgm:pt>
    <dgm:pt modelId="{77D360C7-05C0-4468-9DA4-B22DDEBC2939}" type="parTrans" cxnId="{077D56A0-0C9B-4C38-BB66-E1CEA2C52F12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F5FA636A-42C2-46AE-9C60-6406E32BAE1D}" type="sibTrans" cxnId="{077D56A0-0C9B-4C38-BB66-E1CEA2C52F12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F69568FB-15CA-48C5-A017-80D8B1DC9A85}">
      <dgm:prSet phldrT="[Text]" custT="1"/>
      <dgm:spPr>
        <a:solidFill>
          <a:srgbClr val="A6B375"/>
        </a:solidFill>
      </dgm:spPr>
      <dgm:t>
        <a:bodyPr/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solidFill>
                <a:schemeClr val="bg1"/>
              </a:solidFill>
            </a:rPr>
            <a:t>GFSM (2014)</a:t>
          </a:r>
        </a:p>
      </dgm:t>
    </dgm:pt>
    <dgm:pt modelId="{E4A57FC7-AE9D-4D83-A87A-EB95236C18DB}" type="parTrans" cxnId="{8BE07763-81FB-43D5-80BB-3AE7C6FDABE3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C09B08C4-04E4-411A-A2F0-B1AFCEEA2A9E}" type="sibTrans" cxnId="{8BE07763-81FB-43D5-80BB-3AE7C6FDABE3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FAB88F06-13A9-4539-BCB5-13FFCC878C88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MFSMCG (2016)</a:t>
          </a:r>
          <a:endParaRPr lang="en-US" dirty="0">
            <a:solidFill>
              <a:schemeClr val="bg1"/>
            </a:solidFill>
          </a:endParaRPr>
        </a:p>
      </dgm:t>
    </dgm:pt>
    <dgm:pt modelId="{B30262CB-F911-4399-B559-BF3168D24354}" type="parTrans" cxnId="{8F50D7B4-385C-4099-9511-10A4CCDA2C2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AAD142F1-B8D4-474A-B7D0-27B2C46DAB26}" type="sibTrans" cxnId="{8F50D7B4-385C-4099-9511-10A4CCDA2C2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DAE2C2E7-BEB6-49FE-AEB6-2841288A19F5}" type="pres">
      <dgm:prSet presAssocID="{42FEA308-BE4E-4721-99E7-1C366534EAF4}" presName="composite" presStyleCnt="0">
        <dgm:presLayoutVars>
          <dgm:chMax val="1"/>
          <dgm:dir/>
          <dgm:resizeHandles val="exact"/>
        </dgm:presLayoutVars>
      </dgm:prSet>
      <dgm:spPr/>
    </dgm:pt>
    <dgm:pt modelId="{5A0D09ED-D2D7-4C14-91D0-5D40A5A8C4FE}" type="pres">
      <dgm:prSet presAssocID="{1A664662-4717-437B-9EB9-6DBCC6706308}" presName="roof" presStyleLbl="dkBgShp" presStyleIdx="0" presStyleCnt="2"/>
      <dgm:spPr/>
    </dgm:pt>
    <dgm:pt modelId="{0915C38F-1281-4718-85A6-1FA6BBDAD66A}" type="pres">
      <dgm:prSet presAssocID="{1A664662-4717-437B-9EB9-6DBCC6706308}" presName="pillars" presStyleCnt="0"/>
      <dgm:spPr/>
    </dgm:pt>
    <dgm:pt modelId="{BD0D0E8F-D4D9-477B-A96C-B5947CBEE1C0}" type="pres">
      <dgm:prSet presAssocID="{1A664662-4717-437B-9EB9-6DBCC6706308}" presName="pillar1" presStyleLbl="node1" presStyleIdx="0" presStyleCnt="3">
        <dgm:presLayoutVars>
          <dgm:bulletEnabled val="1"/>
        </dgm:presLayoutVars>
      </dgm:prSet>
      <dgm:spPr/>
    </dgm:pt>
    <dgm:pt modelId="{09C06FAF-1B4E-442A-972A-0AAECB818494}" type="pres">
      <dgm:prSet presAssocID="{F69568FB-15CA-48C5-A017-80D8B1DC9A85}" presName="pillarX" presStyleLbl="node1" presStyleIdx="1" presStyleCnt="3">
        <dgm:presLayoutVars>
          <dgm:bulletEnabled val="1"/>
        </dgm:presLayoutVars>
      </dgm:prSet>
      <dgm:spPr/>
    </dgm:pt>
    <dgm:pt modelId="{90E56788-9A71-4C93-A986-B8DFB1574377}" type="pres">
      <dgm:prSet presAssocID="{FAB88F06-13A9-4539-BCB5-13FFCC878C88}" presName="pillarX" presStyleLbl="node1" presStyleIdx="2" presStyleCnt="3">
        <dgm:presLayoutVars>
          <dgm:bulletEnabled val="1"/>
        </dgm:presLayoutVars>
      </dgm:prSet>
      <dgm:spPr/>
    </dgm:pt>
    <dgm:pt modelId="{F1A17109-1286-4C84-BDD2-0739BFE57846}" type="pres">
      <dgm:prSet presAssocID="{1A664662-4717-437B-9EB9-6DBCC6706308}" presName="base" presStyleLbl="dkBgShp" presStyleIdx="1" presStyleCnt="2"/>
      <dgm:spPr>
        <a:solidFill>
          <a:srgbClr val="8FD1EF"/>
        </a:solidFill>
      </dgm:spPr>
    </dgm:pt>
  </dgm:ptLst>
  <dgm:cxnLst>
    <dgm:cxn modelId="{3E063102-7A96-49CC-B0C9-CC19B3EF327A}" srcId="{42FEA308-BE4E-4721-99E7-1C366534EAF4}" destId="{1A664662-4717-437B-9EB9-6DBCC6706308}" srcOrd="0" destOrd="0" parTransId="{BD695310-8586-40D6-8FA0-A245D2DAB392}" sibTransId="{9024BE43-7578-41AB-99C8-2109E25652D0}"/>
    <dgm:cxn modelId="{4FBBF91E-DCF2-447E-8B3A-2847B3E1158C}" type="presOf" srcId="{F69568FB-15CA-48C5-A017-80D8B1DC9A85}" destId="{09C06FAF-1B4E-442A-972A-0AAECB818494}" srcOrd="0" destOrd="0" presId="urn:microsoft.com/office/officeart/2005/8/layout/hList3"/>
    <dgm:cxn modelId="{9C9D175B-F864-4171-8C17-8C33B54E309D}" type="presOf" srcId="{753735CE-B24E-445C-AD6D-D2F86D8719FB}" destId="{BD0D0E8F-D4D9-477B-A96C-B5947CBEE1C0}" srcOrd="0" destOrd="0" presId="urn:microsoft.com/office/officeart/2005/8/layout/hList3"/>
    <dgm:cxn modelId="{8BE07763-81FB-43D5-80BB-3AE7C6FDABE3}" srcId="{1A664662-4717-437B-9EB9-6DBCC6706308}" destId="{F69568FB-15CA-48C5-A017-80D8B1DC9A85}" srcOrd="1" destOrd="0" parTransId="{E4A57FC7-AE9D-4D83-A87A-EB95236C18DB}" sibTransId="{C09B08C4-04E4-411A-A2F0-B1AFCEEA2A9E}"/>
    <dgm:cxn modelId="{DD64AF88-FDF9-44C8-8585-746A61634CE7}" type="presOf" srcId="{1A664662-4717-437B-9EB9-6DBCC6706308}" destId="{5A0D09ED-D2D7-4C14-91D0-5D40A5A8C4FE}" srcOrd="0" destOrd="0" presId="urn:microsoft.com/office/officeart/2005/8/layout/hList3"/>
    <dgm:cxn modelId="{077D56A0-0C9B-4C38-BB66-E1CEA2C52F12}" srcId="{1A664662-4717-437B-9EB9-6DBCC6706308}" destId="{753735CE-B24E-445C-AD6D-D2F86D8719FB}" srcOrd="0" destOrd="0" parTransId="{77D360C7-05C0-4468-9DA4-B22DDEBC2939}" sibTransId="{F5FA636A-42C2-46AE-9C60-6406E32BAE1D}"/>
    <dgm:cxn modelId="{8F50D7B4-385C-4099-9511-10A4CCDA2C26}" srcId="{1A664662-4717-437B-9EB9-6DBCC6706308}" destId="{FAB88F06-13A9-4539-BCB5-13FFCC878C88}" srcOrd="2" destOrd="0" parTransId="{B30262CB-F911-4399-B559-BF3168D24354}" sibTransId="{AAD142F1-B8D4-474A-B7D0-27B2C46DAB26}"/>
    <dgm:cxn modelId="{6B4D8CC5-0299-4417-AA5F-324C6B4E7C23}" type="presOf" srcId="{42FEA308-BE4E-4721-99E7-1C366534EAF4}" destId="{DAE2C2E7-BEB6-49FE-AEB6-2841288A19F5}" srcOrd="0" destOrd="0" presId="urn:microsoft.com/office/officeart/2005/8/layout/hList3"/>
    <dgm:cxn modelId="{F24F44F5-34F1-4D01-A209-AE4DA9CFC64F}" type="presOf" srcId="{FAB88F06-13A9-4539-BCB5-13FFCC878C88}" destId="{90E56788-9A71-4C93-A986-B8DFB1574377}" srcOrd="0" destOrd="0" presId="urn:microsoft.com/office/officeart/2005/8/layout/hList3"/>
    <dgm:cxn modelId="{8D2BD74A-832D-48E9-849F-78734C6C2069}" type="presParOf" srcId="{DAE2C2E7-BEB6-49FE-AEB6-2841288A19F5}" destId="{5A0D09ED-D2D7-4C14-91D0-5D40A5A8C4FE}" srcOrd="0" destOrd="0" presId="urn:microsoft.com/office/officeart/2005/8/layout/hList3"/>
    <dgm:cxn modelId="{81D48A52-5E48-4091-B728-0280831299B2}" type="presParOf" srcId="{DAE2C2E7-BEB6-49FE-AEB6-2841288A19F5}" destId="{0915C38F-1281-4718-85A6-1FA6BBDAD66A}" srcOrd="1" destOrd="0" presId="urn:microsoft.com/office/officeart/2005/8/layout/hList3"/>
    <dgm:cxn modelId="{2482E87C-3A70-4E1B-9E32-AC96A0B558A0}" type="presParOf" srcId="{0915C38F-1281-4718-85A6-1FA6BBDAD66A}" destId="{BD0D0E8F-D4D9-477B-A96C-B5947CBEE1C0}" srcOrd="0" destOrd="0" presId="urn:microsoft.com/office/officeart/2005/8/layout/hList3"/>
    <dgm:cxn modelId="{DE0DF842-133A-4C3E-969D-D54712E121CA}" type="presParOf" srcId="{0915C38F-1281-4718-85A6-1FA6BBDAD66A}" destId="{09C06FAF-1B4E-442A-972A-0AAECB818494}" srcOrd="1" destOrd="0" presId="urn:microsoft.com/office/officeart/2005/8/layout/hList3"/>
    <dgm:cxn modelId="{5897DF05-D52E-4DF1-95E6-81464540C0B8}" type="presParOf" srcId="{0915C38F-1281-4718-85A6-1FA6BBDAD66A}" destId="{90E56788-9A71-4C93-A986-B8DFB1574377}" srcOrd="2" destOrd="0" presId="urn:microsoft.com/office/officeart/2005/8/layout/hList3"/>
    <dgm:cxn modelId="{E2CDAEFD-A8D6-4615-956E-12E088597EA0}" type="presParOf" srcId="{DAE2C2E7-BEB6-49FE-AEB6-2841288A19F5}" destId="{F1A17109-1286-4C84-BDD2-0739BFE57846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A30057-1D2A-4EB2-A554-897234FBFEE3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F528241F-2768-44E2-9A9C-A857C1F972F3}">
      <dgm:prSet phldrT="[Text]" custT="1"/>
      <dgm:spPr>
        <a:solidFill>
          <a:srgbClr val="D6E9A5"/>
        </a:solidFill>
        <a:ln>
          <a:solidFill>
            <a:srgbClr val="6E780E"/>
          </a:solidFill>
        </a:ln>
      </dgm:spPr>
      <dgm:t>
        <a:bodyPr anchor="t" anchorCtr="0"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en-US" sz="2400" baseline="0" dirty="0">
              <a:solidFill>
                <a:srgbClr val="6E780E"/>
              </a:solidFill>
            </a:rPr>
            <a:t>IFIs with deposit-like liabilities (</a:t>
          </a:r>
          <a:r>
            <a:rPr lang="en-US" sz="2400" baseline="0" dirty="0" err="1">
              <a:solidFill>
                <a:srgbClr val="6E780E"/>
              </a:solidFill>
            </a:rPr>
            <a:t>Qard</a:t>
          </a:r>
          <a:r>
            <a:rPr lang="en-US" sz="2400" baseline="0" dirty="0">
              <a:solidFill>
                <a:srgbClr val="6E780E"/>
              </a:solidFill>
            </a:rPr>
            <a:t>, </a:t>
          </a:r>
          <a:r>
            <a:rPr lang="en-US" sz="2400" baseline="0" dirty="0" err="1">
              <a:solidFill>
                <a:srgbClr val="6E780E"/>
              </a:solidFill>
            </a:rPr>
            <a:t>Wadiah</a:t>
          </a:r>
          <a:r>
            <a:rPr lang="en-US" sz="2400" baseline="0" dirty="0">
              <a:solidFill>
                <a:srgbClr val="6E780E"/>
              </a:solidFill>
            </a:rPr>
            <a:t>, </a:t>
          </a:r>
          <a:r>
            <a:rPr lang="en-US" sz="2400" baseline="0" dirty="0" err="1">
              <a:solidFill>
                <a:srgbClr val="6E780E"/>
              </a:solidFill>
            </a:rPr>
            <a:t>Amanah</a:t>
          </a:r>
          <a:r>
            <a:rPr lang="en-US" sz="2400" baseline="0" dirty="0">
              <a:solidFill>
                <a:srgbClr val="6E780E"/>
              </a:solidFill>
            </a:rPr>
            <a:t>) </a:t>
          </a:r>
        </a:p>
      </dgm:t>
    </dgm:pt>
    <dgm:pt modelId="{6BF07254-84FC-48CB-A689-E06D00B2CF46}" type="parTrans" cxnId="{2171B002-1665-4AA2-80A1-BF97405A2241}">
      <dgm:prSet/>
      <dgm:spPr/>
      <dgm:t>
        <a:bodyPr/>
        <a:lstStyle/>
        <a:p>
          <a:endParaRPr lang="en-US"/>
        </a:p>
      </dgm:t>
    </dgm:pt>
    <dgm:pt modelId="{45CB8937-1B46-4E6D-962A-D380002C8547}" type="sibTrans" cxnId="{2171B002-1665-4AA2-80A1-BF97405A2241}">
      <dgm:prSet/>
      <dgm:spPr>
        <a:solidFill>
          <a:srgbClr val="D6E9A5"/>
        </a:solidFill>
        <a:ln>
          <a:solidFill>
            <a:srgbClr val="6E780E"/>
          </a:solidFill>
        </a:ln>
      </dgm:spPr>
      <dgm:t>
        <a:bodyPr/>
        <a:lstStyle/>
        <a:p>
          <a:endParaRPr lang="en-US"/>
        </a:p>
      </dgm:t>
    </dgm:pt>
    <dgm:pt modelId="{FB16168F-F222-49B6-8000-78A8BE5D1DDE}">
      <dgm:prSet phldrT="[Text]"/>
      <dgm:spPr>
        <a:solidFill>
          <a:srgbClr val="D6E9A5"/>
        </a:solidFill>
        <a:ln>
          <a:solidFill>
            <a:srgbClr val="6E780E"/>
          </a:solidFill>
        </a:ln>
      </dgm:spPr>
      <dgm:t>
        <a:bodyPr/>
        <a:lstStyle/>
        <a:p>
          <a:pPr algn="l"/>
          <a:r>
            <a:rPr lang="en-US" dirty="0">
              <a:solidFill>
                <a:srgbClr val="6E780E"/>
              </a:solidFill>
            </a:rPr>
            <a:t>Other depository corporations (deposit-taking corporations)</a:t>
          </a:r>
        </a:p>
      </dgm:t>
    </dgm:pt>
    <dgm:pt modelId="{377B18B7-8E6D-45C8-BF75-407E6EFA667A}" type="parTrans" cxnId="{1AC9285E-0EB6-4466-A610-0A1D9051F8C5}">
      <dgm:prSet/>
      <dgm:spPr/>
      <dgm:t>
        <a:bodyPr/>
        <a:lstStyle/>
        <a:p>
          <a:endParaRPr lang="en-US"/>
        </a:p>
      </dgm:t>
    </dgm:pt>
    <dgm:pt modelId="{0DF303E0-7AB3-4C7F-B23E-BD0B5391D3A2}" type="sibTrans" cxnId="{1AC9285E-0EB6-4466-A610-0A1D9051F8C5}">
      <dgm:prSet/>
      <dgm:spPr/>
      <dgm:t>
        <a:bodyPr/>
        <a:lstStyle/>
        <a:p>
          <a:endParaRPr lang="en-US"/>
        </a:p>
      </dgm:t>
    </dgm:pt>
    <dgm:pt modelId="{C082E3C8-0780-41BA-8D1B-7DF2102D533B}" type="pres">
      <dgm:prSet presAssocID="{E8A30057-1D2A-4EB2-A554-897234FBFEE3}" presName="Name0" presStyleCnt="0">
        <dgm:presLayoutVars>
          <dgm:dir/>
          <dgm:resizeHandles val="exact"/>
        </dgm:presLayoutVars>
      </dgm:prSet>
      <dgm:spPr/>
    </dgm:pt>
    <dgm:pt modelId="{515A22E5-8C66-4B74-8DAC-39C38F2E0341}" type="pres">
      <dgm:prSet presAssocID="{F528241F-2768-44E2-9A9C-A857C1F972F3}" presName="node" presStyleLbl="node1" presStyleIdx="0" presStyleCnt="2" custScaleX="107595">
        <dgm:presLayoutVars>
          <dgm:bulletEnabled val="1"/>
        </dgm:presLayoutVars>
      </dgm:prSet>
      <dgm:spPr/>
    </dgm:pt>
    <dgm:pt modelId="{3514FEDB-3EDF-44FD-9227-EC9DAB9E45C9}" type="pres">
      <dgm:prSet presAssocID="{45CB8937-1B46-4E6D-962A-D380002C8547}" presName="sibTrans" presStyleLbl="sibTrans2D1" presStyleIdx="0" presStyleCnt="1"/>
      <dgm:spPr/>
    </dgm:pt>
    <dgm:pt modelId="{3734BF91-F4A3-4B7C-87F8-6CD73E5CAF50}" type="pres">
      <dgm:prSet presAssocID="{45CB8937-1B46-4E6D-962A-D380002C8547}" presName="connectorText" presStyleLbl="sibTrans2D1" presStyleIdx="0" presStyleCnt="1"/>
      <dgm:spPr/>
    </dgm:pt>
    <dgm:pt modelId="{8D0A2289-2D9A-4BE7-96AC-28BAC649BDED}" type="pres">
      <dgm:prSet presAssocID="{FB16168F-F222-49B6-8000-78A8BE5D1DDE}" presName="node" presStyleLbl="node1" presStyleIdx="1" presStyleCnt="2">
        <dgm:presLayoutVars>
          <dgm:bulletEnabled val="1"/>
        </dgm:presLayoutVars>
      </dgm:prSet>
      <dgm:spPr/>
    </dgm:pt>
  </dgm:ptLst>
  <dgm:cxnLst>
    <dgm:cxn modelId="{2171B002-1665-4AA2-80A1-BF97405A2241}" srcId="{E8A30057-1D2A-4EB2-A554-897234FBFEE3}" destId="{F528241F-2768-44E2-9A9C-A857C1F972F3}" srcOrd="0" destOrd="0" parTransId="{6BF07254-84FC-48CB-A689-E06D00B2CF46}" sibTransId="{45CB8937-1B46-4E6D-962A-D380002C8547}"/>
    <dgm:cxn modelId="{8524AF10-F79C-49CC-83FE-7D5527C35EB0}" type="presOf" srcId="{F528241F-2768-44E2-9A9C-A857C1F972F3}" destId="{515A22E5-8C66-4B74-8DAC-39C38F2E0341}" srcOrd="0" destOrd="0" presId="urn:microsoft.com/office/officeart/2005/8/layout/process1"/>
    <dgm:cxn modelId="{1AC9285E-0EB6-4466-A610-0A1D9051F8C5}" srcId="{E8A30057-1D2A-4EB2-A554-897234FBFEE3}" destId="{FB16168F-F222-49B6-8000-78A8BE5D1DDE}" srcOrd="1" destOrd="0" parTransId="{377B18B7-8E6D-45C8-BF75-407E6EFA667A}" sibTransId="{0DF303E0-7AB3-4C7F-B23E-BD0B5391D3A2}"/>
    <dgm:cxn modelId="{1948AF6C-26BE-4211-8477-15A040DD8442}" type="presOf" srcId="{E8A30057-1D2A-4EB2-A554-897234FBFEE3}" destId="{C082E3C8-0780-41BA-8D1B-7DF2102D533B}" srcOrd="0" destOrd="0" presId="urn:microsoft.com/office/officeart/2005/8/layout/process1"/>
    <dgm:cxn modelId="{70BE3282-921A-480F-931F-0C0821EC51B7}" type="presOf" srcId="{FB16168F-F222-49B6-8000-78A8BE5D1DDE}" destId="{8D0A2289-2D9A-4BE7-96AC-28BAC649BDED}" srcOrd="0" destOrd="0" presId="urn:microsoft.com/office/officeart/2005/8/layout/process1"/>
    <dgm:cxn modelId="{6703AD88-A252-44E4-AD4E-6731D70019E7}" type="presOf" srcId="{45CB8937-1B46-4E6D-962A-D380002C8547}" destId="{3734BF91-F4A3-4B7C-87F8-6CD73E5CAF50}" srcOrd="1" destOrd="0" presId="urn:microsoft.com/office/officeart/2005/8/layout/process1"/>
    <dgm:cxn modelId="{0C451E9E-BBD7-49F5-BB93-B268A6CABFE2}" type="presOf" srcId="{45CB8937-1B46-4E6D-962A-D380002C8547}" destId="{3514FEDB-3EDF-44FD-9227-EC9DAB9E45C9}" srcOrd="0" destOrd="0" presId="urn:microsoft.com/office/officeart/2005/8/layout/process1"/>
    <dgm:cxn modelId="{5F2D02FF-95A4-4030-AA5D-3EFF45E7A490}" type="presParOf" srcId="{C082E3C8-0780-41BA-8D1B-7DF2102D533B}" destId="{515A22E5-8C66-4B74-8DAC-39C38F2E0341}" srcOrd="0" destOrd="0" presId="urn:microsoft.com/office/officeart/2005/8/layout/process1"/>
    <dgm:cxn modelId="{FF926EC8-5456-47B9-89B0-0EA8D7D26FC2}" type="presParOf" srcId="{C082E3C8-0780-41BA-8D1B-7DF2102D533B}" destId="{3514FEDB-3EDF-44FD-9227-EC9DAB9E45C9}" srcOrd="1" destOrd="0" presId="urn:microsoft.com/office/officeart/2005/8/layout/process1"/>
    <dgm:cxn modelId="{1966E8CE-6061-4022-B2E5-C77F06D0F1C5}" type="presParOf" srcId="{3514FEDB-3EDF-44FD-9227-EC9DAB9E45C9}" destId="{3734BF91-F4A3-4B7C-87F8-6CD73E5CAF50}" srcOrd="0" destOrd="0" presId="urn:microsoft.com/office/officeart/2005/8/layout/process1"/>
    <dgm:cxn modelId="{44150C3F-1483-45C7-81F0-E9C8386AB890}" type="presParOf" srcId="{C082E3C8-0780-41BA-8D1B-7DF2102D533B}" destId="{8D0A2289-2D9A-4BE7-96AC-28BAC649BDED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8A30057-1D2A-4EB2-A554-897234FBFEE3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F528241F-2768-44E2-9A9C-A857C1F972F3}">
      <dgm:prSet phldrT="[Text]" custT="1"/>
      <dgm:spPr>
        <a:solidFill>
          <a:srgbClr val="D6E9A5"/>
        </a:solidFill>
        <a:ln>
          <a:solidFill>
            <a:srgbClr val="6E780E"/>
          </a:solidFill>
        </a:ln>
      </dgm:spPr>
      <dgm:t>
        <a:bodyPr anchor="t" anchorCtr="0"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en-US" sz="2400" baseline="0" dirty="0">
              <a:solidFill>
                <a:srgbClr val="6E780E"/>
              </a:solidFill>
            </a:rPr>
            <a:t>IFIs not primarily involved in deposit-taking activities</a:t>
          </a:r>
        </a:p>
      </dgm:t>
    </dgm:pt>
    <dgm:pt modelId="{6BF07254-84FC-48CB-A689-E06D00B2CF46}" type="parTrans" cxnId="{2171B002-1665-4AA2-80A1-BF97405A2241}">
      <dgm:prSet/>
      <dgm:spPr/>
      <dgm:t>
        <a:bodyPr/>
        <a:lstStyle/>
        <a:p>
          <a:endParaRPr lang="en-US"/>
        </a:p>
      </dgm:t>
    </dgm:pt>
    <dgm:pt modelId="{45CB8937-1B46-4E6D-962A-D380002C8547}" type="sibTrans" cxnId="{2171B002-1665-4AA2-80A1-BF97405A2241}">
      <dgm:prSet/>
      <dgm:spPr>
        <a:solidFill>
          <a:srgbClr val="D6E9A5"/>
        </a:solidFill>
        <a:ln>
          <a:solidFill>
            <a:srgbClr val="6E780E"/>
          </a:solidFill>
        </a:ln>
      </dgm:spPr>
      <dgm:t>
        <a:bodyPr/>
        <a:lstStyle/>
        <a:p>
          <a:endParaRPr lang="en-US"/>
        </a:p>
      </dgm:t>
    </dgm:pt>
    <dgm:pt modelId="{FB16168F-F222-49B6-8000-78A8BE5D1DDE}">
      <dgm:prSet phldrT="[Text]"/>
      <dgm:spPr>
        <a:solidFill>
          <a:srgbClr val="D6E9A5"/>
        </a:solidFill>
        <a:ln>
          <a:solidFill>
            <a:srgbClr val="6E780E"/>
          </a:solidFill>
        </a:ln>
      </dgm:spPr>
      <dgm:t>
        <a:bodyPr/>
        <a:lstStyle/>
        <a:p>
          <a:pPr algn="l"/>
          <a:r>
            <a:rPr lang="en-US" dirty="0">
              <a:solidFill>
                <a:srgbClr val="6E780E"/>
              </a:solidFill>
            </a:rPr>
            <a:t>Other financial corporations (for MFS purposes) (non-MMF investment funds)</a:t>
          </a:r>
        </a:p>
      </dgm:t>
    </dgm:pt>
    <dgm:pt modelId="{377B18B7-8E6D-45C8-BF75-407E6EFA667A}" type="parTrans" cxnId="{1AC9285E-0EB6-4466-A610-0A1D9051F8C5}">
      <dgm:prSet/>
      <dgm:spPr/>
      <dgm:t>
        <a:bodyPr/>
        <a:lstStyle/>
        <a:p>
          <a:endParaRPr lang="en-US"/>
        </a:p>
      </dgm:t>
    </dgm:pt>
    <dgm:pt modelId="{0DF303E0-7AB3-4C7F-B23E-BD0B5391D3A2}" type="sibTrans" cxnId="{1AC9285E-0EB6-4466-A610-0A1D9051F8C5}">
      <dgm:prSet/>
      <dgm:spPr/>
      <dgm:t>
        <a:bodyPr/>
        <a:lstStyle/>
        <a:p>
          <a:endParaRPr lang="en-US"/>
        </a:p>
      </dgm:t>
    </dgm:pt>
    <dgm:pt modelId="{C082E3C8-0780-41BA-8D1B-7DF2102D533B}" type="pres">
      <dgm:prSet presAssocID="{E8A30057-1D2A-4EB2-A554-897234FBFEE3}" presName="Name0" presStyleCnt="0">
        <dgm:presLayoutVars>
          <dgm:dir/>
          <dgm:resizeHandles val="exact"/>
        </dgm:presLayoutVars>
      </dgm:prSet>
      <dgm:spPr/>
    </dgm:pt>
    <dgm:pt modelId="{515A22E5-8C66-4B74-8DAC-39C38F2E0341}" type="pres">
      <dgm:prSet presAssocID="{F528241F-2768-44E2-9A9C-A857C1F972F3}" presName="node" presStyleLbl="node1" presStyleIdx="0" presStyleCnt="2" custScaleX="107595">
        <dgm:presLayoutVars>
          <dgm:bulletEnabled val="1"/>
        </dgm:presLayoutVars>
      </dgm:prSet>
      <dgm:spPr/>
    </dgm:pt>
    <dgm:pt modelId="{3514FEDB-3EDF-44FD-9227-EC9DAB9E45C9}" type="pres">
      <dgm:prSet presAssocID="{45CB8937-1B46-4E6D-962A-D380002C8547}" presName="sibTrans" presStyleLbl="sibTrans2D1" presStyleIdx="0" presStyleCnt="1"/>
      <dgm:spPr/>
    </dgm:pt>
    <dgm:pt modelId="{3734BF91-F4A3-4B7C-87F8-6CD73E5CAF50}" type="pres">
      <dgm:prSet presAssocID="{45CB8937-1B46-4E6D-962A-D380002C8547}" presName="connectorText" presStyleLbl="sibTrans2D1" presStyleIdx="0" presStyleCnt="1"/>
      <dgm:spPr/>
    </dgm:pt>
    <dgm:pt modelId="{8D0A2289-2D9A-4BE7-96AC-28BAC649BDED}" type="pres">
      <dgm:prSet presAssocID="{FB16168F-F222-49B6-8000-78A8BE5D1DDE}" presName="node" presStyleLbl="node1" presStyleIdx="1" presStyleCnt="2">
        <dgm:presLayoutVars>
          <dgm:bulletEnabled val="1"/>
        </dgm:presLayoutVars>
      </dgm:prSet>
      <dgm:spPr/>
    </dgm:pt>
  </dgm:ptLst>
  <dgm:cxnLst>
    <dgm:cxn modelId="{2171B002-1665-4AA2-80A1-BF97405A2241}" srcId="{E8A30057-1D2A-4EB2-A554-897234FBFEE3}" destId="{F528241F-2768-44E2-9A9C-A857C1F972F3}" srcOrd="0" destOrd="0" parTransId="{6BF07254-84FC-48CB-A689-E06D00B2CF46}" sibTransId="{45CB8937-1B46-4E6D-962A-D380002C8547}"/>
    <dgm:cxn modelId="{8524AF10-F79C-49CC-83FE-7D5527C35EB0}" type="presOf" srcId="{F528241F-2768-44E2-9A9C-A857C1F972F3}" destId="{515A22E5-8C66-4B74-8DAC-39C38F2E0341}" srcOrd="0" destOrd="0" presId="urn:microsoft.com/office/officeart/2005/8/layout/process1"/>
    <dgm:cxn modelId="{1AC9285E-0EB6-4466-A610-0A1D9051F8C5}" srcId="{E8A30057-1D2A-4EB2-A554-897234FBFEE3}" destId="{FB16168F-F222-49B6-8000-78A8BE5D1DDE}" srcOrd="1" destOrd="0" parTransId="{377B18B7-8E6D-45C8-BF75-407E6EFA667A}" sibTransId="{0DF303E0-7AB3-4C7F-B23E-BD0B5391D3A2}"/>
    <dgm:cxn modelId="{1948AF6C-26BE-4211-8477-15A040DD8442}" type="presOf" srcId="{E8A30057-1D2A-4EB2-A554-897234FBFEE3}" destId="{C082E3C8-0780-41BA-8D1B-7DF2102D533B}" srcOrd="0" destOrd="0" presId="urn:microsoft.com/office/officeart/2005/8/layout/process1"/>
    <dgm:cxn modelId="{70BE3282-921A-480F-931F-0C0821EC51B7}" type="presOf" srcId="{FB16168F-F222-49B6-8000-78A8BE5D1DDE}" destId="{8D0A2289-2D9A-4BE7-96AC-28BAC649BDED}" srcOrd="0" destOrd="0" presId="urn:microsoft.com/office/officeart/2005/8/layout/process1"/>
    <dgm:cxn modelId="{6703AD88-A252-44E4-AD4E-6731D70019E7}" type="presOf" srcId="{45CB8937-1B46-4E6D-962A-D380002C8547}" destId="{3734BF91-F4A3-4B7C-87F8-6CD73E5CAF50}" srcOrd="1" destOrd="0" presId="urn:microsoft.com/office/officeart/2005/8/layout/process1"/>
    <dgm:cxn modelId="{0C451E9E-BBD7-49F5-BB93-B268A6CABFE2}" type="presOf" srcId="{45CB8937-1B46-4E6D-962A-D380002C8547}" destId="{3514FEDB-3EDF-44FD-9227-EC9DAB9E45C9}" srcOrd="0" destOrd="0" presId="urn:microsoft.com/office/officeart/2005/8/layout/process1"/>
    <dgm:cxn modelId="{5F2D02FF-95A4-4030-AA5D-3EFF45E7A490}" type="presParOf" srcId="{C082E3C8-0780-41BA-8D1B-7DF2102D533B}" destId="{515A22E5-8C66-4B74-8DAC-39C38F2E0341}" srcOrd="0" destOrd="0" presId="urn:microsoft.com/office/officeart/2005/8/layout/process1"/>
    <dgm:cxn modelId="{FF926EC8-5456-47B9-89B0-0EA8D7D26FC2}" type="presParOf" srcId="{C082E3C8-0780-41BA-8D1B-7DF2102D533B}" destId="{3514FEDB-3EDF-44FD-9227-EC9DAB9E45C9}" srcOrd="1" destOrd="0" presId="urn:microsoft.com/office/officeart/2005/8/layout/process1"/>
    <dgm:cxn modelId="{1966E8CE-6061-4022-B2E5-C77F06D0F1C5}" type="presParOf" srcId="{3514FEDB-3EDF-44FD-9227-EC9DAB9E45C9}" destId="{3734BF91-F4A3-4B7C-87F8-6CD73E5CAF50}" srcOrd="0" destOrd="0" presId="urn:microsoft.com/office/officeart/2005/8/layout/process1"/>
    <dgm:cxn modelId="{44150C3F-1483-45C7-81F0-E9C8386AB890}" type="presParOf" srcId="{C082E3C8-0780-41BA-8D1B-7DF2102D533B}" destId="{8D0A2289-2D9A-4BE7-96AC-28BAC649BDED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8A30057-1D2A-4EB2-A554-897234FBFEE3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F528241F-2768-44E2-9A9C-A857C1F972F3}">
      <dgm:prSet phldrT="[Text]" custT="1"/>
      <dgm:spPr>
        <a:solidFill>
          <a:srgbClr val="D6E9A5"/>
        </a:solidFill>
        <a:ln>
          <a:solidFill>
            <a:srgbClr val="6E780E"/>
          </a:solidFill>
        </a:ln>
      </dgm:spPr>
      <dgm:t>
        <a:bodyPr anchor="t" anchorCtr="0"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en-US" sz="2400" baseline="0" dirty="0">
              <a:solidFill>
                <a:srgbClr val="6E780E"/>
              </a:solidFill>
            </a:rPr>
            <a:t>IFIs mainly engaged in </a:t>
          </a:r>
          <a:r>
            <a:rPr lang="en-US" sz="2400" baseline="0" dirty="0">
              <a:solidFill>
                <a:srgbClr val="6E780E"/>
              </a:solidFill>
            </a:rPr>
            <a:t>Takaful schemes</a:t>
          </a:r>
          <a:endParaRPr lang="en-US" sz="2400" baseline="0" dirty="0">
            <a:solidFill>
              <a:srgbClr val="6E780E"/>
            </a:solidFill>
          </a:endParaRPr>
        </a:p>
      </dgm:t>
    </dgm:pt>
    <dgm:pt modelId="{6BF07254-84FC-48CB-A689-E06D00B2CF46}" type="parTrans" cxnId="{2171B002-1665-4AA2-80A1-BF97405A2241}">
      <dgm:prSet/>
      <dgm:spPr/>
      <dgm:t>
        <a:bodyPr/>
        <a:lstStyle/>
        <a:p>
          <a:endParaRPr lang="en-US"/>
        </a:p>
      </dgm:t>
    </dgm:pt>
    <dgm:pt modelId="{45CB8937-1B46-4E6D-962A-D380002C8547}" type="sibTrans" cxnId="{2171B002-1665-4AA2-80A1-BF97405A2241}">
      <dgm:prSet/>
      <dgm:spPr>
        <a:solidFill>
          <a:srgbClr val="D6E9A5"/>
        </a:solidFill>
        <a:ln>
          <a:solidFill>
            <a:srgbClr val="6E780E"/>
          </a:solidFill>
        </a:ln>
      </dgm:spPr>
      <dgm:t>
        <a:bodyPr/>
        <a:lstStyle/>
        <a:p>
          <a:endParaRPr lang="en-US"/>
        </a:p>
      </dgm:t>
    </dgm:pt>
    <dgm:pt modelId="{FB16168F-F222-49B6-8000-78A8BE5D1DDE}">
      <dgm:prSet phldrT="[Text]"/>
      <dgm:spPr>
        <a:solidFill>
          <a:srgbClr val="D6E9A5"/>
        </a:solidFill>
        <a:ln>
          <a:solidFill>
            <a:srgbClr val="6E780E"/>
          </a:solidFill>
        </a:ln>
      </dgm:spPr>
      <dgm:t>
        <a:bodyPr/>
        <a:lstStyle/>
        <a:p>
          <a:pPr algn="l"/>
          <a:r>
            <a:rPr lang="en-US" dirty="0">
              <a:solidFill>
                <a:srgbClr val="6E780E"/>
              </a:solidFill>
            </a:rPr>
            <a:t>Insurance corporations</a:t>
          </a:r>
        </a:p>
      </dgm:t>
    </dgm:pt>
    <dgm:pt modelId="{377B18B7-8E6D-45C8-BF75-407E6EFA667A}" type="parTrans" cxnId="{1AC9285E-0EB6-4466-A610-0A1D9051F8C5}">
      <dgm:prSet/>
      <dgm:spPr/>
      <dgm:t>
        <a:bodyPr/>
        <a:lstStyle/>
        <a:p>
          <a:endParaRPr lang="en-US"/>
        </a:p>
      </dgm:t>
    </dgm:pt>
    <dgm:pt modelId="{0DF303E0-7AB3-4C7F-B23E-BD0B5391D3A2}" type="sibTrans" cxnId="{1AC9285E-0EB6-4466-A610-0A1D9051F8C5}">
      <dgm:prSet/>
      <dgm:spPr/>
      <dgm:t>
        <a:bodyPr/>
        <a:lstStyle/>
        <a:p>
          <a:endParaRPr lang="en-US"/>
        </a:p>
      </dgm:t>
    </dgm:pt>
    <dgm:pt modelId="{C082E3C8-0780-41BA-8D1B-7DF2102D533B}" type="pres">
      <dgm:prSet presAssocID="{E8A30057-1D2A-4EB2-A554-897234FBFEE3}" presName="Name0" presStyleCnt="0">
        <dgm:presLayoutVars>
          <dgm:dir/>
          <dgm:resizeHandles val="exact"/>
        </dgm:presLayoutVars>
      </dgm:prSet>
      <dgm:spPr/>
    </dgm:pt>
    <dgm:pt modelId="{515A22E5-8C66-4B74-8DAC-39C38F2E0341}" type="pres">
      <dgm:prSet presAssocID="{F528241F-2768-44E2-9A9C-A857C1F972F3}" presName="node" presStyleLbl="node1" presStyleIdx="0" presStyleCnt="2" custScaleX="107595">
        <dgm:presLayoutVars>
          <dgm:bulletEnabled val="1"/>
        </dgm:presLayoutVars>
      </dgm:prSet>
      <dgm:spPr/>
    </dgm:pt>
    <dgm:pt modelId="{3514FEDB-3EDF-44FD-9227-EC9DAB9E45C9}" type="pres">
      <dgm:prSet presAssocID="{45CB8937-1B46-4E6D-962A-D380002C8547}" presName="sibTrans" presStyleLbl="sibTrans2D1" presStyleIdx="0" presStyleCnt="1"/>
      <dgm:spPr/>
    </dgm:pt>
    <dgm:pt modelId="{3734BF91-F4A3-4B7C-87F8-6CD73E5CAF50}" type="pres">
      <dgm:prSet presAssocID="{45CB8937-1B46-4E6D-962A-D380002C8547}" presName="connectorText" presStyleLbl="sibTrans2D1" presStyleIdx="0" presStyleCnt="1"/>
      <dgm:spPr/>
    </dgm:pt>
    <dgm:pt modelId="{8D0A2289-2D9A-4BE7-96AC-28BAC649BDED}" type="pres">
      <dgm:prSet presAssocID="{FB16168F-F222-49B6-8000-78A8BE5D1DDE}" presName="node" presStyleLbl="node1" presStyleIdx="1" presStyleCnt="2">
        <dgm:presLayoutVars>
          <dgm:bulletEnabled val="1"/>
        </dgm:presLayoutVars>
      </dgm:prSet>
      <dgm:spPr/>
    </dgm:pt>
  </dgm:ptLst>
  <dgm:cxnLst>
    <dgm:cxn modelId="{2171B002-1665-4AA2-80A1-BF97405A2241}" srcId="{E8A30057-1D2A-4EB2-A554-897234FBFEE3}" destId="{F528241F-2768-44E2-9A9C-A857C1F972F3}" srcOrd="0" destOrd="0" parTransId="{6BF07254-84FC-48CB-A689-E06D00B2CF46}" sibTransId="{45CB8937-1B46-4E6D-962A-D380002C8547}"/>
    <dgm:cxn modelId="{8524AF10-F79C-49CC-83FE-7D5527C35EB0}" type="presOf" srcId="{F528241F-2768-44E2-9A9C-A857C1F972F3}" destId="{515A22E5-8C66-4B74-8DAC-39C38F2E0341}" srcOrd="0" destOrd="0" presId="urn:microsoft.com/office/officeart/2005/8/layout/process1"/>
    <dgm:cxn modelId="{1AC9285E-0EB6-4466-A610-0A1D9051F8C5}" srcId="{E8A30057-1D2A-4EB2-A554-897234FBFEE3}" destId="{FB16168F-F222-49B6-8000-78A8BE5D1DDE}" srcOrd="1" destOrd="0" parTransId="{377B18B7-8E6D-45C8-BF75-407E6EFA667A}" sibTransId="{0DF303E0-7AB3-4C7F-B23E-BD0B5391D3A2}"/>
    <dgm:cxn modelId="{1948AF6C-26BE-4211-8477-15A040DD8442}" type="presOf" srcId="{E8A30057-1D2A-4EB2-A554-897234FBFEE3}" destId="{C082E3C8-0780-41BA-8D1B-7DF2102D533B}" srcOrd="0" destOrd="0" presId="urn:microsoft.com/office/officeart/2005/8/layout/process1"/>
    <dgm:cxn modelId="{70BE3282-921A-480F-931F-0C0821EC51B7}" type="presOf" srcId="{FB16168F-F222-49B6-8000-78A8BE5D1DDE}" destId="{8D0A2289-2D9A-4BE7-96AC-28BAC649BDED}" srcOrd="0" destOrd="0" presId="urn:microsoft.com/office/officeart/2005/8/layout/process1"/>
    <dgm:cxn modelId="{6703AD88-A252-44E4-AD4E-6731D70019E7}" type="presOf" srcId="{45CB8937-1B46-4E6D-962A-D380002C8547}" destId="{3734BF91-F4A3-4B7C-87F8-6CD73E5CAF50}" srcOrd="1" destOrd="0" presId="urn:microsoft.com/office/officeart/2005/8/layout/process1"/>
    <dgm:cxn modelId="{0C451E9E-BBD7-49F5-BB93-B268A6CABFE2}" type="presOf" srcId="{45CB8937-1B46-4E6D-962A-D380002C8547}" destId="{3514FEDB-3EDF-44FD-9227-EC9DAB9E45C9}" srcOrd="0" destOrd="0" presId="urn:microsoft.com/office/officeart/2005/8/layout/process1"/>
    <dgm:cxn modelId="{5F2D02FF-95A4-4030-AA5D-3EFF45E7A490}" type="presParOf" srcId="{C082E3C8-0780-41BA-8D1B-7DF2102D533B}" destId="{515A22E5-8C66-4B74-8DAC-39C38F2E0341}" srcOrd="0" destOrd="0" presId="urn:microsoft.com/office/officeart/2005/8/layout/process1"/>
    <dgm:cxn modelId="{FF926EC8-5456-47B9-89B0-0EA8D7D26FC2}" type="presParOf" srcId="{C082E3C8-0780-41BA-8D1B-7DF2102D533B}" destId="{3514FEDB-3EDF-44FD-9227-EC9DAB9E45C9}" srcOrd="1" destOrd="0" presId="urn:microsoft.com/office/officeart/2005/8/layout/process1"/>
    <dgm:cxn modelId="{1966E8CE-6061-4022-B2E5-C77F06D0F1C5}" type="presParOf" srcId="{3514FEDB-3EDF-44FD-9227-EC9DAB9E45C9}" destId="{3734BF91-F4A3-4B7C-87F8-6CD73E5CAF50}" srcOrd="0" destOrd="0" presId="urn:microsoft.com/office/officeart/2005/8/layout/process1"/>
    <dgm:cxn modelId="{44150C3F-1483-45C7-81F0-E9C8386AB890}" type="presParOf" srcId="{C082E3C8-0780-41BA-8D1B-7DF2102D533B}" destId="{8D0A2289-2D9A-4BE7-96AC-28BAC649BDED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0EEBCD6-B70A-4E75-80B3-E4D2FB2DF7EB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5DD11FD-3551-4C5F-A4C3-CC01629CC66B}">
      <dgm:prSet phldrT="[Text]"/>
      <dgm:spPr>
        <a:solidFill>
          <a:srgbClr val="D6E9A5"/>
        </a:solidFill>
        <a:ln>
          <a:solidFill>
            <a:srgbClr val="6E780E"/>
          </a:solidFill>
        </a:ln>
      </dgm:spPr>
      <dgm:t>
        <a:bodyPr/>
        <a:lstStyle/>
        <a:p>
          <a:r>
            <a:rPr lang="en-US" b="1" dirty="0">
              <a:solidFill>
                <a:srgbClr val="6E780E"/>
              </a:solidFill>
            </a:rPr>
            <a:t>Monetary Gold and SDRs</a:t>
          </a:r>
        </a:p>
      </dgm:t>
    </dgm:pt>
    <dgm:pt modelId="{0EE1F3D3-F622-4B4D-A75B-9D0E28CE5EA3}" type="parTrans" cxnId="{E619045B-8198-44A3-B66A-1FF9777ADFD2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2FF888B3-676E-45A3-AA7E-0759D48DB428}" type="sibTrans" cxnId="{E619045B-8198-44A3-B66A-1FF9777ADFD2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B2F217E-CFED-472D-8778-758111FCD831}">
      <dgm:prSet phldrT="[Text]"/>
      <dgm:spPr>
        <a:solidFill>
          <a:srgbClr val="D6E9A5"/>
        </a:solidFill>
        <a:ln>
          <a:solidFill>
            <a:srgbClr val="6E780E"/>
          </a:solidFill>
        </a:ln>
      </dgm:spPr>
      <dgm:t>
        <a:bodyPr/>
        <a:lstStyle/>
        <a:p>
          <a:r>
            <a:rPr lang="en-US" b="1" dirty="0">
              <a:solidFill>
                <a:srgbClr val="6E780E"/>
              </a:solidFill>
            </a:rPr>
            <a:t>Currency and Deposits</a:t>
          </a:r>
        </a:p>
      </dgm:t>
    </dgm:pt>
    <dgm:pt modelId="{1697A569-3F7A-4AE8-9CD5-E6211C6EBF79}" type="parTrans" cxnId="{2A26869C-CD86-4CE9-A931-88F60FD6EF0B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C88C5BD2-453E-4A46-AD78-7EFA58A10C76}" type="sibTrans" cxnId="{2A26869C-CD86-4CE9-A931-88F60FD6EF0B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FF07214-3A61-4294-82B2-35006E2A0013}">
      <dgm:prSet phldrT="[Text]"/>
      <dgm:spPr>
        <a:solidFill>
          <a:srgbClr val="D6E9A5"/>
        </a:solidFill>
        <a:ln>
          <a:solidFill>
            <a:srgbClr val="6E780E"/>
          </a:solidFill>
        </a:ln>
      </dgm:spPr>
      <dgm:t>
        <a:bodyPr/>
        <a:lstStyle/>
        <a:p>
          <a:r>
            <a:rPr lang="en-US" b="1" dirty="0">
              <a:solidFill>
                <a:srgbClr val="6E780E"/>
              </a:solidFill>
            </a:rPr>
            <a:t>Debt Securities</a:t>
          </a:r>
        </a:p>
      </dgm:t>
    </dgm:pt>
    <dgm:pt modelId="{9230FD9D-9320-4267-A4B6-D865C10DC211}" type="parTrans" cxnId="{312203E6-E256-44F6-A161-61FD2275EF3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384A6355-D83A-43DF-A32B-92F72C5B3D66}" type="sibTrans" cxnId="{312203E6-E256-44F6-A161-61FD2275EF3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1EBB384-3187-4BEF-A70E-D3ABED2AC9D7}">
      <dgm:prSet phldrT="[Text]"/>
      <dgm:spPr>
        <a:solidFill>
          <a:srgbClr val="D6E9A5"/>
        </a:solidFill>
        <a:ln>
          <a:solidFill>
            <a:srgbClr val="6E780E"/>
          </a:solidFill>
        </a:ln>
      </dgm:spPr>
      <dgm:t>
        <a:bodyPr/>
        <a:lstStyle/>
        <a:p>
          <a:r>
            <a:rPr lang="en-US" b="1" dirty="0">
              <a:solidFill>
                <a:srgbClr val="6E780E"/>
              </a:solidFill>
            </a:rPr>
            <a:t>Loans</a:t>
          </a:r>
        </a:p>
      </dgm:t>
    </dgm:pt>
    <dgm:pt modelId="{3FDBBEFB-4571-4FEA-8E88-080D42569901}" type="parTrans" cxnId="{46DE0D12-11B7-4A9A-9A3C-965A42761631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4C51323E-10C2-4F27-B26A-71F127B2B7B5}" type="sibTrans" cxnId="{46DE0D12-11B7-4A9A-9A3C-965A42761631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F13AD4CB-D0D3-4910-87C5-8EDEED078CDF}">
      <dgm:prSet phldrT="[Text]"/>
      <dgm:spPr>
        <a:solidFill>
          <a:srgbClr val="D6E9A5"/>
        </a:solidFill>
        <a:ln>
          <a:solidFill>
            <a:srgbClr val="6E780E"/>
          </a:solidFill>
        </a:ln>
      </dgm:spPr>
      <dgm:t>
        <a:bodyPr/>
        <a:lstStyle/>
        <a:p>
          <a:r>
            <a:rPr lang="en-US" b="1" dirty="0">
              <a:solidFill>
                <a:srgbClr val="6E780E"/>
              </a:solidFill>
            </a:rPr>
            <a:t>Equity and Investment Fund Shares</a:t>
          </a:r>
        </a:p>
      </dgm:t>
    </dgm:pt>
    <dgm:pt modelId="{C4CAC55B-F38C-46B5-A7E2-09A5319DCCD3}" type="parTrans" cxnId="{6964DDFE-7B6E-451A-ACA5-48F5E92464C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FDBB0EC2-B6B0-4D17-9C3A-D6F4EFB5132F}" type="sibTrans" cxnId="{6964DDFE-7B6E-451A-ACA5-48F5E92464C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37AD89B-ADCE-4B5D-8752-D69FBC21ED26}">
      <dgm:prSet phldrT="[Text]"/>
      <dgm:spPr>
        <a:solidFill>
          <a:srgbClr val="D6E9A5"/>
        </a:solidFill>
        <a:ln>
          <a:solidFill>
            <a:srgbClr val="6E780E"/>
          </a:solidFill>
        </a:ln>
      </dgm:spPr>
      <dgm:t>
        <a:bodyPr/>
        <a:lstStyle/>
        <a:p>
          <a:r>
            <a:rPr lang="en-US" b="1" dirty="0">
              <a:solidFill>
                <a:srgbClr val="6E780E"/>
              </a:solidFill>
            </a:rPr>
            <a:t>Insurance, Pension, and Standardized Guarantee Schemes</a:t>
          </a:r>
        </a:p>
      </dgm:t>
    </dgm:pt>
    <dgm:pt modelId="{A7F71540-1CA7-4717-BFC0-1173C596CCEE}" type="parTrans" cxnId="{6BAAB5CE-03E1-4989-8882-3086B6D7F7A1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3596F662-54F4-44EA-B1AA-45FC61843365}" type="sibTrans" cxnId="{6BAAB5CE-03E1-4989-8882-3086B6D7F7A1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5C95E396-7600-481F-8528-59D71B891082}">
      <dgm:prSet phldrT="[Text]"/>
      <dgm:spPr>
        <a:solidFill>
          <a:srgbClr val="D6E9A5"/>
        </a:solidFill>
        <a:ln>
          <a:solidFill>
            <a:srgbClr val="6E780E"/>
          </a:solidFill>
        </a:ln>
      </dgm:spPr>
      <dgm:t>
        <a:bodyPr/>
        <a:lstStyle/>
        <a:p>
          <a:r>
            <a:rPr lang="en-US" b="1" dirty="0">
              <a:solidFill>
                <a:srgbClr val="6E780E"/>
              </a:solidFill>
            </a:rPr>
            <a:t>Financial Derivatives and Employee Stock Options</a:t>
          </a:r>
        </a:p>
      </dgm:t>
    </dgm:pt>
    <dgm:pt modelId="{9DD6503E-1ED9-4C8C-9DC9-6DCE3D5681C2}" type="parTrans" cxnId="{51814E37-F255-4E62-9776-443A70C65011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4BF11A83-13F5-40A3-9551-03460F7A9C4C}" type="sibTrans" cxnId="{51814E37-F255-4E62-9776-443A70C65011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B6FD5560-7365-473C-A02B-3409D0276139}">
      <dgm:prSet phldrT="[Text]"/>
      <dgm:spPr>
        <a:solidFill>
          <a:srgbClr val="D6E9A5"/>
        </a:solidFill>
        <a:ln>
          <a:solidFill>
            <a:srgbClr val="6E780E"/>
          </a:solidFill>
        </a:ln>
      </dgm:spPr>
      <dgm:t>
        <a:bodyPr/>
        <a:lstStyle/>
        <a:p>
          <a:r>
            <a:rPr lang="en-US" b="1" dirty="0">
              <a:solidFill>
                <a:srgbClr val="6E780E"/>
              </a:solidFill>
            </a:rPr>
            <a:t>Other Accounts Receivable/Payable</a:t>
          </a:r>
        </a:p>
      </dgm:t>
    </dgm:pt>
    <dgm:pt modelId="{9D47FF21-57DC-4873-9C90-D9C451458AAE}" type="parTrans" cxnId="{132C7B68-1FBB-4331-9E3E-5EACAF33BCCD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0F6AEB8F-31CD-45FF-A136-2976FF01E345}" type="sibTrans" cxnId="{132C7B68-1FBB-4331-9E3E-5EACAF33BCCD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F638047-0936-41F7-9AC5-B28F6405E4B0}" type="pres">
      <dgm:prSet presAssocID="{F0EEBCD6-B70A-4E75-80B3-E4D2FB2DF7EB}" presName="linear" presStyleCnt="0">
        <dgm:presLayoutVars>
          <dgm:dir/>
          <dgm:animLvl val="lvl"/>
          <dgm:resizeHandles val="exact"/>
        </dgm:presLayoutVars>
      </dgm:prSet>
      <dgm:spPr/>
    </dgm:pt>
    <dgm:pt modelId="{B346EF8C-5E4F-44BD-804F-91BB9E1D9AD8}" type="pres">
      <dgm:prSet presAssocID="{45DD11FD-3551-4C5F-A4C3-CC01629CC66B}" presName="parentLin" presStyleCnt="0"/>
      <dgm:spPr/>
    </dgm:pt>
    <dgm:pt modelId="{36C85E01-D6D8-4B9E-ACB3-0F871878E97A}" type="pres">
      <dgm:prSet presAssocID="{45DD11FD-3551-4C5F-A4C3-CC01629CC66B}" presName="parentLeftMargin" presStyleLbl="node1" presStyleIdx="0" presStyleCnt="8"/>
      <dgm:spPr/>
    </dgm:pt>
    <dgm:pt modelId="{0D2F3E42-F0D9-413B-9CE0-4EF00E57B3C9}" type="pres">
      <dgm:prSet presAssocID="{45DD11FD-3551-4C5F-A4C3-CC01629CC66B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020E9818-9E5B-4438-A462-94AAA3CFC6DA}" type="pres">
      <dgm:prSet presAssocID="{45DD11FD-3551-4C5F-A4C3-CC01629CC66B}" presName="negativeSpace" presStyleCnt="0"/>
      <dgm:spPr/>
    </dgm:pt>
    <dgm:pt modelId="{CCA6FC81-4E2E-4C6D-A579-E70C65A9C43A}" type="pres">
      <dgm:prSet presAssocID="{45DD11FD-3551-4C5F-A4C3-CC01629CC66B}" presName="childText" presStyleLbl="conFgAcc1" presStyleIdx="0" presStyleCnt="8" custLinFactNeighborY="51624">
        <dgm:presLayoutVars>
          <dgm:bulletEnabled val="1"/>
        </dgm:presLayoutVars>
      </dgm:prSet>
      <dgm:spPr>
        <a:noFill/>
        <a:ln>
          <a:solidFill>
            <a:srgbClr val="6E780E"/>
          </a:solidFill>
        </a:ln>
      </dgm:spPr>
    </dgm:pt>
    <dgm:pt modelId="{CE8C6451-075E-4050-B61B-9FFEC0127048}" type="pres">
      <dgm:prSet presAssocID="{2FF888B3-676E-45A3-AA7E-0759D48DB428}" presName="spaceBetweenRectangles" presStyleCnt="0"/>
      <dgm:spPr/>
    </dgm:pt>
    <dgm:pt modelId="{090612C9-1A8E-48D2-AC06-41B76708B53E}" type="pres">
      <dgm:prSet presAssocID="{EB2F217E-CFED-472D-8778-758111FCD831}" presName="parentLin" presStyleCnt="0"/>
      <dgm:spPr/>
    </dgm:pt>
    <dgm:pt modelId="{ADFCC641-2443-460B-B120-9E120AE3C0DB}" type="pres">
      <dgm:prSet presAssocID="{EB2F217E-CFED-472D-8778-758111FCD831}" presName="parentLeftMargin" presStyleLbl="node1" presStyleIdx="0" presStyleCnt="8"/>
      <dgm:spPr/>
    </dgm:pt>
    <dgm:pt modelId="{D625B168-1E19-4957-AA03-0B307437EF34}" type="pres">
      <dgm:prSet presAssocID="{EB2F217E-CFED-472D-8778-758111FCD831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4C068591-3004-4164-A3D5-17DC1427B119}" type="pres">
      <dgm:prSet presAssocID="{EB2F217E-CFED-472D-8778-758111FCD831}" presName="negativeSpace" presStyleCnt="0"/>
      <dgm:spPr/>
    </dgm:pt>
    <dgm:pt modelId="{9543A496-FF02-4704-9EBB-ACF9BEE6E91C}" type="pres">
      <dgm:prSet presAssocID="{EB2F217E-CFED-472D-8778-758111FCD831}" presName="childText" presStyleLbl="conFgAcc1" presStyleIdx="1" presStyleCnt="8">
        <dgm:presLayoutVars>
          <dgm:bulletEnabled val="1"/>
        </dgm:presLayoutVars>
      </dgm:prSet>
      <dgm:spPr>
        <a:noFill/>
        <a:ln>
          <a:solidFill>
            <a:srgbClr val="6E780E"/>
          </a:solidFill>
        </a:ln>
      </dgm:spPr>
    </dgm:pt>
    <dgm:pt modelId="{AFC50EC4-78DF-4FE6-BE9E-33F286F723DC}" type="pres">
      <dgm:prSet presAssocID="{C88C5BD2-453E-4A46-AD78-7EFA58A10C76}" presName="spaceBetweenRectangles" presStyleCnt="0"/>
      <dgm:spPr/>
    </dgm:pt>
    <dgm:pt modelId="{250E986B-DD86-4EFC-98FD-9E9F279E7A03}" type="pres">
      <dgm:prSet presAssocID="{9FF07214-3A61-4294-82B2-35006E2A0013}" presName="parentLin" presStyleCnt="0"/>
      <dgm:spPr/>
    </dgm:pt>
    <dgm:pt modelId="{F9908D0F-1790-43E4-8BD1-59D47CADD81F}" type="pres">
      <dgm:prSet presAssocID="{9FF07214-3A61-4294-82B2-35006E2A0013}" presName="parentLeftMargin" presStyleLbl="node1" presStyleIdx="1" presStyleCnt="8"/>
      <dgm:spPr/>
    </dgm:pt>
    <dgm:pt modelId="{7D392F38-400E-4E45-94B1-F2964A3275CC}" type="pres">
      <dgm:prSet presAssocID="{9FF07214-3A61-4294-82B2-35006E2A0013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E11EF1EC-44F5-4366-8856-F4BE076754D9}" type="pres">
      <dgm:prSet presAssocID="{9FF07214-3A61-4294-82B2-35006E2A0013}" presName="negativeSpace" presStyleCnt="0"/>
      <dgm:spPr/>
    </dgm:pt>
    <dgm:pt modelId="{E4EDBC53-6AC7-4051-AA4E-EF0DA3140C97}" type="pres">
      <dgm:prSet presAssocID="{9FF07214-3A61-4294-82B2-35006E2A0013}" presName="childText" presStyleLbl="conFgAcc1" presStyleIdx="2" presStyleCnt="8">
        <dgm:presLayoutVars>
          <dgm:bulletEnabled val="1"/>
        </dgm:presLayoutVars>
      </dgm:prSet>
      <dgm:spPr>
        <a:noFill/>
        <a:ln>
          <a:solidFill>
            <a:srgbClr val="6E780E"/>
          </a:solidFill>
        </a:ln>
      </dgm:spPr>
    </dgm:pt>
    <dgm:pt modelId="{4CF2274F-DB07-4892-8A0A-2D4A411C9676}" type="pres">
      <dgm:prSet presAssocID="{384A6355-D83A-43DF-A32B-92F72C5B3D66}" presName="spaceBetweenRectangles" presStyleCnt="0"/>
      <dgm:spPr/>
    </dgm:pt>
    <dgm:pt modelId="{F2DB44CF-B3D7-494A-970D-8320DD8DDE11}" type="pres">
      <dgm:prSet presAssocID="{E1EBB384-3187-4BEF-A70E-D3ABED2AC9D7}" presName="parentLin" presStyleCnt="0"/>
      <dgm:spPr/>
    </dgm:pt>
    <dgm:pt modelId="{EE794DF6-35D4-4461-9AAD-3FC8A4899F67}" type="pres">
      <dgm:prSet presAssocID="{E1EBB384-3187-4BEF-A70E-D3ABED2AC9D7}" presName="parentLeftMargin" presStyleLbl="node1" presStyleIdx="2" presStyleCnt="8"/>
      <dgm:spPr/>
    </dgm:pt>
    <dgm:pt modelId="{041E9288-D11E-4637-A9D6-95FAE3F25340}" type="pres">
      <dgm:prSet presAssocID="{E1EBB384-3187-4BEF-A70E-D3ABED2AC9D7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E1BB943A-AA65-4FFE-B28D-8BA497C170AC}" type="pres">
      <dgm:prSet presAssocID="{E1EBB384-3187-4BEF-A70E-D3ABED2AC9D7}" presName="negativeSpace" presStyleCnt="0"/>
      <dgm:spPr/>
    </dgm:pt>
    <dgm:pt modelId="{195A5004-C896-4785-A285-1F87E6757343}" type="pres">
      <dgm:prSet presAssocID="{E1EBB384-3187-4BEF-A70E-D3ABED2AC9D7}" presName="childText" presStyleLbl="conFgAcc1" presStyleIdx="3" presStyleCnt="8">
        <dgm:presLayoutVars>
          <dgm:bulletEnabled val="1"/>
        </dgm:presLayoutVars>
      </dgm:prSet>
      <dgm:spPr>
        <a:noFill/>
        <a:ln>
          <a:solidFill>
            <a:srgbClr val="6E780E"/>
          </a:solidFill>
        </a:ln>
      </dgm:spPr>
    </dgm:pt>
    <dgm:pt modelId="{BD8FB55E-1B6D-4DC3-93DD-916418136B40}" type="pres">
      <dgm:prSet presAssocID="{4C51323E-10C2-4F27-B26A-71F127B2B7B5}" presName="spaceBetweenRectangles" presStyleCnt="0"/>
      <dgm:spPr/>
    </dgm:pt>
    <dgm:pt modelId="{7D9AD988-DEC1-4674-B8ED-B9D61C717B93}" type="pres">
      <dgm:prSet presAssocID="{F13AD4CB-D0D3-4910-87C5-8EDEED078CDF}" presName="parentLin" presStyleCnt="0"/>
      <dgm:spPr/>
    </dgm:pt>
    <dgm:pt modelId="{34B441A7-F66D-423D-804E-5CB362BF3B86}" type="pres">
      <dgm:prSet presAssocID="{F13AD4CB-D0D3-4910-87C5-8EDEED078CDF}" presName="parentLeftMargin" presStyleLbl="node1" presStyleIdx="3" presStyleCnt="8"/>
      <dgm:spPr/>
    </dgm:pt>
    <dgm:pt modelId="{EE641C0F-149D-4D85-9890-1609ADACB77B}" type="pres">
      <dgm:prSet presAssocID="{F13AD4CB-D0D3-4910-87C5-8EDEED078CDF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F3AD08BE-45B1-4309-9DE8-5DC71423D9E3}" type="pres">
      <dgm:prSet presAssocID="{F13AD4CB-D0D3-4910-87C5-8EDEED078CDF}" presName="negativeSpace" presStyleCnt="0"/>
      <dgm:spPr/>
    </dgm:pt>
    <dgm:pt modelId="{F2BAC61F-EBDD-4D53-81E8-B01799A370F5}" type="pres">
      <dgm:prSet presAssocID="{F13AD4CB-D0D3-4910-87C5-8EDEED078CDF}" presName="childText" presStyleLbl="conFgAcc1" presStyleIdx="4" presStyleCnt="8">
        <dgm:presLayoutVars>
          <dgm:bulletEnabled val="1"/>
        </dgm:presLayoutVars>
      </dgm:prSet>
      <dgm:spPr>
        <a:noFill/>
        <a:ln>
          <a:solidFill>
            <a:srgbClr val="6E780E"/>
          </a:solidFill>
        </a:ln>
      </dgm:spPr>
    </dgm:pt>
    <dgm:pt modelId="{74632C11-3D74-42B6-96CB-C488D6C429EF}" type="pres">
      <dgm:prSet presAssocID="{FDBB0EC2-B6B0-4D17-9C3A-D6F4EFB5132F}" presName="spaceBetweenRectangles" presStyleCnt="0"/>
      <dgm:spPr/>
    </dgm:pt>
    <dgm:pt modelId="{C6BC4CE4-3353-4789-A67E-3F1B8234B8D1}" type="pres">
      <dgm:prSet presAssocID="{937AD89B-ADCE-4B5D-8752-D69FBC21ED26}" presName="parentLin" presStyleCnt="0"/>
      <dgm:spPr/>
    </dgm:pt>
    <dgm:pt modelId="{6880276E-630D-42E5-83E3-798969A3E220}" type="pres">
      <dgm:prSet presAssocID="{937AD89B-ADCE-4B5D-8752-D69FBC21ED26}" presName="parentLeftMargin" presStyleLbl="node1" presStyleIdx="4" presStyleCnt="8"/>
      <dgm:spPr/>
    </dgm:pt>
    <dgm:pt modelId="{C4F831C2-2001-46A3-BE35-2C4B7C69B742}" type="pres">
      <dgm:prSet presAssocID="{937AD89B-ADCE-4B5D-8752-D69FBC21ED26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F026963E-7B3C-4EF4-8B6E-C9D0CC5D5AA1}" type="pres">
      <dgm:prSet presAssocID="{937AD89B-ADCE-4B5D-8752-D69FBC21ED26}" presName="negativeSpace" presStyleCnt="0"/>
      <dgm:spPr/>
    </dgm:pt>
    <dgm:pt modelId="{17EBEB67-0C63-4CD7-86BD-9F222BFE4898}" type="pres">
      <dgm:prSet presAssocID="{937AD89B-ADCE-4B5D-8752-D69FBC21ED26}" presName="childText" presStyleLbl="conFgAcc1" presStyleIdx="5" presStyleCnt="8">
        <dgm:presLayoutVars>
          <dgm:bulletEnabled val="1"/>
        </dgm:presLayoutVars>
      </dgm:prSet>
      <dgm:spPr>
        <a:noFill/>
        <a:ln>
          <a:solidFill>
            <a:srgbClr val="6E780E"/>
          </a:solidFill>
        </a:ln>
      </dgm:spPr>
    </dgm:pt>
    <dgm:pt modelId="{2DCF48E5-C2D7-4DE9-8CC4-F90FE7680D1E}" type="pres">
      <dgm:prSet presAssocID="{3596F662-54F4-44EA-B1AA-45FC61843365}" presName="spaceBetweenRectangles" presStyleCnt="0"/>
      <dgm:spPr/>
    </dgm:pt>
    <dgm:pt modelId="{7613DCD5-0243-4B1D-8CA6-E0B645E99FEA}" type="pres">
      <dgm:prSet presAssocID="{5C95E396-7600-481F-8528-59D71B891082}" presName="parentLin" presStyleCnt="0"/>
      <dgm:spPr/>
    </dgm:pt>
    <dgm:pt modelId="{3AF61355-01BB-4367-8C60-9CCAE7119E12}" type="pres">
      <dgm:prSet presAssocID="{5C95E396-7600-481F-8528-59D71B891082}" presName="parentLeftMargin" presStyleLbl="node1" presStyleIdx="5" presStyleCnt="8"/>
      <dgm:spPr/>
    </dgm:pt>
    <dgm:pt modelId="{3EE9687F-0B84-4DB2-88B4-39AF62F73E6C}" type="pres">
      <dgm:prSet presAssocID="{5C95E396-7600-481F-8528-59D71B891082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47E6A73E-3BFB-4145-8184-F1C27296C978}" type="pres">
      <dgm:prSet presAssocID="{5C95E396-7600-481F-8528-59D71B891082}" presName="negativeSpace" presStyleCnt="0"/>
      <dgm:spPr/>
    </dgm:pt>
    <dgm:pt modelId="{30861268-30D3-4716-B7F6-EDB4764FAAD8}" type="pres">
      <dgm:prSet presAssocID="{5C95E396-7600-481F-8528-59D71B891082}" presName="childText" presStyleLbl="conFgAcc1" presStyleIdx="6" presStyleCnt="8">
        <dgm:presLayoutVars>
          <dgm:bulletEnabled val="1"/>
        </dgm:presLayoutVars>
      </dgm:prSet>
      <dgm:spPr>
        <a:noFill/>
        <a:ln>
          <a:solidFill>
            <a:srgbClr val="6E780E"/>
          </a:solidFill>
        </a:ln>
      </dgm:spPr>
    </dgm:pt>
    <dgm:pt modelId="{44830EFC-D021-4432-B3CE-624E27CA30C1}" type="pres">
      <dgm:prSet presAssocID="{4BF11A83-13F5-40A3-9551-03460F7A9C4C}" presName="spaceBetweenRectangles" presStyleCnt="0"/>
      <dgm:spPr/>
    </dgm:pt>
    <dgm:pt modelId="{DCDD9375-660A-4645-B54F-F47C26FF8664}" type="pres">
      <dgm:prSet presAssocID="{B6FD5560-7365-473C-A02B-3409D0276139}" presName="parentLin" presStyleCnt="0"/>
      <dgm:spPr/>
    </dgm:pt>
    <dgm:pt modelId="{2762870C-040F-4ACE-9293-1381CD06A3C2}" type="pres">
      <dgm:prSet presAssocID="{B6FD5560-7365-473C-A02B-3409D0276139}" presName="parentLeftMargin" presStyleLbl="node1" presStyleIdx="6" presStyleCnt="8"/>
      <dgm:spPr/>
    </dgm:pt>
    <dgm:pt modelId="{08EEDEBA-4CC5-4CEC-B2C9-3899BFA6DE07}" type="pres">
      <dgm:prSet presAssocID="{B6FD5560-7365-473C-A02B-3409D0276139}" presName="parentText" presStyleLbl="node1" presStyleIdx="7" presStyleCnt="8">
        <dgm:presLayoutVars>
          <dgm:chMax val="0"/>
          <dgm:bulletEnabled val="1"/>
        </dgm:presLayoutVars>
      </dgm:prSet>
      <dgm:spPr/>
    </dgm:pt>
    <dgm:pt modelId="{19999300-7DFE-46A2-990C-4978D527A117}" type="pres">
      <dgm:prSet presAssocID="{B6FD5560-7365-473C-A02B-3409D0276139}" presName="negativeSpace" presStyleCnt="0"/>
      <dgm:spPr/>
    </dgm:pt>
    <dgm:pt modelId="{C24B6A5B-EEF4-4C83-8E0C-A3E3A1840C6B}" type="pres">
      <dgm:prSet presAssocID="{B6FD5560-7365-473C-A02B-3409D0276139}" presName="childText" presStyleLbl="conFgAcc1" presStyleIdx="7" presStyleCnt="8">
        <dgm:presLayoutVars>
          <dgm:bulletEnabled val="1"/>
        </dgm:presLayoutVars>
      </dgm:prSet>
      <dgm:spPr>
        <a:noFill/>
        <a:ln>
          <a:solidFill>
            <a:srgbClr val="6E780E"/>
          </a:solidFill>
        </a:ln>
      </dgm:spPr>
    </dgm:pt>
  </dgm:ptLst>
  <dgm:cxnLst>
    <dgm:cxn modelId="{8E91200B-7A54-4F21-ADBF-07EF5ADA26D3}" type="presOf" srcId="{45DD11FD-3551-4C5F-A4C3-CC01629CC66B}" destId="{36C85E01-D6D8-4B9E-ACB3-0F871878E97A}" srcOrd="0" destOrd="0" presId="urn:microsoft.com/office/officeart/2005/8/layout/list1"/>
    <dgm:cxn modelId="{8527760D-345E-446E-A07B-B38DC305782A}" type="presOf" srcId="{5C95E396-7600-481F-8528-59D71B891082}" destId="{3AF61355-01BB-4367-8C60-9CCAE7119E12}" srcOrd="0" destOrd="0" presId="urn:microsoft.com/office/officeart/2005/8/layout/list1"/>
    <dgm:cxn modelId="{46DE0D12-11B7-4A9A-9A3C-965A42761631}" srcId="{F0EEBCD6-B70A-4E75-80B3-E4D2FB2DF7EB}" destId="{E1EBB384-3187-4BEF-A70E-D3ABED2AC9D7}" srcOrd="3" destOrd="0" parTransId="{3FDBBEFB-4571-4FEA-8E88-080D42569901}" sibTransId="{4C51323E-10C2-4F27-B26A-71F127B2B7B5}"/>
    <dgm:cxn modelId="{039F6715-2AEC-4551-9C7F-41DC58F67551}" type="presOf" srcId="{5C95E396-7600-481F-8528-59D71B891082}" destId="{3EE9687F-0B84-4DB2-88B4-39AF62F73E6C}" srcOrd="1" destOrd="0" presId="urn:microsoft.com/office/officeart/2005/8/layout/list1"/>
    <dgm:cxn modelId="{C3364530-1F94-44CE-AD60-DF4A96F0FD63}" type="presOf" srcId="{F0EEBCD6-B70A-4E75-80B3-E4D2FB2DF7EB}" destId="{EF638047-0936-41F7-9AC5-B28F6405E4B0}" srcOrd="0" destOrd="0" presId="urn:microsoft.com/office/officeart/2005/8/layout/list1"/>
    <dgm:cxn modelId="{51814E37-F255-4E62-9776-443A70C65011}" srcId="{F0EEBCD6-B70A-4E75-80B3-E4D2FB2DF7EB}" destId="{5C95E396-7600-481F-8528-59D71B891082}" srcOrd="6" destOrd="0" parTransId="{9DD6503E-1ED9-4C8C-9DC9-6DCE3D5681C2}" sibTransId="{4BF11A83-13F5-40A3-9551-03460F7A9C4C}"/>
    <dgm:cxn modelId="{E619045B-8198-44A3-B66A-1FF9777ADFD2}" srcId="{F0EEBCD6-B70A-4E75-80B3-E4D2FB2DF7EB}" destId="{45DD11FD-3551-4C5F-A4C3-CC01629CC66B}" srcOrd="0" destOrd="0" parTransId="{0EE1F3D3-F622-4B4D-A75B-9D0E28CE5EA3}" sibTransId="{2FF888B3-676E-45A3-AA7E-0759D48DB428}"/>
    <dgm:cxn modelId="{132C7B68-1FBB-4331-9E3E-5EACAF33BCCD}" srcId="{F0EEBCD6-B70A-4E75-80B3-E4D2FB2DF7EB}" destId="{B6FD5560-7365-473C-A02B-3409D0276139}" srcOrd="7" destOrd="0" parTransId="{9D47FF21-57DC-4873-9C90-D9C451458AAE}" sibTransId="{0F6AEB8F-31CD-45FF-A136-2976FF01E345}"/>
    <dgm:cxn modelId="{CD168768-E2E3-4D10-9297-95FF08881B05}" type="presOf" srcId="{B6FD5560-7365-473C-A02B-3409D0276139}" destId="{2762870C-040F-4ACE-9293-1381CD06A3C2}" srcOrd="0" destOrd="0" presId="urn:microsoft.com/office/officeart/2005/8/layout/list1"/>
    <dgm:cxn modelId="{D3C0FE6C-A887-447E-86EC-3915041F3CE7}" type="presOf" srcId="{E1EBB384-3187-4BEF-A70E-D3ABED2AC9D7}" destId="{041E9288-D11E-4637-A9D6-95FAE3F25340}" srcOrd="1" destOrd="0" presId="urn:microsoft.com/office/officeart/2005/8/layout/list1"/>
    <dgm:cxn modelId="{93DDC74F-5BDD-477C-A92E-4BBBFB27A2EB}" type="presOf" srcId="{F13AD4CB-D0D3-4910-87C5-8EDEED078CDF}" destId="{EE641C0F-149D-4D85-9890-1609ADACB77B}" srcOrd="1" destOrd="0" presId="urn:microsoft.com/office/officeart/2005/8/layout/list1"/>
    <dgm:cxn modelId="{B42FA572-ACA4-4E99-B8EB-A30C2AE0C01C}" type="presOf" srcId="{937AD89B-ADCE-4B5D-8752-D69FBC21ED26}" destId="{C4F831C2-2001-46A3-BE35-2C4B7C69B742}" srcOrd="1" destOrd="0" presId="urn:microsoft.com/office/officeart/2005/8/layout/list1"/>
    <dgm:cxn modelId="{5F76487C-A895-472B-B9CC-9B87078FBEF6}" type="presOf" srcId="{EB2F217E-CFED-472D-8778-758111FCD831}" destId="{D625B168-1E19-4957-AA03-0B307437EF34}" srcOrd="1" destOrd="0" presId="urn:microsoft.com/office/officeart/2005/8/layout/list1"/>
    <dgm:cxn modelId="{21636883-D61D-4E41-A601-B933360634C7}" type="presOf" srcId="{937AD89B-ADCE-4B5D-8752-D69FBC21ED26}" destId="{6880276E-630D-42E5-83E3-798969A3E220}" srcOrd="0" destOrd="0" presId="urn:microsoft.com/office/officeart/2005/8/layout/list1"/>
    <dgm:cxn modelId="{8A4A4F87-CA25-416A-AD1F-2ADD87BD7AB8}" type="presOf" srcId="{B6FD5560-7365-473C-A02B-3409D0276139}" destId="{08EEDEBA-4CC5-4CEC-B2C9-3899BFA6DE07}" srcOrd="1" destOrd="0" presId="urn:microsoft.com/office/officeart/2005/8/layout/list1"/>
    <dgm:cxn modelId="{7E97658A-E7B3-4CE7-9DD5-28527AB0AE4E}" type="presOf" srcId="{F13AD4CB-D0D3-4910-87C5-8EDEED078CDF}" destId="{34B441A7-F66D-423D-804E-5CB362BF3B86}" srcOrd="0" destOrd="0" presId="urn:microsoft.com/office/officeart/2005/8/layout/list1"/>
    <dgm:cxn modelId="{2A26869C-CD86-4CE9-A931-88F60FD6EF0B}" srcId="{F0EEBCD6-B70A-4E75-80B3-E4D2FB2DF7EB}" destId="{EB2F217E-CFED-472D-8778-758111FCD831}" srcOrd="1" destOrd="0" parTransId="{1697A569-3F7A-4AE8-9CD5-E6211C6EBF79}" sibTransId="{C88C5BD2-453E-4A46-AD78-7EFA58A10C76}"/>
    <dgm:cxn modelId="{A0BFC9A5-E8D8-42B0-ABC9-CB209D78086F}" type="presOf" srcId="{EB2F217E-CFED-472D-8778-758111FCD831}" destId="{ADFCC641-2443-460B-B120-9E120AE3C0DB}" srcOrd="0" destOrd="0" presId="urn:microsoft.com/office/officeart/2005/8/layout/list1"/>
    <dgm:cxn modelId="{00BABCA6-4E3F-4115-8018-8082AC7D4500}" type="presOf" srcId="{9FF07214-3A61-4294-82B2-35006E2A0013}" destId="{F9908D0F-1790-43E4-8BD1-59D47CADD81F}" srcOrd="0" destOrd="0" presId="urn:microsoft.com/office/officeart/2005/8/layout/list1"/>
    <dgm:cxn modelId="{FF6146B9-373C-4274-9FDE-4996F738C28B}" type="presOf" srcId="{45DD11FD-3551-4C5F-A4C3-CC01629CC66B}" destId="{0D2F3E42-F0D9-413B-9CE0-4EF00E57B3C9}" srcOrd="1" destOrd="0" presId="urn:microsoft.com/office/officeart/2005/8/layout/list1"/>
    <dgm:cxn modelId="{6BAAB5CE-03E1-4989-8882-3086B6D7F7A1}" srcId="{F0EEBCD6-B70A-4E75-80B3-E4D2FB2DF7EB}" destId="{937AD89B-ADCE-4B5D-8752-D69FBC21ED26}" srcOrd="5" destOrd="0" parTransId="{A7F71540-1CA7-4717-BFC0-1173C596CCEE}" sibTransId="{3596F662-54F4-44EA-B1AA-45FC61843365}"/>
    <dgm:cxn modelId="{BECB91CF-0B73-43C4-8B07-DEA8ABCBB551}" type="presOf" srcId="{E1EBB384-3187-4BEF-A70E-D3ABED2AC9D7}" destId="{EE794DF6-35D4-4461-9AAD-3FC8A4899F67}" srcOrd="0" destOrd="0" presId="urn:microsoft.com/office/officeart/2005/8/layout/list1"/>
    <dgm:cxn modelId="{FB367BE3-7D85-410B-8F3F-4D30DB078779}" type="presOf" srcId="{9FF07214-3A61-4294-82B2-35006E2A0013}" destId="{7D392F38-400E-4E45-94B1-F2964A3275CC}" srcOrd="1" destOrd="0" presId="urn:microsoft.com/office/officeart/2005/8/layout/list1"/>
    <dgm:cxn modelId="{312203E6-E256-44F6-A161-61FD2275EF39}" srcId="{F0EEBCD6-B70A-4E75-80B3-E4D2FB2DF7EB}" destId="{9FF07214-3A61-4294-82B2-35006E2A0013}" srcOrd="2" destOrd="0" parTransId="{9230FD9D-9320-4267-A4B6-D865C10DC211}" sibTransId="{384A6355-D83A-43DF-A32B-92F72C5B3D66}"/>
    <dgm:cxn modelId="{6964DDFE-7B6E-451A-ACA5-48F5E92464C9}" srcId="{F0EEBCD6-B70A-4E75-80B3-E4D2FB2DF7EB}" destId="{F13AD4CB-D0D3-4910-87C5-8EDEED078CDF}" srcOrd="4" destOrd="0" parTransId="{C4CAC55B-F38C-46B5-A7E2-09A5319DCCD3}" sibTransId="{FDBB0EC2-B6B0-4D17-9C3A-D6F4EFB5132F}"/>
    <dgm:cxn modelId="{6A535B14-FBE6-4E8C-BC3B-640879C8716A}" type="presParOf" srcId="{EF638047-0936-41F7-9AC5-B28F6405E4B0}" destId="{B346EF8C-5E4F-44BD-804F-91BB9E1D9AD8}" srcOrd="0" destOrd="0" presId="urn:microsoft.com/office/officeart/2005/8/layout/list1"/>
    <dgm:cxn modelId="{49816D92-F992-43A6-B204-2C92395F512F}" type="presParOf" srcId="{B346EF8C-5E4F-44BD-804F-91BB9E1D9AD8}" destId="{36C85E01-D6D8-4B9E-ACB3-0F871878E97A}" srcOrd="0" destOrd="0" presId="urn:microsoft.com/office/officeart/2005/8/layout/list1"/>
    <dgm:cxn modelId="{37FF4AF8-C066-4A97-9AB3-F61CC5711BBC}" type="presParOf" srcId="{B346EF8C-5E4F-44BD-804F-91BB9E1D9AD8}" destId="{0D2F3E42-F0D9-413B-9CE0-4EF00E57B3C9}" srcOrd="1" destOrd="0" presId="urn:microsoft.com/office/officeart/2005/8/layout/list1"/>
    <dgm:cxn modelId="{48538D27-0F03-44FE-A392-38EAD4EC9D60}" type="presParOf" srcId="{EF638047-0936-41F7-9AC5-B28F6405E4B0}" destId="{020E9818-9E5B-4438-A462-94AAA3CFC6DA}" srcOrd="1" destOrd="0" presId="urn:microsoft.com/office/officeart/2005/8/layout/list1"/>
    <dgm:cxn modelId="{2D23A14E-4C64-4FAB-9683-A38C2ACD5E08}" type="presParOf" srcId="{EF638047-0936-41F7-9AC5-B28F6405E4B0}" destId="{CCA6FC81-4E2E-4C6D-A579-E70C65A9C43A}" srcOrd="2" destOrd="0" presId="urn:microsoft.com/office/officeart/2005/8/layout/list1"/>
    <dgm:cxn modelId="{3B9E52B8-DD11-4417-94A6-5A35D3E3422D}" type="presParOf" srcId="{EF638047-0936-41F7-9AC5-B28F6405E4B0}" destId="{CE8C6451-075E-4050-B61B-9FFEC0127048}" srcOrd="3" destOrd="0" presId="urn:microsoft.com/office/officeart/2005/8/layout/list1"/>
    <dgm:cxn modelId="{60F9AA23-684F-4EFA-91E8-4B6A6AD87FC1}" type="presParOf" srcId="{EF638047-0936-41F7-9AC5-B28F6405E4B0}" destId="{090612C9-1A8E-48D2-AC06-41B76708B53E}" srcOrd="4" destOrd="0" presId="urn:microsoft.com/office/officeart/2005/8/layout/list1"/>
    <dgm:cxn modelId="{91C19657-ADFF-4A4E-8566-3E9F6EAC544A}" type="presParOf" srcId="{090612C9-1A8E-48D2-AC06-41B76708B53E}" destId="{ADFCC641-2443-460B-B120-9E120AE3C0DB}" srcOrd="0" destOrd="0" presId="urn:microsoft.com/office/officeart/2005/8/layout/list1"/>
    <dgm:cxn modelId="{BDED4725-0E2A-48BC-87F4-EA25D64244DC}" type="presParOf" srcId="{090612C9-1A8E-48D2-AC06-41B76708B53E}" destId="{D625B168-1E19-4957-AA03-0B307437EF34}" srcOrd="1" destOrd="0" presId="urn:microsoft.com/office/officeart/2005/8/layout/list1"/>
    <dgm:cxn modelId="{012EBD4D-8EA0-41BF-A5A0-9388A46FDA2F}" type="presParOf" srcId="{EF638047-0936-41F7-9AC5-B28F6405E4B0}" destId="{4C068591-3004-4164-A3D5-17DC1427B119}" srcOrd="5" destOrd="0" presId="urn:microsoft.com/office/officeart/2005/8/layout/list1"/>
    <dgm:cxn modelId="{EA45B9C6-6275-4CCF-83CF-5989B6B609DB}" type="presParOf" srcId="{EF638047-0936-41F7-9AC5-B28F6405E4B0}" destId="{9543A496-FF02-4704-9EBB-ACF9BEE6E91C}" srcOrd="6" destOrd="0" presId="urn:microsoft.com/office/officeart/2005/8/layout/list1"/>
    <dgm:cxn modelId="{BFC93C20-47BC-4308-8981-9E35D2DB1821}" type="presParOf" srcId="{EF638047-0936-41F7-9AC5-B28F6405E4B0}" destId="{AFC50EC4-78DF-4FE6-BE9E-33F286F723DC}" srcOrd="7" destOrd="0" presId="urn:microsoft.com/office/officeart/2005/8/layout/list1"/>
    <dgm:cxn modelId="{CC3F7260-2BB6-4F4E-BDC4-33389D5CFFC6}" type="presParOf" srcId="{EF638047-0936-41F7-9AC5-B28F6405E4B0}" destId="{250E986B-DD86-4EFC-98FD-9E9F279E7A03}" srcOrd="8" destOrd="0" presId="urn:microsoft.com/office/officeart/2005/8/layout/list1"/>
    <dgm:cxn modelId="{ABC086CB-10D6-438C-A520-EA56877CFD4D}" type="presParOf" srcId="{250E986B-DD86-4EFC-98FD-9E9F279E7A03}" destId="{F9908D0F-1790-43E4-8BD1-59D47CADD81F}" srcOrd="0" destOrd="0" presId="urn:microsoft.com/office/officeart/2005/8/layout/list1"/>
    <dgm:cxn modelId="{8C2DE072-B814-40AA-955C-AF96F3E8E22A}" type="presParOf" srcId="{250E986B-DD86-4EFC-98FD-9E9F279E7A03}" destId="{7D392F38-400E-4E45-94B1-F2964A3275CC}" srcOrd="1" destOrd="0" presId="urn:microsoft.com/office/officeart/2005/8/layout/list1"/>
    <dgm:cxn modelId="{E5BBE190-D050-45DA-852D-AE7F581D8D88}" type="presParOf" srcId="{EF638047-0936-41F7-9AC5-B28F6405E4B0}" destId="{E11EF1EC-44F5-4366-8856-F4BE076754D9}" srcOrd="9" destOrd="0" presId="urn:microsoft.com/office/officeart/2005/8/layout/list1"/>
    <dgm:cxn modelId="{44CA5CF5-5CAD-461F-8942-7FABFE8F99D9}" type="presParOf" srcId="{EF638047-0936-41F7-9AC5-B28F6405E4B0}" destId="{E4EDBC53-6AC7-4051-AA4E-EF0DA3140C97}" srcOrd="10" destOrd="0" presId="urn:microsoft.com/office/officeart/2005/8/layout/list1"/>
    <dgm:cxn modelId="{3501C296-B453-4FF6-BE78-1E5BA9C3A64E}" type="presParOf" srcId="{EF638047-0936-41F7-9AC5-B28F6405E4B0}" destId="{4CF2274F-DB07-4892-8A0A-2D4A411C9676}" srcOrd="11" destOrd="0" presId="urn:microsoft.com/office/officeart/2005/8/layout/list1"/>
    <dgm:cxn modelId="{92026F9D-0B62-4137-AF62-B8EB366179FB}" type="presParOf" srcId="{EF638047-0936-41F7-9AC5-B28F6405E4B0}" destId="{F2DB44CF-B3D7-494A-970D-8320DD8DDE11}" srcOrd="12" destOrd="0" presId="urn:microsoft.com/office/officeart/2005/8/layout/list1"/>
    <dgm:cxn modelId="{A5C8D97E-DE37-41A3-BC83-B7F1C1F8DB4B}" type="presParOf" srcId="{F2DB44CF-B3D7-494A-970D-8320DD8DDE11}" destId="{EE794DF6-35D4-4461-9AAD-3FC8A4899F67}" srcOrd="0" destOrd="0" presId="urn:microsoft.com/office/officeart/2005/8/layout/list1"/>
    <dgm:cxn modelId="{B9E97310-7FB6-4911-B6D1-CB7D42228605}" type="presParOf" srcId="{F2DB44CF-B3D7-494A-970D-8320DD8DDE11}" destId="{041E9288-D11E-4637-A9D6-95FAE3F25340}" srcOrd="1" destOrd="0" presId="urn:microsoft.com/office/officeart/2005/8/layout/list1"/>
    <dgm:cxn modelId="{272987FF-4F77-45E4-8269-8F7AB0B008A6}" type="presParOf" srcId="{EF638047-0936-41F7-9AC5-B28F6405E4B0}" destId="{E1BB943A-AA65-4FFE-B28D-8BA497C170AC}" srcOrd="13" destOrd="0" presId="urn:microsoft.com/office/officeart/2005/8/layout/list1"/>
    <dgm:cxn modelId="{D0FD7919-1B35-4132-AD74-1C50F756A111}" type="presParOf" srcId="{EF638047-0936-41F7-9AC5-B28F6405E4B0}" destId="{195A5004-C896-4785-A285-1F87E6757343}" srcOrd="14" destOrd="0" presId="urn:microsoft.com/office/officeart/2005/8/layout/list1"/>
    <dgm:cxn modelId="{94D5CF90-E96E-492E-BDA8-A5FEC4EFDE27}" type="presParOf" srcId="{EF638047-0936-41F7-9AC5-B28F6405E4B0}" destId="{BD8FB55E-1B6D-4DC3-93DD-916418136B40}" srcOrd="15" destOrd="0" presId="urn:microsoft.com/office/officeart/2005/8/layout/list1"/>
    <dgm:cxn modelId="{6E7450DE-13D4-4D47-B3CA-57177916BA70}" type="presParOf" srcId="{EF638047-0936-41F7-9AC5-B28F6405E4B0}" destId="{7D9AD988-DEC1-4674-B8ED-B9D61C717B93}" srcOrd="16" destOrd="0" presId="urn:microsoft.com/office/officeart/2005/8/layout/list1"/>
    <dgm:cxn modelId="{159E4632-5533-4CA2-8963-8FF7A5A85AA1}" type="presParOf" srcId="{7D9AD988-DEC1-4674-B8ED-B9D61C717B93}" destId="{34B441A7-F66D-423D-804E-5CB362BF3B86}" srcOrd="0" destOrd="0" presId="urn:microsoft.com/office/officeart/2005/8/layout/list1"/>
    <dgm:cxn modelId="{009F5F1C-BB57-4AAC-B754-F6623BE4F736}" type="presParOf" srcId="{7D9AD988-DEC1-4674-B8ED-B9D61C717B93}" destId="{EE641C0F-149D-4D85-9890-1609ADACB77B}" srcOrd="1" destOrd="0" presId="urn:microsoft.com/office/officeart/2005/8/layout/list1"/>
    <dgm:cxn modelId="{24E89301-7545-4D98-BE4F-7FF19144E690}" type="presParOf" srcId="{EF638047-0936-41F7-9AC5-B28F6405E4B0}" destId="{F3AD08BE-45B1-4309-9DE8-5DC71423D9E3}" srcOrd="17" destOrd="0" presId="urn:microsoft.com/office/officeart/2005/8/layout/list1"/>
    <dgm:cxn modelId="{E702352A-0853-4124-8E31-4D5ED3914C36}" type="presParOf" srcId="{EF638047-0936-41F7-9AC5-B28F6405E4B0}" destId="{F2BAC61F-EBDD-4D53-81E8-B01799A370F5}" srcOrd="18" destOrd="0" presId="urn:microsoft.com/office/officeart/2005/8/layout/list1"/>
    <dgm:cxn modelId="{FDE6A463-D8BC-4095-A8A4-D5529F23C528}" type="presParOf" srcId="{EF638047-0936-41F7-9AC5-B28F6405E4B0}" destId="{74632C11-3D74-42B6-96CB-C488D6C429EF}" srcOrd="19" destOrd="0" presId="urn:microsoft.com/office/officeart/2005/8/layout/list1"/>
    <dgm:cxn modelId="{C9756135-499C-4733-9140-E7565B0AB46B}" type="presParOf" srcId="{EF638047-0936-41F7-9AC5-B28F6405E4B0}" destId="{C6BC4CE4-3353-4789-A67E-3F1B8234B8D1}" srcOrd="20" destOrd="0" presId="urn:microsoft.com/office/officeart/2005/8/layout/list1"/>
    <dgm:cxn modelId="{58E79CF2-26D1-47A2-AFFF-8C27DE131B86}" type="presParOf" srcId="{C6BC4CE4-3353-4789-A67E-3F1B8234B8D1}" destId="{6880276E-630D-42E5-83E3-798969A3E220}" srcOrd="0" destOrd="0" presId="urn:microsoft.com/office/officeart/2005/8/layout/list1"/>
    <dgm:cxn modelId="{75AB645B-B673-4696-A949-B10DDBCADCF0}" type="presParOf" srcId="{C6BC4CE4-3353-4789-A67E-3F1B8234B8D1}" destId="{C4F831C2-2001-46A3-BE35-2C4B7C69B742}" srcOrd="1" destOrd="0" presId="urn:microsoft.com/office/officeart/2005/8/layout/list1"/>
    <dgm:cxn modelId="{6C437A0C-4B87-472D-ADC3-08D8A34E9C8C}" type="presParOf" srcId="{EF638047-0936-41F7-9AC5-B28F6405E4B0}" destId="{F026963E-7B3C-4EF4-8B6E-C9D0CC5D5AA1}" srcOrd="21" destOrd="0" presId="urn:microsoft.com/office/officeart/2005/8/layout/list1"/>
    <dgm:cxn modelId="{401DB322-5976-4DFD-9FBC-52EB3AE40914}" type="presParOf" srcId="{EF638047-0936-41F7-9AC5-B28F6405E4B0}" destId="{17EBEB67-0C63-4CD7-86BD-9F222BFE4898}" srcOrd="22" destOrd="0" presId="urn:microsoft.com/office/officeart/2005/8/layout/list1"/>
    <dgm:cxn modelId="{D43A7A74-22CF-419F-BAE6-AF435476C0A3}" type="presParOf" srcId="{EF638047-0936-41F7-9AC5-B28F6405E4B0}" destId="{2DCF48E5-C2D7-4DE9-8CC4-F90FE7680D1E}" srcOrd="23" destOrd="0" presId="urn:microsoft.com/office/officeart/2005/8/layout/list1"/>
    <dgm:cxn modelId="{142443DD-CEF9-4688-9473-CB86ED44EFB2}" type="presParOf" srcId="{EF638047-0936-41F7-9AC5-B28F6405E4B0}" destId="{7613DCD5-0243-4B1D-8CA6-E0B645E99FEA}" srcOrd="24" destOrd="0" presId="urn:microsoft.com/office/officeart/2005/8/layout/list1"/>
    <dgm:cxn modelId="{6C6E5002-4699-4172-9FE2-83497B02C1C3}" type="presParOf" srcId="{7613DCD5-0243-4B1D-8CA6-E0B645E99FEA}" destId="{3AF61355-01BB-4367-8C60-9CCAE7119E12}" srcOrd="0" destOrd="0" presId="urn:microsoft.com/office/officeart/2005/8/layout/list1"/>
    <dgm:cxn modelId="{05A9F809-FD3D-4E12-8618-AD09F7A9FF65}" type="presParOf" srcId="{7613DCD5-0243-4B1D-8CA6-E0B645E99FEA}" destId="{3EE9687F-0B84-4DB2-88B4-39AF62F73E6C}" srcOrd="1" destOrd="0" presId="urn:microsoft.com/office/officeart/2005/8/layout/list1"/>
    <dgm:cxn modelId="{1F51AD47-E6B9-4AFB-BF11-634FDB56571A}" type="presParOf" srcId="{EF638047-0936-41F7-9AC5-B28F6405E4B0}" destId="{47E6A73E-3BFB-4145-8184-F1C27296C978}" srcOrd="25" destOrd="0" presId="urn:microsoft.com/office/officeart/2005/8/layout/list1"/>
    <dgm:cxn modelId="{527BEFF1-5528-4811-9283-F45ED00E5D2B}" type="presParOf" srcId="{EF638047-0936-41F7-9AC5-B28F6405E4B0}" destId="{30861268-30D3-4716-B7F6-EDB4764FAAD8}" srcOrd="26" destOrd="0" presId="urn:microsoft.com/office/officeart/2005/8/layout/list1"/>
    <dgm:cxn modelId="{CC477B2B-0743-4498-8DC0-0476D897AFA8}" type="presParOf" srcId="{EF638047-0936-41F7-9AC5-B28F6405E4B0}" destId="{44830EFC-D021-4432-B3CE-624E27CA30C1}" srcOrd="27" destOrd="0" presId="urn:microsoft.com/office/officeart/2005/8/layout/list1"/>
    <dgm:cxn modelId="{921601E9-8B27-4459-89A9-1A7940A6812F}" type="presParOf" srcId="{EF638047-0936-41F7-9AC5-B28F6405E4B0}" destId="{DCDD9375-660A-4645-B54F-F47C26FF8664}" srcOrd="28" destOrd="0" presId="urn:microsoft.com/office/officeart/2005/8/layout/list1"/>
    <dgm:cxn modelId="{60E1E72F-B046-4C32-8DC8-969437884FDD}" type="presParOf" srcId="{DCDD9375-660A-4645-B54F-F47C26FF8664}" destId="{2762870C-040F-4ACE-9293-1381CD06A3C2}" srcOrd="0" destOrd="0" presId="urn:microsoft.com/office/officeart/2005/8/layout/list1"/>
    <dgm:cxn modelId="{35D57EC8-501E-46EF-98EC-A5A02B2F0B95}" type="presParOf" srcId="{DCDD9375-660A-4645-B54F-F47C26FF8664}" destId="{08EEDEBA-4CC5-4CEC-B2C9-3899BFA6DE07}" srcOrd="1" destOrd="0" presId="urn:microsoft.com/office/officeart/2005/8/layout/list1"/>
    <dgm:cxn modelId="{E080D5B4-F40E-4523-A847-C35B375F3EB0}" type="presParOf" srcId="{EF638047-0936-41F7-9AC5-B28F6405E4B0}" destId="{19999300-7DFE-46A2-990C-4978D527A117}" srcOrd="29" destOrd="0" presId="urn:microsoft.com/office/officeart/2005/8/layout/list1"/>
    <dgm:cxn modelId="{AAD77612-39EB-4E9D-A277-E4870A01002C}" type="presParOf" srcId="{EF638047-0936-41F7-9AC5-B28F6405E4B0}" destId="{C24B6A5B-EEF4-4C83-8E0C-A3E3A1840C6B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4FEFF1-6E6F-413D-A6D4-875A5B2110D8}">
      <dsp:nvSpPr>
        <dsp:cNvPr id="0" name=""/>
        <dsp:cNvSpPr/>
      </dsp:nvSpPr>
      <dsp:spPr>
        <a:xfrm rot="5400000">
          <a:off x="-251588" y="253099"/>
          <a:ext cx="1677255" cy="1174079"/>
        </a:xfrm>
        <a:prstGeom prst="chevron">
          <a:avLst/>
        </a:prstGeom>
        <a:solidFill>
          <a:srgbClr val="D6E9A5"/>
        </a:solidFill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6E780E"/>
              </a:solidFill>
            </a:rPr>
            <a:t>1</a:t>
          </a:r>
        </a:p>
      </dsp:txBody>
      <dsp:txXfrm rot="-5400000">
        <a:off x="1" y="588551"/>
        <a:ext cx="1174079" cy="503176"/>
      </dsp:txXfrm>
    </dsp:sp>
    <dsp:sp modelId="{6CCF37D7-9F14-44D3-B841-909148F4E9B5}">
      <dsp:nvSpPr>
        <dsp:cNvPr id="0" name=""/>
        <dsp:cNvSpPr/>
      </dsp:nvSpPr>
      <dsp:spPr>
        <a:xfrm rot="5400000">
          <a:off x="3737631" y="-2562041"/>
          <a:ext cx="1090216" cy="6217320"/>
        </a:xfrm>
        <a:prstGeom prst="round2SameRect">
          <a:avLst/>
        </a:prstGeom>
        <a:solidFill>
          <a:srgbClr val="F5F1D7"/>
        </a:solidFill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Discusses how Islamic financial institutions (IFIs) operate under </a:t>
          </a:r>
          <a:r>
            <a:rPr lang="en-US" sz="2000" kern="1200" dirty="0" err="1"/>
            <a:t>Shari’a</a:t>
          </a:r>
          <a:r>
            <a:rPr lang="en-US" sz="2000" kern="1200" dirty="0"/>
            <a:t> rules </a:t>
          </a:r>
        </a:p>
      </dsp:txBody>
      <dsp:txXfrm rot="-5400000">
        <a:off x="1174079" y="54731"/>
        <a:ext cx="6164100" cy="983776"/>
      </dsp:txXfrm>
    </dsp:sp>
    <dsp:sp modelId="{C2E66BB2-06D6-496B-BC04-3ACD72C8FE3B}">
      <dsp:nvSpPr>
        <dsp:cNvPr id="0" name=""/>
        <dsp:cNvSpPr/>
      </dsp:nvSpPr>
      <dsp:spPr>
        <a:xfrm rot="5400000">
          <a:off x="-251588" y="1737060"/>
          <a:ext cx="1677255" cy="1174079"/>
        </a:xfrm>
        <a:prstGeom prst="chevron">
          <a:avLst/>
        </a:prstGeom>
        <a:solidFill>
          <a:srgbClr val="D6E9A5"/>
        </a:solidFill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6E780E"/>
              </a:solidFill>
            </a:rPr>
            <a:t>2</a:t>
          </a:r>
        </a:p>
      </dsp:txBody>
      <dsp:txXfrm rot="-5400000">
        <a:off x="1" y="2072512"/>
        <a:ext cx="1174079" cy="503176"/>
      </dsp:txXfrm>
    </dsp:sp>
    <dsp:sp modelId="{5910D418-205F-442B-B78D-BDA9A7A96634}">
      <dsp:nvSpPr>
        <dsp:cNvPr id="0" name=""/>
        <dsp:cNvSpPr/>
      </dsp:nvSpPr>
      <dsp:spPr>
        <a:xfrm rot="5400000">
          <a:off x="3737631" y="-1078080"/>
          <a:ext cx="1090216" cy="6217320"/>
        </a:xfrm>
        <a:prstGeom prst="round2SameRect">
          <a:avLst/>
        </a:prstGeom>
        <a:solidFill>
          <a:srgbClr val="F5F1D7"/>
        </a:solidFill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Discusses the classification of IFIs into subsectors of the financial corporations sector for compiling monetary and financial statistics</a:t>
          </a:r>
        </a:p>
      </dsp:txBody>
      <dsp:txXfrm rot="-5400000">
        <a:off x="1174079" y="1538692"/>
        <a:ext cx="6164100" cy="983776"/>
      </dsp:txXfrm>
    </dsp:sp>
    <dsp:sp modelId="{F1BA670E-8BDF-4149-8CC9-E502830EE4A2}">
      <dsp:nvSpPr>
        <dsp:cNvPr id="0" name=""/>
        <dsp:cNvSpPr/>
      </dsp:nvSpPr>
      <dsp:spPr>
        <a:xfrm rot="5400000">
          <a:off x="-251588" y="3222532"/>
          <a:ext cx="1677255" cy="1174079"/>
        </a:xfrm>
        <a:prstGeom prst="chevron">
          <a:avLst/>
        </a:prstGeom>
        <a:solidFill>
          <a:srgbClr val="D6E9A5"/>
        </a:solidFill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6E780E"/>
              </a:solidFill>
            </a:rPr>
            <a:t>3</a:t>
          </a:r>
        </a:p>
      </dsp:txBody>
      <dsp:txXfrm rot="-5400000">
        <a:off x="1" y="3557984"/>
        <a:ext cx="1174079" cy="503176"/>
      </dsp:txXfrm>
    </dsp:sp>
    <dsp:sp modelId="{99C0CD6D-29FC-4544-8C5C-6855BED5296A}">
      <dsp:nvSpPr>
        <dsp:cNvPr id="0" name=""/>
        <dsp:cNvSpPr/>
      </dsp:nvSpPr>
      <dsp:spPr>
        <a:xfrm rot="5400000">
          <a:off x="3737631" y="405880"/>
          <a:ext cx="1090216" cy="6217320"/>
        </a:xfrm>
        <a:prstGeom prst="round2SameRect">
          <a:avLst/>
        </a:prstGeom>
        <a:solidFill>
          <a:srgbClr val="F5F1D7"/>
        </a:solidFill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Provides guidance on the classification of various types of Islamic financial instruments for compiling monetary and financial statistics</a:t>
          </a:r>
        </a:p>
      </dsp:txBody>
      <dsp:txXfrm rot="-5400000">
        <a:off x="1174079" y="3022652"/>
        <a:ext cx="6164100" cy="9837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4FEFF1-6E6F-413D-A6D4-875A5B2110D8}">
      <dsp:nvSpPr>
        <dsp:cNvPr id="0" name=""/>
        <dsp:cNvSpPr/>
      </dsp:nvSpPr>
      <dsp:spPr>
        <a:xfrm rot="5400000">
          <a:off x="-181116" y="181121"/>
          <a:ext cx="1207442" cy="845209"/>
        </a:xfrm>
        <a:prstGeom prst="chevron">
          <a:avLst/>
        </a:prstGeom>
        <a:solidFill>
          <a:srgbClr val="D6E9A5"/>
        </a:solidFill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>
              <a:solidFill>
                <a:srgbClr val="6E780E"/>
              </a:solidFill>
            </a:rPr>
            <a:t>1</a:t>
          </a:r>
        </a:p>
      </dsp:txBody>
      <dsp:txXfrm rot="-5400000">
        <a:off x="1" y="422610"/>
        <a:ext cx="845209" cy="362233"/>
      </dsp:txXfrm>
    </dsp:sp>
    <dsp:sp modelId="{6CCF37D7-9F14-44D3-B841-909148F4E9B5}">
      <dsp:nvSpPr>
        <dsp:cNvPr id="0" name=""/>
        <dsp:cNvSpPr/>
      </dsp:nvSpPr>
      <dsp:spPr>
        <a:xfrm rot="5400000">
          <a:off x="3725886" y="-2871277"/>
          <a:ext cx="784837" cy="6546190"/>
        </a:xfrm>
        <a:prstGeom prst="round2SameRect">
          <a:avLst/>
        </a:prstGeom>
        <a:solidFill>
          <a:srgbClr val="F5F1D7"/>
        </a:solidFill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Prepared/Revised in the context of the revision of the MFS methodology to align with the </a:t>
          </a:r>
          <a:r>
            <a:rPr lang="en-US" sz="1700" i="1" kern="1200" dirty="0"/>
            <a:t>2008 SNA.</a:t>
          </a:r>
        </a:p>
      </dsp:txBody>
      <dsp:txXfrm rot="-5400000">
        <a:off x="845210" y="47712"/>
        <a:ext cx="6507877" cy="708211"/>
      </dsp:txXfrm>
    </dsp:sp>
    <dsp:sp modelId="{C2E66BB2-06D6-496B-BC04-3ACD72C8FE3B}">
      <dsp:nvSpPr>
        <dsp:cNvPr id="0" name=""/>
        <dsp:cNvSpPr/>
      </dsp:nvSpPr>
      <dsp:spPr>
        <a:xfrm rot="5400000">
          <a:off x="-181116" y="1258806"/>
          <a:ext cx="1207442" cy="845209"/>
        </a:xfrm>
        <a:prstGeom prst="chevron">
          <a:avLst/>
        </a:prstGeom>
        <a:solidFill>
          <a:srgbClr val="D6E9A5"/>
        </a:solidFill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>
              <a:solidFill>
                <a:srgbClr val="6E780E"/>
              </a:solidFill>
            </a:rPr>
            <a:t>2</a:t>
          </a:r>
        </a:p>
      </dsp:txBody>
      <dsp:txXfrm rot="-5400000">
        <a:off x="1" y="1500295"/>
        <a:ext cx="845209" cy="362233"/>
      </dsp:txXfrm>
    </dsp:sp>
    <dsp:sp modelId="{5910D418-205F-442B-B78D-BDA9A7A96634}">
      <dsp:nvSpPr>
        <dsp:cNvPr id="0" name=""/>
        <dsp:cNvSpPr/>
      </dsp:nvSpPr>
      <dsp:spPr>
        <a:xfrm rot="5400000">
          <a:off x="3725886" y="-1802986"/>
          <a:ext cx="784837" cy="6546190"/>
        </a:xfrm>
        <a:prstGeom prst="round2SameRect">
          <a:avLst/>
        </a:prstGeom>
        <a:solidFill>
          <a:srgbClr val="F5F1D7"/>
        </a:solidFill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Prepared in broad international consultation, as an annex to Chapter 4 of the MFSMCG.</a:t>
          </a:r>
        </a:p>
      </dsp:txBody>
      <dsp:txXfrm rot="-5400000">
        <a:off x="845210" y="1116003"/>
        <a:ext cx="6507877" cy="708211"/>
      </dsp:txXfrm>
    </dsp:sp>
    <dsp:sp modelId="{F1BA670E-8BDF-4149-8CC9-E502830EE4A2}">
      <dsp:nvSpPr>
        <dsp:cNvPr id="0" name=""/>
        <dsp:cNvSpPr/>
      </dsp:nvSpPr>
      <dsp:spPr>
        <a:xfrm rot="5400000">
          <a:off x="-181116" y="2544183"/>
          <a:ext cx="1207442" cy="845209"/>
        </a:xfrm>
        <a:prstGeom prst="chevron">
          <a:avLst/>
        </a:prstGeom>
        <a:solidFill>
          <a:srgbClr val="D6E9A5"/>
        </a:solidFill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>
              <a:solidFill>
                <a:srgbClr val="6E780E"/>
              </a:solidFill>
            </a:rPr>
            <a:t>3</a:t>
          </a:r>
        </a:p>
      </dsp:txBody>
      <dsp:txXfrm rot="-5400000">
        <a:off x="1" y="2785672"/>
        <a:ext cx="845209" cy="362233"/>
      </dsp:txXfrm>
    </dsp:sp>
    <dsp:sp modelId="{99C0CD6D-29FC-4544-8C5C-6855BED5296A}">
      <dsp:nvSpPr>
        <dsp:cNvPr id="0" name=""/>
        <dsp:cNvSpPr/>
      </dsp:nvSpPr>
      <dsp:spPr>
        <a:xfrm rot="5400000">
          <a:off x="3508799" y="-517608"/>
          <a:ext cx="1219009" cy="6546190"/>
        </a:xfrm>
        <a:prstGeom prst="round2SameRect">
          <a:avLst/>
        </a:prstGeom>
        <a:solidFill>
          <a:srgbClr val="F5F1D7"/>
        </a:solidFill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Endorsed by the two international standard setters in Islamic finance, namely the Islamic Financial Services Board (IFSB) and the Accounting and Auditing Organization for Islamic Financial Institutions (AAOIFI). </a:t>
          </a:r>
          <a:endParaRPr lang="en-US" sz="1700" kern="1200" dirty="0"/>
        </a:p>
      </dsp:txBody>
      <dsp:txXfrm rot="-5400000">
        <a:off x="845209" y="2205489"/>
        <a:ext cx="6486683" cy="1099995"/>
      </dsp:txXfrm>
    </dsp:sp>
    <dsp:sp modelId="{2E1D6BD8-32C2-485C-95C0-20366694363B}">
      <dsp:nvSpPr>
        <dsp:cNvPr id="0" name=""/>
        <dsp:cNvSpPr/>
      </dsp:nvSpPr>
      <dsp:spPr>
        <a:xfrm rot="5400000">
          <a:off x="-181116" y="3612475"/>
          <a:ext cx="1207442" cy="845209"/>
        </a:xfrm>
        <a:prstGeom prst="chevron">
          <a:avLst/>
        </a:prstGeom>
        <a:solidFill>
          <a:srgbClr val="D6E9A5"/>
        </a:solidFill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>
              <a:solidFill>
                <a:srgbClr val="6E780E"/>
              </a:solidFill>
            </a:rPr>
            <a:t>4</a:t>
          </a:r>
          <a:r>
            <a:rPr lang="en-US" sz="2300" kern="1200" dirty="0"/>
            <a:t> </a:t>
          </a:r>
        </a:p>
      </dsp:txBody>
      <dsp:txXfrm rot="-5400000">
        <a:off x="1" y="3853964"/>
        <a:ext cx="845209" cy="362233"/>
      </dsp:txXfrm>
    </dsp:sp>
    <dsp:sp modelId="{FF9D6DFA-C17C-48AB-8E0D-51B8C483F759}">
      <dsp:nvSpPr>
        <dsp:cNvPr id="0" name=""/>
        <dsp:cNvSpPr/>
      </dsp:nvSpPr>
      <dsp:spPr>
        <a:xfrm rot="5400000">
          <a:off x="3875927" y="550682"/>
          <a:ext cx="484754" cy="6546190"/>
        </a:xfrm>
        <a:prstGeom prst="round2SameRect">
          <a:avLst/>
        </a:prstGeom>
        <a:solidFill>
          <a:srgbClr val="F5F1D7"/>
        </a:solidFill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Draws on Accounting Standards of the AAOIFI.</a:t>
          </a:r>
        </a:p>
      </dsp:txBody>
      <dsp:txXfrm rot="-5400000">
        <a:off x="845209" y="3605064"/>
        <a:ext cx="6522526" cy="4374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0D09ED-D2D7-4C14-91D0-5D40A5A8C4FE}">
      <dsp:nvSpPr>
        <dsp:cNvPr id="0" name=""/>
        <dsp:cNvSpPr/>
      </dsp:nvSpPr>
      <dsp:spPr>
        <a:xfrm>
          <a:off x="0" y="0"/>
          <a:ext cx="6096000" cy="1219200"/>
        </a:xfrm>
        <a:prstGeom prst="rect">
          <a:avLst/>
        </a:prstGeom>
        <a:solidFill>
          <a:srgbClr val="8FD1E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>
              <a:solidFill>
                <a:schemeClr val="bg1"/>
              </a:solidFill>
            </a:rPr>
            <a:t>SNA 2008</a:t>
          </a:r>
        </a:p>
      </dsp:txBody>
      <dsp:txXfrm>
        <a:off x="0" y="0"/>
        <a:ext cx="6096000" cy="1219200"/>
      </dsp:txXfrm>
    </dsp:sp>
    <dsp:sp modelId="{BD0D0E8F-D4D9-477B-A96C-B5947CBEE1C0}">
      <dsp:nvSpPr>
        <dsp:cNvPr id="0" name=""/>
        <dsp:cNvSpPr/>
      </dsp:nvSpPr>
      <dsp:spPr>
        <a:xfrm>
          <a:off x="2976" y="1219200"/>
          <a:ext cx="2030015" cy="2560320"/>
        </a:xfrm>
        <a:prstGeom prst="rect">
          <a:avLst/>
        </a:prstGeom>
        <a:solidFill>
          <a:srgbClr val="7030A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solidFill>
                <a:schemeClr val="bg1"/>
              </a:solidFill>
            </a:rPr>
            <a:t>BPM 6 (2009)</a:t>
          </a:r>
        </a:p>
      </dsp:txBody>
      <dsp:txXfrm>
        <a:off x="2976" y="1219200"/>
        <a:ext cx="2030015" cy="2560320"/>
      </dsp:txXfrm>
    </dsp:sp>
    <dsp:sp modelId="{09C06FAF-1B4E-442A-972A-0AAECB818494}">
      <dsp:nvSpPr>
        <dsp:cNvPr id="0" name=""/>
        <dsp:cNvSpPr/>
      </dsp:nvSpPr>
      <dsp:spPr>
        <a:xfrm>
          <a:off x="2032992" y="1219200"/>
          <a:ext cx="2030015" cy="2560320"/>
        </a:xfrm>
        <a:prstGeom prst="rect">
          <a:avLst/>
        </a:prstGeom>
        <a:solidFill>
          <a:srgbClr val="A6B375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solidFill>
                <a:schemeClr val="bg1"/>
              </a:solidFill>
            </a:rPr>
            <a:t>GFSM (2014)</a:t>
          </a:r>
        </a:p>
      </dsp:txBody>
      <dsp:txXfrm>
        <a:off x="2032992" y="1219200"/>
        <a:ext cx="2030015" cy="2560320"/>
      </dsp:txXfrm>
    </dsp:sp>
    <dsp:sp modelId="{90E56788-9A71-4C93-A986-B8DFB1574377}">
      <dsp:nvSpPr>
        <dsp:cNvPr id="0" name=""/>
        <dsp:cNvSpPr/>
      </dsp:nvSpPr>
      <dsp:spPr>
        <a:xfrm>
          <a:off x="4063007" y="1219200"/>
          <a:ext cx="2030015" cy="2560320"/>
        </a:xfrm>
        <a:prstGeom prst="rect">
          <a:avLst/>
        </a:prstGeom>
        <a:solidFill>
          <a:schemeClr val="accent4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solidFill>
                <a:schemeClr val="bg1"/>
              </a:solidFill>
            </a:rPr>
            <a:t>MFSMCG (2016)</a:t>
          </a:r>
          <a:endParaRPr lang="en-US" sz="3100" kern="1200" dirty="0">
            <a:solidFill>
              <a:schemeClr val="bg1"/>
            </a:solidFill>
          </a:endParaRPr>
        </a:p>
      </dsp:txBody>
      <dsp:txXfrm>
        <a:off x="4063007" y="1219200"/>
        <a:ext cx="2030015" cy="2560320"/>
      </dsp:txXfrm>
    </dsp:sp>
    <dsp:sp modelId="{F1A17109-1286-4C84-BDD2-0739BFE57846}">
      <dsp:nvSpPr>
        <dsp:cNvPr id="0" name=""/>
        <dsp:cNvSpPr/>
      </dsp:nvSpPr>
      <dsp:spPr>
        <a:xfrm>
          <a:off x="0" y="3779520"/>
          <a:ext cx="6096000" cy="284480"/>
        </a:xfrm>
        <a:prstGeom prst="rect">
          <a:avLst/>
        </a:prstGeom>
        <a:solidFill>
          <a:srgbClr val="8FD1E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5A22E5-8C66-4B74-8DAC-39C38F2E0341}">
      <dsp:nvSpPr>
        <dsp:cNvPr id="0" name=""/>
        <dsp:cNvSpPr/>
      </dsp:nvSpPr>
      <dsp:spPr>
        <a:xfrm>
          <a:off x="4993" y="0"/>
          <a:ext cx="3716060" cy="1371600"/>
        </a:xfrm>
        <a:prstGeom prst="roundRect">
          <a:avLst>
            <a:gd name="adj" fmla="val 10000"/>
          </a:avLst>
        </a:prstGeom>
        <a:solidFill>
          <a:srgbClr val="D6E9A5"/>
        </a:solidFill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kern="1200" baseline="0" dirty="0">
              <a:solidFill>
                <a:srgbClr val="6E780E"/>
              </a:solidFill>
            </a:rPr>
            <a:t>IFIs with deposit-like liabilities (</a:t>
          </a:r>
          <a:r>
            <a:rPr lang="en-US" sz="2400" kern="1200" baseline="0" dirty="0" err="1">
              <a:solidFill>
                <a:srgbClr val="6E780E"/>
              </a:solidFill>
            </a:rPr>
            <a:t>Qard</a:t>
          </a:r>
          <a:r>
            <a:rPr lang="en-US" sz="2400" kern="1200" baseline="0" dirty="0">
              <a:solidFill>
                <a:srgbClr val="6E780E"/>
              </a:solidFill>
            </a:rPr>
            <a:t>, </a:t>
          </a:r>
          <a:r>
            <a:rPr lang="en-US" sz="2400" kern="1200" baseline="0" dirty="0" err="1">
              <a:solidFill>
                <a:srgbClr val="6E780E"/>
              </a:solidFill>
            </a:rPr>
            <a:t>Wadiah</a:t>
          </a:r>
          <a:r>
            <a:rPr lang="en-US" sz="2400" kern="1200" baseline="0" dirty="0">
              <a:solidFill>
                <a:srgbClr val="6E780E"/>
              </a:solidFill>
            </a:rPr>
            <a:t>, </a:t>
          </a:r>
          <a:r>
            <a:rPr lang="en-US" sz="2400" kern="1200" baseline="0" dirty="0" err="1">
              <a:solidFill>
                <a:srgbClr val="6E780E"/>
              </a:solidFill>
            </a:rPr>
            <a:t>Amanah</a:t>
          </a:r>
          <a:r>
            <a:rPr lang="en-US" sz="2400" kern="1200" baseline="0" dirty="0">
              <a:solidFill>
                <a:srgbClr val="6E780E"/>
              </a:solidFill>
            </a:rPr>
            <a:t>) </a:t>
          </a:r>
        </a:p>
      </dsp:txBody>
      <dsp:txXfrm>
        <a:off x="45166" y="40173"/>
        <a:ext cx="3635714" cy="1291254"/>
      </dsp:txXfrm>
    </dsp:sp>
    <dsp:sp modelId="{3514FEDB-3EDF-44FD-9227-EC9DAB9E45C9}">
      <dsp:nvSpPr>
        <dsp:cNvPr id="0" name=""/>
        <dsp:cNvSpPr/>
      </dsp:nvSpPr>
      <dsp:spPr>
        <a:xfrm>
          <a:off x="4066428" y="257535"/>
          <a:ext cx="732194" cy="856529"/>
        </a:xfrm>
        <a:prstGeom prst="rightArrow">
          <a:avLst>
            <a:gd name="adj1" fmla="val 60000"/>
            <a:gd name="adj2" fmla="val 50000"/>
          </a:avLst>
        </a:prstGeom>
        <a:solidFill>
          <a:srgbClr val="D6E9A5"/>
        </a:solidFill>
        <a:ln>
          <a:solidFill>
            <a:srgbClr val="6E780E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4066428" y="428841"/>
        <a:ext cx="512536" cy="513917"/>
      </dsp:txXfrm>
    </dsp:sp>
    <dsp:sp modelId="{8D0A2289-2D9A-4BE7-96AC-28BAC649BDED}">
      <dsp:nvSpPr>
        <dsp:cNvPr id="0" name=""/>
        <dsp:cNvSpPr/>
      </dsp:nvSpPr>
      <dsp:spPr>
        <a:xfrm>
          <a:off x="5102552" y="0"/>
          <a:ext cx="3453747" cy="1371600"/>
        </a:xfrm>
        <a:prstGeom prst="roundRect">
          <a:avLst>
            <a:gd name="adj" fmla="val 10000"/>
          </a:avLst>
        </a:prstGeom>
        <a:solidFill>
          <a:srgbClr val="D6E9A5"/>
        </a:solidFill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rgbClr val="6E780E"/>
              </a:solidFill>
            </a:rPr>
            <a:t>Other depository corporations (deposit-taking corporations)</a:t>
          </a:r>
        </a:p>
      </dsp:txBody>
      <dsp:txXfrm>
        <a:off x="5142725" y="40173"/>
        <a:ext cx="3373401" cy="12912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5A22E5-8C66-4B74-8DAC-39C38F2E0341}">
      <dsp:nvSpPr>
        <dsp:cNvPr id="0" name=""/>
        <dsp:cNvSpPr/>
      </dsp:nvSpPr>
      <dsp:spPr>
        <a:xfrm>
          <a:off x="4993" y="0"/>
          <a:ext cx="3716060" cy="1371600"/>
        </a:xfrm>
        <a:prstGeom prst="roundRect">
          <a:avLst>
            <a:gd name="adj" fmla="val 10000"/>
          </a:avLst>
        </a:prstGeom>
        <a:solidFill>
          <a:srgbClr val="D6E9A5"/>
        </a:solidFill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kern="1200" baseline="0" dirty="0">
              <a:solidFill>
                <a:srgbClr val="6E780E"/>
              </a:solidFill>
            </a:rPr>
            <a:t>IFIs not primarily involved in deposit-taking activities</a:t>
          </a:r>
        </a:p>
      </dsp:txBody>
      <dsp:txXfrm>
        <a:off x="45166" y="40173"/>
        <a:ext cx="3635714" cy="1291254"/>
      </dsp:txXfrm>
    </dsp:sp>
    <dsp:sp modelId="{3514FEDB-3EDF-44FD-9227-EC9DAB9E45C9}">
      <dsp:nvSpPr>
        <dsp:cNvPr id="0" name=""/>
        <dsp:cNvSpPr/>
      </dsp:nvSpPr>
      <dsp:spPr>
        <a:xfrm>
          <a:off x="4066428" y="257535"/>
          <a:ext cx="732194" cy="856529"/>
        </a:xfrm>
        <a:prstGeom prst="rightArrow">
          <a:avLst>
            <a:gd name="adj1" fmla="val 60000"/>
            <a:gd name="adj2" fmla="val 50000"/>
          </a:avLst>
        </a:prstGeom>
        <a:solidFill>
          <a:srgbClr val="D6E9A5"/>
        </a:solidFill>
        <a:ln>
          <a:solidFill>
            <a:srgbClr val="6E780E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4066428" y="428841"/>
        <a:ext cx="512536" cy="513917"/>
      </dsp:txXfrm>
    </dsp:sp>
    <dsp:sp modelId="{8D0A2289-2D9A-4BE7-96AC-28BAC649BDED}">
      <dsp:nvSpPr>
        <dsp:cNvPr id="0" name=""/>
        <dsp:cNvSpPr/>
      </dsp:nvSpPr>
      <dsp:spPr>
        <a:xfrm>
          <a:off x="5102552" y="0"/>
          <a:ext cx="3453747" cy="1371600"/>
        </a:xfrm>
        <a:prstGeom prst="roundRect">
          <a:avLst>
            <a:gd name="adj" fmla="val 10000"/>
          </a:avLst>
        </a:prstGeom>
        <a:solidFill>
          <a:srgbClr val="D6E9A5"/>
        </a:solidFill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6E780E"/>
              </a:solidFill>
            </a:rPr>
            <a:t>Other financial corporations (for MFS purposes) (non-MMF investment funds)</a:t>
          </a:r>
        </a:p>
      </dsp:txBody>
      <dsp:txXfrm>
        <a:off x="5142725" y="40173"/>
        <a:ext cx="3373401" cy="129125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5A22E5-8C66-4B74-8DAC-39C38F2E0341}">
      <dsp:nvSpPr>
        <dsp:cNvPr id="0" name=""/>
        <dsp:cNvSpPr/>
      </dsp:nvSpPr>
      <dsp:spPr>
        <a:xfrm>
          <a:off x="813" y="0"/>
          <a:ext cx="3719692" cy="1066800"/>
        </a:xfrm>
        <a:prstGeom prst="roundRect">
          <a:avLst>
            <a:gd name="adj" fmla="val 10000"/>
          </a:avLst>
        </a:prstGeom>
        <a:solidFill>
          <a:srgbClr val="D6E9A5"/>
        </a:solidFill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kern="1200" baseline="0" dirty="0">
              <a:solidFill>
                <a:srgbClr val="6E780E"/>
              </a:solidFill>
            </a:rPr>
            <a:t>IFIs mainly engaged in </a:t>
          </a:r>
          <a:r>
            <a:rPr lang="en-US" sz="2400" kern="1200" baseline="0" dirty="0">
              <a:solidFill>
                <a:srgbClr val="6E780E"/>
              </a:solidFill>
            </a:rPr>
            <a:t>Takaful schemes</a:t>
          </a:r>
          <a:endParaRPr lang="en-US" sz="2400" kern="1200" baseline="0" dirty="0">
            <a:solidFill>
              <a:srgbClr val="6E780E"/>
            </a:solidFill>
          </a:endParaRPr>
        </a:p>
      </dsp:txBody>
      <dsp:txXfrm>
        <a:off x="32059" y="31246"/>
        <a:ext cx="3657200" cy="1004308"/>
      </dsp:txXfrm>
    </dsp:sp>
    <dsp:sp modelId="{3514FEDB-3EDF-44FD-9227-EC9DAB9E45C9}">
      <dsp:nvSpPr>
        <dsp:cNvPr id="0" name=""/>
        <dsp:cNvSpPr/>
      </dsp:nvSpPr>
      <dsp:spPr>
        <a:xfrm>
          <a:off x="4066218" y="104716"/>
          <a:ext cx="732910" cy="857366"/>
        </a:xfrm>
        <a:prstGeom prst="rightArrow">
          <a:avLst>
            <a:gd name="adj1" fmla="val 60000"/>
            <a:gd name="adj2" fmla="val 50000"/>
          </a:avLst>
        </a:prstGeom>
        <a:solidFill>
          <a:srgbClr val="D6E9A5"/>
        </a:solidFill>
        <a:ln>
          <a:solidFill>
            <a:srgbClr val="6E780E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4066218" y="276189"/>
        <a:ext cx="513037" cy="514420"/>
      </dsp:txXfrm>
    </dsp:sp>
    <dsp:sp modelId="{8D0A2289-2D9A-4BE7-96AC-28BAC649BDED}">
      <dsp:nvSpPr>
        <dsp:cNvPr id="0" name=""/>
        <dsp:cNvSpPr/>
      </dsp:nvSpPr>
      <dsp:spPr>
        <a:xfrm>
          <a:off x="5103356" y="0"/>
          <a:ext cx="3457124" cy="1066800"/>
        </a:xfrm>
        <a:prstGeom prst="roundRect">
          <a:avLst>
            <a:gd name="adj" fmla="val 10000"/>
          </a:avLst>
        </a:prstGeom>
        <a:solidFill>
          <a:srgbClr val="D6E9A5"/>
        </a:solidFill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rgbClr val="6E780E"/>
              </a:solidFill>
            </a:rPr>
            <a:t>Insurance corporations</a:t>
          </a:r>
        </a:p>
      </dsp:txBody>
      <dsp:txXfrm>
        <a:off x="5134602" y="31246"/>
        <a:ext cx="3394632" cy="100430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A6FC81-4E2E-4C6D-A579-E70C65A9C43A}">
      <dsp:nvSpPr>
        <dsp:cNvPr id="0" name=""/>
        <dsp:cNvSpPr/>
      </dsp:nvSpPr>
      <dsp:spPr>
        <a:xfrm>
          <a:off x="0" y="685800"/>
          <a:ext cx="7543800" cy="327600"/>
        </a:xfrm>
        <a:prstGeom prst="rect">
          <a:avLst/>
        </a:prstGeom>
        <a:noFill/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2F3E42-F0D9-413B-9CE0-4EF00E57B3C9}">
      <dsp:nvSpPr>
        <dsp:cNvPr id="0" name=""/>
        <dsp:cNvSpPr/>
      </dsp:nvSpPr>
      <dsp:spPr>
        <a:xfrm>
          <a:off x="377190" y="457680"/>
          <a:ext cx="5280660" cy="383760"/>
        </a:xfrm>
        <a:prstGeom prst="roundRect">
          <a:avLst/>
        </a:prstGeom>
        <a:solidFill>
          <a:srgbClr val="D6E9A5"/>
        </a:solidFill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rgbClr val="6E780E"/>
              </a:solidFill>
            </a:rPr>
            <a:t>Monetary Gold and SDRs</a:t>
          </a:r>
        </a:p>
      </dsp:txBody>
      <dsp:txXfrm>
        <a:off x="395924" y="476414"/>
        <a:ext cx="5243192" cy="346292"/>
      </dsp:txXfrm>
    </dsp:sp>
    <dsp:sp modelId="{9543A496-FF02-4704-9EBB-ACF9BEE6E91C}">
      <dsp:nvSpPr>
        <dsp:cNvPr id="0" name=""/>
        <dsp:cNvSpPr/>
      </dsp:nvSpPr>
      <dsp:spPr>
        <a:xfrm>
          <a:off x="0" y="1239240"/>
          <a:ext cx="7543800" cy="327600"/>
        </a:xfrm>
        <a:prstGeom prst="rect">
          <a:avLst/>
        </a:prstGeom>
        <a:noFill/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25B168-1E19-4957-AA03-0B307437EF34}">
      <dsp:nvSpPr>
        <dsp:cNvPr id="0" name=""/>
        <dsp:cNvSpPr/>
      </dsp:nvSpPr>
      <dsp:spPr>
        <a:xfrm>
          <a:off x="377190" y="1047360"/>
          <a:ext cx="5280660" cy="383760"/>
        </a:xfrm>
        <a:prstGeom prst="roundRect">
          <a:avLst/>
        </a:prstGeom>
        <a:solidFill>
          <a:srgbClr val="D6E9A5"/>
        </a:solidFill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rgbClr val="6E780E"/>
              </a:solidFill>
            </a:rPr>
            <a:t>Currency and Deposits</a:t>
          </a:r>
        </a:p>
      </dsp:txBody>
      <dsp:txXfrm>
        <a:off x="395924" y="1066094"/>
        <a:ext cx="5243192" cy="346292"/>
      </dsp:txXfrm>
    </dsp:sp>
    <dsp:sp modelId="{E4EDBC53-6AC7-4051-AA4E-EF0DA3140C97}">
      <dsp:nvSpPr>
        <dsp:cNvPr id="0" name=""/>
        <dsp:cNvSpPr/>
      </dsp:nvSpPr>
      <dsp:spPr>
        <a:xfrm>
          <a:off x="0" y="1828920"/>
          <a:ext cx="7543800" cy="327600"/>
        </a:xfrm>
        <a:prstGeom prst="rect">
          <a:avLst/>
        </a:prstGeom>
        <a:noFill/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392F38-400E-4E45-94B1-F2964A3275CC}">
      <dsp:nvSpPr>
        <dsp:cNvPr id="0" name=""/>
        <dsp:cNvSpPr/>
      </dsp:nvSpPr>
      <dsp:spPr>
        <a:xfrm>
          <a:off x="377190" y="1637040"/>
          <a:ext cx="5280660" cy="383760"/>
        </a:xfrm>
        <a:prstGeom prst="roundRect">
          <a:avLst/>
        </a:prstGeom>
        <a:solidFill>
          <a:srgbClr val="D6E9A5"/>
        </a:solidFill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rgbClr val="6E780E"/>
              </a:solidFill>
            </a:rPr>
            <a:t>Debt Securities</a:t>
          </a:r>
        </a:p>
      </dsp:txBody>
      <dsp:txXfrm>
        <a:off x="395924" y="1655774"/>
        <a:ext cx="5243192" cy="346292"/>
      </dsp:txXfrm>
    </dsp:sp>
    <dsp:sp modelId="{195A5004-C896-4785-A285-1F87E6757343}">
      <dsp:nvSpPr>
        <dsp:cNvPr id="0" name=""/>
        <dsp:cNvSpPr/>
      </dsp:nvSpPr>
      <dsp:spPr>
        <a:xfrm>
          <a:off x="0" y="2418600"/>
          <a:ext cx="7543800" cy="327600"/>
        </a:xfrm>
        <a:prstGeom prst="rect">
          <a:avLst/>
        </a:prstGeom>
        <a:noFill/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1E9288-D11E-4637-A9D6-95FAE3F25340}">
      <dsp:nvSpPr>
        <dsp:cNvPr id="0" name=""/>
        <dsp:cNvSpPr/>
      </dsp:nvSpPr>
      <dsp:spPr>
        <a:xfrm>
          <a:off x="377190" y="2226720"/>
          <a:ext cx="5280660" cy="383760"/>
        </a:xfrm>
        <a:prstGeom prst="roundRect">
          <a:avLst/>
        </a:prstGeom>
        <a:solidFill>
          <a:srgbClr val="D6E9A5"/>
        </a:solidFill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rgbClr val="6E780E"/>
              </a:solidFill>
            </a:rPr>
            <a:t>Loans</a:t>
          </a:r>
        </a:p>
      </dsp:txBody>
      <dsp:txXfrm>
        <a:off x="395924" y="2245454"/>
        <a:ext cx="5243192" cy="346292"/>
      </dsp:txXfrm>
    </dsp:sp>
    <dsp:sp modelId="{F2BAC61F-EBDD-4D53-81E8-B01799A370F5}">
      <dsp:nvSpPr>
        <dsp:cNvPr id="0" name=""/>
        <dsp:cNvSpPr/>
      </dsp:nvSpPr>
      <dsp:spPr>
        <a:xfrm>
          <a:off x="0" y="3008280"/>
          <a:ext cx="7543800" cy="327600"/>
        </a:xfrm>
        <a:prstGeom prst="rect">
          <a:avLst/>
        </a:prstGeom>
        <a:noFill/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641C0F-149D-4D85-9890-1609ADACB77B}">
      <dsp:nvSpPr>
        <dsp:cNvPr id="0" name=""/>
        <dsp:cNvSpPr/>
      </dsp:nvSpPr>
      <dsp:spPr>
        <a:xfrm>
          <a:off x="377190" y="2816400"/>
          <a:ext cx="5280660" cy="383760"/>
        </a:xfrm>
        <a:prstGeom prst="roundRect">
          <a:avLst/>
        </a:prstGeom>
        <a:solidFill>
          <a:srgbClr val="D6E9A5"/>
        </a:solidFill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rgbClr val="6E780E"/>
              </a:solidFill>
            </a:rPr>
            <a:t>Equity and Investment Fund Shares</a:t>
          </a:r>
        </a:p>
      </dsp:txBody>
      <dsp:txXfrm>
        <a:off x="395924" y="2835134"/>
        <a:ext cx="5243192" cy="346292"/>
      </dsp:txXfrm>
    </dsp:sp>
    <dsp:sp modelId="{17EBEB67-0C63-4CD7-86BD-9F222BFE4898}">
      <dsp:nvSpPr>
        <dsp:cNvPr id="0" name=""/>
        <dsp:cNvSpPr/>
      </dsp:nvSpPr>
      <dsp:spPr>
        <a:xfrm>
          <a:off x="0" y="3597960"/>
          <a:ext cx="7543800" cy="327600"/>
        </a:xfrm>
        <a:prstGeom prst="rect">
          <a:avLst/>
        </a:prstGeom>
        <a:noFill/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F831C2-2001-46A3-BE35-2C4B7C69B742}">
      <dsp:nvSpPr>
        <dsp:cNvPr id="0" name=""/>
        <dsp:cNvSpPr/>
      </dsp:nvSpPr>
      <dsp:spPr>
        <a:xfrm>
          <a:off x="377190" y="3406080"/>
          <a:ext cx="5280660" cy="383760"/>
        </a:xfrm>
        <a:prstGeom prst="roundRect">
          <a:avLst/>
        </a:prstGeom>
        <a:solidFill>
          <a:srgbClr val="D6E9A5"/>
        </a:solidFill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rgbClr val="6E780E"/>
              </a:solidFill>
            </a:rPr>
            <a:t>Insurance, Pension, and Standardized Guarantee Schemes</a:t>
          </a:r>
        </a:p>
      </dsp:txBody>
      <dsp:txXfrm>
        <a:off x="395924" y="3424814"/>
        <a:ext cx="5243192" cy="346292"/>
      </dsp:txXfrm>
    </dsp:sp>
    <dsp:sp modelId="{30861268-30D3-4716-B7F6-EDB4764FAAD8}">
      <dsp:nvSpPr>
        <dsp:cNvPr id="0" name=""/>
        <dsp:cNvSpPr/>
      </dsp:nvSpPr>
      <dsp:spPr>
        <a:xfrm>
          <a:off x="0" y="4187640"/>
          <a:ext cx="7543800" cy="327600"/>
        </a:xfrm>
        <a:prstGeom prst="rect">
          <a:avLst/>
        </a:prstGeom>
        <a:noFill/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E9687F-0B84-4DB2-88B4-39AF62F73E6C}">
      <dsp:nvSpPr>
        <dsp:cNvPr id="0" name=""/>
        <dsp:cNvSpPr/>
      </dsp:nvSpPr>
      <dsp:spPr>
        <a:xfrm>
          <a:off x="377190" y="3995760"/>
          <a:ext cx="5280660" cy="383760"/>
        </a:xfrm>
        <a:prstGeom prst="roundRect">
          <a:avLst/>
        </a:prstGeom>
        <a:solidFill>
          <a:srgbClr val="D6E9A5"/>
        </a:solidFill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rgbClr val="6E780E"/>
              </a:solidFill>
            </a:rPr>
            <a:t>Financial Derivatives and Employee Stock Options</a:t>
          </a:r>
        </a:p>
      </dsp:txBody>
      <dsp:txXfrm>
        <a:off x="395924" y="4014494"/>
        <a:ext cx="5243192" cy="346292"/>
      </dsp:txXfrm>
    </dsp:sp>
    <dsp:sp modelId="{C24B6A5B-EEF4-4C83-8E0C-A3E3A1840C6B}">
      <dsp:nvSpPr>
        <dsp:cNvPr id="0" name=""/>
        <dsp:cNvSpPr/>
      </dsp:nvSpPr>
      <dsp:spPr>
        <a:xfrm>
          <a:off x="0" y="4777320"/>
          <a:ext cx="7543800" cy="327600"/>
        </a:xfrm>
        <a:prstGeom prst="rect">
          <a:avLst/>
        </a:prstGeom>
        <a:noFill/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EEDEBA-4CC5-4CEC-B2C9-3899BFA6DE07}">
      <dsp:nvSpPr>
        <dsp:cNvPr id="0" name=""/>
        <dsp:cNvSpPr/>
      </dsp:nvSpPr>
      <dsp:spPr>
        <a:xfrm>
          <a:off x="377190" y="4585440"/>
          <a:ext cx="5280660" cy="383760"/>
        </a:xfrm>
        <a:prstGeom prst="roundRect">
          <a:avLst/>
        </a:prstGeom>
        <a:solidFill>
          <a:srgbClr val="D6E9A5"/>
        </a:solidFill>
        <a:ln w="38100" cap="flat" cmpd="sng" algn="ctr">
          <a:solidFill>
            <a:srgbClr val="6E78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rgbClr val="6E780E"/>
              </a:solidFill>
            </a:rPr>
            <a:t>Other Accounts Receivable/Payable</a:t>
          </a:r>
        </a:p>
      </dsp:txBody>
      <dsp:txXfrm>
        <a:off x="395924" y="4604174"/>
        <a:ext cx="5243192" cy="3462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449" cy="464979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065" y="0"/>
            <a:ext cx="3043449" cy="464979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4B4C25F1-ACCC-4813-96BC-CCA46C50A0BE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534"/>
            <a:ext cx="3043449" cy="464979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065" y="8842534"/>
            <a:ext cx="3043449" cy="464979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3E5E6412-C602-4F2F-A821-7A453F2F7B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6920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23" tIns="46661" rIns="93323" bIns="4666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3" tIns="46661" rIns="93323" bIns="46661" rtlCol="0"/>
          <a:lstStyle>
            <a:lvl1pPr algn="r">
              <a:defRPr sz="1200"/>
            </a:lvl1pPr>
          </a:lstStyle>
          <a:p>
            <a:fld id="{0B6FE31F-108A-4BC9-A67D-A6174873204B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3" tIns="46661" rIns="93323" bIns="4666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3" tIns="46661" rIns="93323" bIns="4666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29"/>
            <a:ext cx="3043343" cy="465455"/>
          </a:xfrm>
          <a:prstGeom prst="rect">
            <a:avLst/>
          </a:prstGeom>
        </p:spPr>
        <p:txBody>
          <a:bodyPr vert="horz" lIns="93323" tIns="46661" rIns="93323" bIns="4666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3" tIns="46661" rIns="93323" bIns="46661" rtlCol="0" anchor="b"/>
          <a:lstStyle>
            <a:lvl1pPr algn="r">
              <a:defRPr sz="1200"/>
            </a:lvl1pPr>
          </a:lstStyle>
          <a:p>
            <a:fld id="{9AF10C07-DDCE-418F-8717-68748C140B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5546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TWickens\AppData\Local\Microsoft\Windows\Temporary Internet Files\Content.Outlook\SAIB4VOD\STA_Pattern_50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28600"/>
            <a:ext cx="5181600" cy="2514600"/>
          </a:xfrm>
          <a:prstGeom prst="rect">
            <a:avLst/>
          </a:prstGeom>
          <a:noFill/>
        </p:spPr>
      </p:pic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62000" y="4724400"/>
            <a:ext cx="8153400" cy="167640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dirty="0" err="1"/>
              <a:t>Click</a:t>
            </a:r>
            <a:r>
              <a:rPr lang="pt-PT" dirty="0"/>
              <a:t> to </a:t>
            </a:r>
            <a:r>
              <a:rPr lang="pt-PT" dirty="0" err="1"/>
              <a:t>edit</a:t>
            </a:r>
            <a:r>
              <a:rPr lang="pt-PT" dirty="0"/>
              <a:t> Master </a:t>
            </a:r>
            <a:r>
              <a:rPr lang="pt-PT" dirty="0" err="1"/>
              <a:t>subtext</a:t>
            </a:r>
            <a:r>
              <a:rPr lang="pt-PT" dirty="0"/>
              <a:t> </a:t>
            </a:r>
            <a:r>
              <a:rPr lang="pt-PT" dirty="0" err="1"/>
              <a:t>style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fld id="{CC528B02-F942-42BE-9906-3835683091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762000" y="6400800"/>
            <a:ext cx="7772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de-CH" sz="1000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Reproductions</a:t>
            </a:r>
            <a:r>
              <a:rPr lang="de-CH" sz="10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CH" sz="1000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of</a:t>
            </a:r>
            <a:r>
              <a:rPr lang="de-CH" sz="10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CH" sz="1000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this</a:t>
            </a:r>
            <a:r>
              <a:rPr lang="de-CH" sz="10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 material, </a:t>
            </a:r>
            <a:r>
              <a:rPr lang="de-CH" sz="1000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or</a:t>
            </a:r>
            <a:r>
              <a:rPr lang="de-CH" sz="10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CH" sz="1000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any</a:t>
            </a:r>
            <a:r>
              <a:rPr lang="de-CH" sz="10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CH" sz="1000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parts</a:t>
            </a:r>
            <a:r>
              <a:rPr lang="de-CH" sz="10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CH" sz="1000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of</a:t>
            </a:r>
            <a:r>
              <a:rPr lang="de-CH" sz="10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CH" sz="1000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it</a:t>
            </a:r>
            <a:r>
              <a:rPr lang="de-CH" sz="10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de-CH" sz="1000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should</a:t>
            </a:r>
            <a:r>
              <a:rPr lang="de-CH" sz="10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CH" sz="1000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refer</a:t>
            </a:r>
            <a:r>
              <a:rPr lang="de-CH" sz="10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CH" sz="1000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to</a:t>
            </a:r>
            <a:r>
              <a:rPr lang="de-CH" sz="10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CH" sz="1000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the</a:t>
            </a:r>
            <a:r>
              <a:rPr lang="de-CH" sz="10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 IMF </a:t>
            </a:r>
            <a:r>
              <a:rPr lang="de-CH" sz="1000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de-CH" sz="10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 Department </a:t>
            </a:r>
            <a:r>
              <a:rPr lang="de-CH" sz="1000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as</a:t>
            </a:r>
            <a:r>
              <a:rPr lang="de-CH" sz="10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CH" sz="1000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the</a:t>
            </a:r>
            <a:r>
              <a:rPr lang="de-CH" sz="10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CH" sz="1000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source</a:t>
            </a:r>
            <a:r>
              <a:rPr lang="de-CH" sz="10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400"/>
            <a:ext cx="8913813" cy="1524000"/>
          </a:xfrm>
          <a:solidFill>
            <a:srgbClr val="B1DAF5"/>
          </a:solidFill>
        </p:spPr>
        <p:txBody>
          <a:bodyPr/>
          <a:lstStyle/>
          <a:p>
            <a:r>
              <a:rPr lang="pt-PT"/>
              <a:t>Click to edit Master title style</a:t>
            </a:r>
            <a:endParaRPr lang="en-US" dirty="0"/>
          </a:p>
        </p:txBody>
      </p:sp>
      <p:pic>
        <p:nvPicPr>
          <p:cNvPr id="9" name="Picture 8"/>
          <p:cNvPicPr/>
          <p:nvPr userDrawn="1"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8195400" y="609600"/>
            <a:ext cx="720000" cy="720000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6781800" y="2286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Financial Institutions Division</a:t>
            </a:r>
            <a:br>
              <a:rPr lang="en-US" sz="1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1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IMF Statistics Department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pt-PT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dirty="0" err="1"/>
              <a:t>Click</a:t>
            </a:r>
            <a:r>
              <a:rPr lang="pt-PT" dirty="0"/>
              <a:t> to </a:t>
            </a:r>
            <a:r>
              <a:rPr lang="pt-PT" dirty="0" err="1"/>
              <a:t>edit</a:t>
            </a:r>
            <a:r>
              <a:rPr lang="pt-PT" dirty="0"/>
              <a:t> Master </a:t>
            </a:r>
            <a:r>
              <a:rPr lang="pt-PT" dirty="0" err="1"/>
              <a:t>subtitle</a:t>
            </a:r>
            <a:r>
              <a:rPr lang="pt-PT" dirty="0"/>
              <a:t> </a:t>
            </a:r>
            <a:r>
              <a:rPr lang="pt-PT" dirty="0" err="1"/>
              <a:t>style</a:t>
            </a:r>
            <a:endParaRPr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pt-PT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pt-PT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pt-PT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pt-PT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8B02-F942-42BE-9906-3835683091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913813" cy="1066800"/>
          </a:xfrm>
          <a:solidFill>
            <a:srgbClr val="B1DAF5"/>
          </a:solidFill>
        </p:spPr>
        <p:txBody>
          <a:bodyPr/>
          <a:lstStyle/>
          <a:p>
            <a:r>
              <a:rPr lang="pt-PT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924800" cy="4724400"/>
          </a:xfrm>
        </p:spPr>
        <p:txBody>
          <a:bodyPr/>
          <a:lstStyle>
            <a:lvl1pPr>
              <a:spcBef>
                <a:spcPts val="1000"/>
              </a:spcBef>
              <a:buClr>
                <a:schemeClr val="tx1">
                  <a:lumMod val="75000"/>
                  <a:lumOff val="25000"/>
                </a:schemeClr>
              </a:buClr>
              <a:buSzPct val="120000"/>
              <a:buFont typeface="Wingdings" pitchFamily="2" charset="2"/>
              <a:buChar char="§"/>
              <a:defRPr/>
            </a:lvl1pPr>
            <a:lvl2pPr>
              <a:lnSpc>
                <a:spcPts val="2200"/>
              </a:lnSpc>
              <a:buClr>
                <a:schemeClr val="tx1">
                  <a:lumMod val="75000"/>
                  <a:lumOff val="25000"/>
                </a:schemeClr>
              </a:buClr>
              <a:buSzPct val="140000"/>
              <a:buFont typeface="Arial" pitchFamily="34" charset="0"/>
              <a:buChar char="•"/>
              <a:defRPr/>
            </a:lvl2pPr>
            <a:lvl3pPr>
              <a:lnSpc>
                <a:spcPts val="2000"/>
              </a:lnSpc>
              <a:buClr>
                <a:schemeClr val="tx1">
                  <a:lumMod val="75000"/>
                  <a:lumOff val="25000"/>
                </a:schemeClr>
              </a:buClr>
              <a:buSzPct val="67000"/>
              <a:buFont typeface="Wingdings" pitchFamily="2" charset="2"/>
              <a:buChar char="v"/>
              <a:defRPr/>
            </a:lvl3pPr>
            <a:lvl4pPr>
              <a:lnSpc>
                <a:spcPts val="1800"/>
              </a:lnSpc>
              <a:buClr>
                <a:schemeClr val="tx1">
                  <a:lumMod val="75000"/>
                  <a:lumOff val="25000"/>
                </a:schemeClr>
              </a:buClr>
              <a:defRPr/>
            </a:lvl4pPr>
            <a:lvl5pPr>
              <a:lnSpc>
                <a:spcPts val="1800"/>
              </a:lnSpc>
              <a:buClr>
                <a:schemeClr val="tx1">
                  <a:lumMod val="75000"/>
                  <a:lumOff val="25000"/>
                </a:schemeClr>
              </a:buClr>
              <a:defRPr/>
            </a:lvl5pPr>
          </a:lstStyle>
          <a:p>
            <a:pPr lvl="0"/>
            <a:r>
              <a:rPr lang="pt-PT" dirty="0" err="1"/>
              <a:t>Click</a:t>
            </a:r>
            <a:r>
              <a:rPr lang="pt-PT" dirty="0"/>
              <a:t> to </a:t>
            </a:r>
            <a:r>
              <a:rPr lang="pt-PT" dirty="0" err="1"/>
              <a:t>edit</a:t>
            </a:r>
            <a:r>
              <a:rPr lang="pt-PT" dirty="0"/>
              <a:t> Master </a:t>
            </a:r>
            <a:r>
              <a:rPr lang="pt-PT" dirty="0" err="1"/>
              <a:t>text</a:t>
            </a:r>
            <a:r>
              <a:rPr lang="pt-PT" dirty="0"/>
              <a:t> </a:t>
            </a:r>
            <a:r>
              <a:rPr lang="pt-PT" dirty="0" err="1"/>
              <a:t>styles</a:t>
            </a:r>
            <a:endParaRPr lang="pt-PT" dirty="0"/>
          </a:p>
          <a:p>
            <a:pPr lvl="1"/>
            <a:r>
              <a:rPr lang="pt-PT" dirty="0" err="1"/>
              <a:t>Second</a:t>
            </a:r>
            <a:r>
              <a:rPr lang="pt-PT" dirty="0"/>
              <a:t> </a:t>
            </a:r>
            <a:r>
              <a:rPr lang="pt-PT" dirty="0" err="1"/>
              <a:t>level</a:t>
            </a:r>
            <a:endParaRPr lang="pt-PT" dirty="0"/>
          </a:p>
          <a:p>
            <a:pPr lvl="2"/>
            <a:r>
              <a:rPr lang="pt-PT" dirty="0" err="1"/>
              <a:t>Third</a:t>
            </a:r>
            <a:r>
              <a:rPr lang="pt-PT" dirty="0"/>
              <a:t> </a:t>
            </a:r>
            <a:r>
              <a:rPr lang="pt-PT" dirty="0" err="1"/>
              <a:t>level</a:t>
            </a:r>
            <a:endParaRPr lang="pt-PT" dirty="0"/>
          </a:p>
          <a:p>
            <a:pPr lvl="3"/>
            <a:r>
              <a:rPr lang="pt-PT" dirty="0" err="1"/>
              <a:t>Fourth</a:t>
            </a:r>
            <a:r>
              <a:rPr lang="pt-PT" dirty="0"/>
              <a:t> </a:t>
            </a:r>
            <a:r>
              <a:rPr lang="pt-PT" dirty="0" err="1"/>
              <a:t>level</a:t>
            </a:r>
            <a:endParaRPr lang="pt-PT" dirty="0"/>
          </a:p>
          <a:p>
            <a:pPr lvl="4"/>
            <a:r>
              <a:rPr lang="pt-PT" dirty="0" err="1"/>
              <a:t>Fifth</a:t>
            </a:r>
            <a:r>
              <a:rPr lang="pt-PT" dirty="0"/>
              <a:t> </a:t>
            </a:r>
            <a:r>
              <a:rPr lang="pt-PT" dirty="0" err="1"/>
              <a:t>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CC528B02-F942-42BE-9906-3835683091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913813" cy="1066800"/>
          </a:xfrm>
        </p:spPr>
        <p:txBody>
          <a:bodyPr/>
          <a:lstStyle/>
          <a:p>
            <a:r>
              <a:rPr lang="pt-PT" dirty="0" err="1"/>
              <a:t>Click</a:t>
            </a:r>
            <a:r>
              <a:rPr lang="pt-PT" dirty="0"/>
              <a:t> to </a:t>
            </a:r>
            <a:r>
              <a:rPr lang="pt-PT" dirty="0" err="1"/>
              <a:t>edit</a:t>
            </a:r>
            <a:r>
              <a:rPr lang="pt-PT" dirty="0"/>
              <a:t> Master </a:t>
            </a:r>
            <a:r>
              <a:rPr lang="pt-PT" dirty="0" err="1"/>
              <a:t>title</a:t>
            </a:r>
            <a:r>
              <a:rPr lang="pt-PT" dirty="0"/>
              <a:t> </a:t>
            </a:r>
            <a:r>
              <a:rPr lang="pt-PT" dirty="0" err="1"/>
              <a:t>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1981200"/>
            <a:ext cx="3759200" cy="4572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1981200"/>
            <a:ext cx="3759200" cy="4572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pt-PT" dirty="0" err="1"/>
              <a:t>Click</a:t>
            </a:r>
            <a:r>
              <a:rPr lang="pt-PT" dirty="0"/>
              <a:t> to </a:t>
            </a:r>
            <a:r>
              <a:rPr lang="pt-PT" dirty="0" err="1"/>
              <a:t>edit</a:t>
            </a:r>
            <a:r>
              <a:rPr lang="pt-PT" dirty="0"/>
              <a:t> Master </a:t>
            </a:r>
            <a:r>
              <a:rPr lang="pt-PT" dirty="0" err="1"/>
              <a:t>text</a:t>
            </a:r>
            <a:r>
              <a:rPr lang="pt-PT" dirty="0"/>
              <a:t> </a:t>
            </a:r>
            <a:r>
              <a:rPr lang="pt-PT" dirty="0" err="1"/>
              <a:t>styles</a:t>
            </a:r>
            <a:endParaRPr lang="pt-PT" dirty="0"/>
          </a:p>
          <a:p>
            <a:pPr lvl="1"/>
            <a:r>
              <a:rPr lang="pt-PT" dirty="0" err="1"/>
              <a:t>Second</a:t>
            </a:r>
            <a:r>
              <a:rPr lang="pt-PT" dirty="0"/>
              <a:t> </a:t>
            </a:r>
            <a:r>
              <a:rPr lang="pt-PT" dirty="0" err="1"/>
              <a:t>level</a:t>
            </a:r>
            <a:endParaRPr lang="pt-PT" dirty="0"/>
          </a:p>
          <a:p>
            <a:pPr lvl="2"/>
            <a:r>
              <a:rPr lang="pt-PT" dirty="0" err="1"/>
              <a:t>Third</a:t>
            </a:r>
            <a:r>
              <a:rPr lang="pt-PT" dirty="0"/>
              <a:t> </a:t>
            </a:r>
            <a:r>
              <a:rPr lang="pt-PT" dirty="0" err="1"/>
              <a:t>level</a:t>
            </a:r>
            <a:endParaRPr lang="pt-PT" dirty="0"/>
          </a:p>
          <a:p>
            <a:pPr lvl="3"/>
            <a:r>
              <a:rPr lang="pt-PT" dirty="0" err="1"/>
              <a:t>Fourth</a:t>
            </a:r>
            <a:r>
              <a:rPr lang="pt-PT" dirty="0"/>
              <a:t> </a:t>
            </a:r>
            <a:r>
              <a:rPr lang="pt-PT" dirty="0" err="1"/>
              <a:t>level</a:t>
            </a:r>
            <a:endParaRPr lang="pt-PT" dirty="0"/>
          </a:p>
          <a:p>
            <a:pPr lvl="4"/>
            <a:r>
              <a:rPr lang="pt-PT" dirty="0" err="1"/>
              <a:t>Fifth</a:t>
            </a:r>
            <a:r>
              <a:rPr lang="pt-PT" dirty="0"/>
              <a:t> </a:t>
            </a:r>
            <a:r>
              <a:rPr lang="pt-PT" dirty="0" err="1"/>
              <a:t>level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8B02-F942-42BE-9906-3835683091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913813" cy="1066800"/>
          </a:xfrm>
        </p:spPr>
        <p:txBody>
          <a:bodyPr/>
          <a:lstStyle/>
          <a:p>
            <a:r>
              <a:rPr lang="pt-PT" dirty="0" err="1"/>
              <a:t>Click</a:t>
            </a:r>
            <a:r>
              <a:rPr lang="pt-PT" dirty="0"/>
              <a:t> to </a:t>
            </a:r>
            <a:r>
              <a:rPr lang="pt-PT" dirty="0" err="1"/>
              <a:t>edit</a:t>
            </a:r>
            <a:r>
              <a:rPr lang="pt-PT" dirty="0"/>
              <a:t> Master </a:t>
            </a:r>
            <a:r>
              <a:rPr lang="pt-PT" dirty="0" err="1"/>
              <a:t>title</a:t>
            </a:r>
            <a:r>
              <a:rPr lang="pt-PT" dirty="0"/>
              <a:t> </a:t>
            </a:r>
            <a:r>
              <a:rPr lang="pt-PT" dirty="0" err="1"/>
              <a:t>style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8B02-F942-42BE-9906-3835683091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8B02-F942-42BE-9906-3835683091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pt-PT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dirty="0" err="1"/>
              <a:t>Click</a:t>
            </a:r>
            <a:r>
              <a:rPr lang="pt-PT" dirty="0"/>
              <a:t> to </a:t>
            </a:r>
            <a:r>
              <a:rPr lang="pt-PT" dirty="0" err="1"/>
              <a:t>edit</a:t>
            </a:r>
            <a:r>
              <a:rPr lang="pt-PT" dirty="0"/>
              <a:t> Master </a:t>
            </a:r>
            <a:r>
              <a:rPr lang="pt-PT" dirty="0" err="1"/>
              <a:t>subtitle</a:t>
            </a:r>
            <a:r>
              <a:rPr lang="pt-PT" dirty="0"/>
              <a:t> </a:t>
            </a:r>
            <a:r>
              <a:rPr lang="pt-PT" dirty="0" err="1"/>
              <a:t>style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8B02-F942-42BE-9906-3835683091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pt-PT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dirty="0" err="1"/>
              <a:t>Click</a:t>
            </a:r>
            <a:r>
              <a:rPr lang="pt-PT" dirty="0"/>
              <a:t> to </a:t>
            </a:r>
            <a:r>
              <a:rPr lang="pt-PT" dirty="0" err="1"/>
              <a:t>edit</a:t>
            </a:r>
            <a:r>
              <a:rPr lang="pt-PT" dirty="0"/>
              <a:t> Master </a:t>
            </a:r>
            <a:r>
              <a:rPr lang="pt-PT" dirty="0" err="1"/>
              <a:t>subtitle</a:t>
            </a:r>
            <a:r>
              <a:rPr lang="pt-PT" dirty="0"/>
              <a:t> </a:t>
            </a:r>
            <a:r>
              <a:rPr lang="pt-PT" dirty="0" err="1"/>
              <a:t>style</a:t>
            </a:r>
            <a:endParaRPr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  <a:noFill/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pt-PT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pt-PT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dirty="0" err="1"/>
              <a:t>Click</a:t>
            </a:r>
            <a:r>
              <a:rPr lang="pt-PT" dirty="0"/>
              <a:t> to </a:t>
            </a:r>
            <a:r>
              <a:rPr lang="pt-PT" dirty="0" err="1"/>
              <a:t>edit</a:t>
            </a:r>
            <a:r>
              <a:rPr lang="pt-PT" dirty="0"/>
              <a:t> Master </a:t>
            </a:r>
            <a:r>
              <a:rPr lang="pt-PT" dirty="0" err="1"/>
              <a:t>subtitle</a:t>
            </a:r>
            <a:r>
              <a:rPr lang="pt-PT" dirty="0"/>
              <a:t> </a:t>
            </a:r>
            <a:r>
              <a:rPr lang="pt-PT" dirty="0" err="1"/>
              <a:t>style</a:t>
            </a:r>
            <a:endParaRPr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pt-PT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pt-PT" dirty="0" err="1"/>
              <a:t>Click</a:t>
            </a:r>
            <a:r>
              <a:rPr lang="pt-PT" dirty="0"/>
              <a:t> to </a:t>
            </a:r>
            <a:r>
              <a:rPr lang="pt-PT" dirty="0" err="1"/>
              <a:t>edit</a:t>
            </a:r>
            <a:r>
              <a:rPr lang="pt-PT" dirty="0"/>
              <a:t> Master </a:t>
            </a:r>
            <a:r>
              <a:rPr lang="pt-PT" dirty="0" err="1"/>
              <a:t>title</a:t>
            </a:r>
            <a:r>
              <a:rPr lang="pt-PT" dirty="0"/>
              <a:t> </a:t>
            </a:r>
            <a:r>
              <a:rPr lang="pt-PT" dirty="0" err="1"/>
              <a:t>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dirty="0" err="1"/>
              <a:t>Click</a:t>
            </a:r>
            <a:r>
              <a:rPr lang="pt-PT" dirty="0"/>
              <a:t> to </a:t>
            </a:r>
            <a:r>
              <a:rPr lang="pt-PT" dirty="0" err="1"/>
              <a:t>edit</a:t>
            </a:r>
            <a:r>
              <a:rPr lang="pt-PT" dirty="0"/>
              <a:t> Master </a:t>
            </a:r>
            <a:r>
              <a:rPr lang="pt-PT" dirty="0" err="1"/>
              <a:t>subtitle</a:t>
            </a:r>
            <a:r>
              <a:rPr lang="pt-PT" dirty="0"/>
              <a:t> </a:t>
            </a:r>
            <a:r>
              <a:rPr lang="pt-PT" dirty="0" err="1"/>
              <a:t>style</a:t>
            </a:r>
            <a:endParaRPr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pt-PT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pt-PT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Wickens\AppData\Local\Microsoft\Windows\Temporary Internet Files\Content.Outlook\SAIB4VOD\STA_Pattern_50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"/>
            <a:ext cx="1371600" cy="838199"/>
          </a:xfrm>
          <a:prstGeom prst="rect">
            <a:avLst/>
          </a:prstGeom>
          <a:noFill/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905000"/>
            <a:ext cx="7924800" cy="472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PT" dirty="0" err="1"/>
              <a:t>Click</a:t>
            </a:r>
            <a:r>
              <a:rPr lang="pt-PT" dirty="0"/>
              <a:t> to </a:t>
            </a:r>
            <a:r>
              <a:rPr lang="pt-PT" dirty="0" err="1"/>
              <a:t>edit</a:t>
            </a:r>
            <a:r>
              <a:rPr lang="pt-PT" dirty="0"/>
              <a:t> Master </a:t>
            </a:r>
            <a:r>
              <a:rPr lang="pt-PT" dirty="0" err="1"/>
              <a:t>text</a:t>
            </a:r>
            <a:r>
              <a:rPr lang="pt-PT" dirty="0"/>
              <a:t> </a:t>
            </a:r>
            <a:r>
              <a:rPr lang="pt-PT" dirty="0" err="1"/>
              <a:t>styles</a:t>
            </a:r>
            <a:endParaRPr lang="pt-PT" dirty="0"/>
          </a:p>
          <a:p>
            <a:pPr lvl="1"/>
            <a:r>
              <a:rPr lang="pt-PT" dirty="0" err="1"/>
              <a:t>Second</a:t>
            </a:r>
            <a:r>
              <a:rPr lang="pt-PT" dirty="0"/>
              <a:t> </a:t>
            </a:r>
            <a:r>
              <a:rPr lang="pt-PT" dirty="0" err="1"/>
              <a:t>level</a:t>
            </a:r>
            <a:endParaRPr lang="pt-PT" dirty="0"/>
          </a:p>
          <a:p>
            <a:pPr lvl="2"/>
            <a:r>
              <a:rPr lang="pt-PT" dirty="0" err="1"/>
              <a:t>Third</a:t>
            </a:r>
            <a:r>
              <a:rPr lang="pt-PT" dirty="0"/>
              <a:t> </a:t>
            </a:r>
            <a:r>
              <a:rPr lang="pt-PT" dirty="0" err="1"/>
              <a:t>level</a:t>
            </a:r>
            <a:endParaRPr lang="pt-PT" dirty="0"/>
          </a:p>
          <a:p>
            <a:pPr lvl="3"/>
            <a:r>
              <a:rPr lang="pt-PT" dirty="0" err="1"/>
              <a:t>Fourth</a:t>
            </a:r>
            <a:r>
              <a:rPr lang="pt-PT" dirty="0"/>
              <a:t> </a:t>
            </a:r>
            <a:r>
              <a:rPr lang="pt-PT" dirty="0" err="1"/>
              <a:t>level</a:t>
            </a:r>
            <a:endParaRPr lang="pt-PT" dirty="0"/>
          </a:p>
          <a:p>
            <a:pPr lvl="4"/>
            <a:r>
              <a:rPr lang="pt-PT" dirty="0" err="1"/>
              <a:t>Fifth</a:t>
            </a:r>
            <a:r>
              <a:rPr lang="pt-PT" dirty="0"/>
              <a:t> </a:t>
            </a:r>
            <a:r>
              <a:rPr lang="pt-PT" dirty="0" err="1"/>
              <a:t>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53200"/>
            <a:ext cx="4572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CC528B02-F942-42BE-9906-3835683091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85800"/>
            <a:ext cx="8913813" cy="1066800"/>
          </a:xfrm>
          <a:prstGeom prst="rect">
            <a:avLst/>
          </a:prstGeom>
          <a:solidFill>
            <a:srgbClr val="B1DAF5"/>
          </a:solidFill>
        </p:spPr>
        <p:txBody>
          <a:bodyPr vert="horz" lIns="1044000" tIns="36000" rIns="274320" bIns="36000" rtlCol="0" anchor="ctr">
            <a:noAutofit/>
          </a:bodyPr>
          <a:lstStyle/>
          <a:p>
            <a:r>
              <a:rPr lang="pt-PT" dirty="0" err="1"/>
              <a:t>Click</a:t>
            </a:r>
            <a:r>
              <a:rPr lang="pt-PT" dirty="0"/>
              <a:t> to </a:t>
            </a:r>
            <a:r>
              <a:rPr lang="pt-PT" dirty="0" err="1"/>
              <a:t>edit</a:t>
            </a:r>
            <a:r>
              <a:rPr lang="pt-PT" dirty="0"/>
              <a:t> Master </a:t>
            </a:r>
            <a:r>
              <a:rPr lang="pt-PT" dirty="0" err="1"/>
              <a:t>title</a:t>
            </a:r>
            <a:r>
              <a:rPr lang="pt-PT" dirty="0"/>
              <a:t> </a:t>
            </a:r>
            <a:r>
              <a:rPr lang="pt-PT" dirty="0" err="1"/>
              <a:t>style</a:t>
            </a:r>
            <a:endParaRPr dirty="0"/>
          </a:p>
        </p:txBody>
      </p:sp>
      <p:sp>
        <p:nvSpPr>
          <p:cNvPr id="12" name="Title Placeholder 1"/>
          <p:cNvSpPr txBox="1">
            <a:spLocks/>
          </p:cNvSpPr>
          <p:nvPr userDrawn="1"/>
        </p:nvSpPr>
        <p:spPr>
          <a:xfrm>
            <a:off x="990600" y="6705600"/>
            <a:ext cx="7923213" cy="152400"/>
          </a:xfrm>
          <a:prstGeom prst="rect">
            <a:avLst/>
          </a:prstGeom>
          <a:solidFill>
            <a:srgbClr val="B1DAF5"/>
          </a:solidFill>
        </p:spPr>
        <p:txBody>
          <a:bodyPr vert="horz" lIns="1044000" tIns="36000" rIns="274320" bIns="3600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6781800" y="2286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Financial Institutions Division</a:t>
            </a:r>
            <a:br>
              <a:rPr lang="en-US" sz="1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1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IMF Statistics Department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2" r:id="rId2"/>
    <p:sldLayoutId id="2147483665" r:id="rId3"/>
    <p:sldLayoutId id="2147483667" r:id="rId4"/>
    <p:sldLayoutId id="2147483668" r:id="rId5"/>
    <p:sldLayoutId id="2147483661" r:id="rId6"/>
    <p:sldLayoutId id="2147483663" r:id="rId7"/>
    <p:sldLayoutId id="2147483671" r:id="rId8"/>
    <p:sldLayoutId id="2147483672" r:id="rId9"/>
    <p:sldLayoutId id="2147483673" r:id="rId10"/>
    <p:sldLayoutId id="2147483675" r:id="rId11"/>
  </p:sldLayoutIdLst>
  <p:hf hdr="0" dt="0"/>
  <p:txStyles>
    <p:titleStyle>
      <a:lvl1pPr marL="0" indent="0" algn="l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Calibri" pitchFamily="34" charset="0"/>
          <a:ea typeface="+mj-ea"/>
          <a:cs typeface="Calibri" pitchFamily="34" charset="0"/>
        </a:defRPr>
      </a:lvl1pPr>
    </p:titleStyle>
    <p:bodyStyle>
      <a:lvl1pPr marL="342900" indent="-342900" algn="l" defTabSz="914400" rtl="0" eaLnBrk="1" latinLnBrk="0" hangingPunct="1">
        <a:lnSpc>
          <a:spcPts val="2500"/>
        </a:lnSpc>
        <a:spcBef>
          <a:spcPts val="900"/>
        </a:spcBef>
        <a:buClr>
          <a:schemeClr val="tx1">
            <a:lumMod val="75000"/>
            <a:lumOff val="25000"/>
          </a:schemeClr>
        </a:buClr>
        <a:buSzPct val="120000"/>
        <a:buFont typeface="Wingdings" pitchFamily="2" charset="2"/>
        <a:buChar char="§"/>
        <a:defRPr sz="25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685800" indent="-336550" algn="l" defTabSz="914400" rtl="0" eaLnBrk="1" latinLnBrk="0" hangingPunct="1">
        <a:lnSpc>
          <a:spcPts val="2200"/>
        </a:lnSpc>
        <a:spcBef>
          <a:spcPts val="600"/>
        </a:spcBef>
        <a:buClr>
          <a:schemeClr val="tx1">
            <a:lumMod val="75000"/>
            <a:lumOff val="25000"/>
          </a:schemeClr>
        </a:buClr>
        <a:buSzPct val="135000"/>
        <a:buFont typeface="Arial" pitchFamily="34" charset="0"/>
        <a:buChar char="•"/>
        <a:defRPr sz="2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035050" indent="-349250" algn="l" defTabSz="914400" rtl="0" eaLnBrk="1" latinLnBrk="0" hangingPunct="1">
        <a:lnSpc>
          <a:spcPts val="2000"/>
        </a:lnSpc>
        <a:spcBef>
          <a:spcPts val="500"/>
        </a:spcBef>
        <a:buClr>
          <a:schemeClr val="tx1">
            <a:lumMod val="75000"/>
            <a:lumOff val="25000"/>
          </a:schemeClr>
        </a:buClr>
        <a:buSzPct val="67000"/>
        <a:buFont typeface="Wingdings" pitchFamily="2" charset="2"/>
        <a:buChar char="v"/>
        <a:defRPr sz="19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371600" indent="-336550" algn="l" defTabSz="914400" rtl="0" eaLnBrk="1" latinLnBrk="0" hangingPunct="1">
        <a:lnSpc>
          <a:spcPts val="1800"/>
        </a:lnSpc>
        <a:spcBef>
          <a:spcPts val="400"/>
        </a:spcBef>
        <a:buClr>
          <a:schemeClr val="tx1">
            <a:lumMod val="75000"/>
            <a:lumOff val="25000"/>
          </a:schemeClr>
        </a:buClr>
        <a:buFont typeface="Wingdings" pitchFamily="2" charset="2"/>
        <a:buChar char="§"/>
        <a:defRPr sz="17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720850" indent="-349250" algn="l" defTabSz="914400" rtl="0" eaLnBrk="1" latinLnBrk="0" hangingPunct="1">
        <a:lnSpc>
          <a:spcPts val="1800"/>
        </a:lnSpc>
        <a:spcBef>
          <a:spcPts val="4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700" i="1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diagramLayout" Target="../diagrams/layout6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12" Type="http://schemas.openxmlformats.org/officeDocument/2006/relationships/diagramData" Target="../diagrams/data6.xml"/><Relationship Id="rId2" Type="http://schemas.openxmlformats.org/officeDocument/2006/relationships/diagramData" Target="../diagrams/data4.xml"/><Relationship Id="rId16" Type="http://schemas.microsoft.com/office/2007/relationships/diagramDrawing" Target="../diagrams/drawing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5" Type="http://schemas.openxmlformats.org/officeDocument/2006/relationships/diagramColors" Target="../diagrams/colors6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Relationship Id="rId14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/>
              <a:t>Islamic Financial Institutions and Instruments in Macroeconomic Statistics</a:t>
            </a:r>
          </a:p>
        </p:txBody>
      </p:sp>
      <p:sp>
        <p:nvSpPr>
          <p:cNvPr id="5" name="Text Placeholder 1"/>
          <p:cNvSpPr>
            <a:spLocks noGrp="1"/>
          </p:cNvSpPr>
          <p:nvPr>
            <p:ph type="body" idx="1"/>
          </p:nvPr>
        </p:nvSpPr>
        <p:spPr>
          <a:xfrm>
            <a:off x="762000" y="4724400"/>
            <a:ext cx="8153400" cy="160020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en-US" sz="2400" dirty="0">
                <a:cs typeface="Tahoma" pitchFamily="34" charset="0"/>
              </a:rPr>
              <a:t>Workshop on Islamic Finance in National Accounts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cs typeface="Tahoma" pitchFamily="34" charset="0"/>
              </a:rPr>
              <a:t>October 24–26, 2017</a:t>
            </a:r>
            <a:br>
              <a:rPr lang="en-US" sz="1800" dirty="0">
                <a:cs typeface="Tahoma" pitchFamily="34" charset="0"/>
              </a:rPr>
            </a:br>
            <a:r>
              <a:rPr lang="en-US" sz="1800" dirty="0">
                <a:cs typeface="Tahoma" pitchFamily="34" charset="0"/>
              </a:rPr>
              <a:t>Beirut, Lebanon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sz="1000" dirty="0">
              <a:cs typeface="Tahoma" pitchFamily="34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200" kern="0" dirty="0">
                <a:ea typeface="Tahoma" pitchFamily="34" charset="0"/>
              </a:rPr>
              <a:t>Presented by Artak Harutyunyan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Takaful as a Form of Insurance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8B02-F942-42BE-9906-38356830919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85800" y="1905000"/>
            <a:ext cx="79248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buFont typeface="Arial" pitchFamily="34" charset="0"/>
              <a:buChar char="•"/>
            </a:pPr>
            <a:r>
              <a:rPr lang="en-US" sz="1900" i="1" dirty="0"/>
              <a:t>Takaful </a:t>
            </a:r>
            <a:r>
              <a:rPr lang="en-US" sz="1900" dirty="0"/>
              <a:t>is Islamic insurance that has emerged to complement IFIs, as an alternative form of conventional insurance. </a:t>
            </a:r>
            <a:endParaRPr lang="en-US" sz="1900" i="1" dirty="0"/>
          </a:p>
          <a:p>
            <a:pPr marL="179388" indent="-179388">
              <a:buFont typeface="Arial" pitchFamily="34" charset="0"/>
              <a:buChar char="•"/>
            </a:pPr>
            <a:endParaRPr lang="en-US" sz="1900" i="1" dirty="0"/>
          </a:p>
          <a:p>
            <a:pPr marL="179388" indent="-179388">
              <a:buFont typeface="Arial" pitchFamily="34" charset="0"/>
              <a:buChar char="•"/>
            </a:pPr>
            <a:r>
              <a:rPr lang="en-US" sz="1900" i="1" dirty="0"/>
              <a:t>Takaful</a:t>
            </a:r>
            <a:r>
              <a:rPr lang="en-US" sz="1900" dirty="0"/>
              <a:t> was invented as an Islamic way of mutual assistance to deal with uncertainties (</a:t>
            </a:r>
            <a:r>
              <a:rPr lang="en-US" sz="1900" i="1" dirty="0"/>
              <a:t>Al-</a:t>
            </a:r>
            <a:r>
              <a:rPr lang="en-US" sz="1900" i="1" dirty="0" err="1"/>
              <a:t>Gharar</a:t>
            </a:r>
            <a:r>
              <a:rPr lang="en-US" sz="1900" dirty="0"/>
              <a:t>).</a:t>
            </a:r>
          </a:p>
          <a:p>
            <a:pPr marL="179388" indent="-179388">
              <a:buFont typeface="Arial" pitchFamily="34" charset="0"/>
              <a:buChar char="•"/>
            </a:pPr>
            <a:endParaRPr lang="en-US" sz="1900" dirty="0"/>
          </a:p>
          <a:p>
            <a:pPr marL="179388" indent="-179388">
              <a:buFont typeface="Arial" pitchFamily="34" charset="0"/>
              <a:buChar char="•"/>
            </a:pPr>
            <a:r>
              <a:rPr lang="en-US" sz="1900" dirty="0"/>
              <a:t>In the context of compiling macroeconomic statistics, a </a:t>
            </a:r>
            <a:r>
              <a:rPr lang="en-US" sz="1900" i="1" dirty="0"/>
              <a:t>Takaful</a:t>
            </a:r>
            <a:r>
              <a:rPr lang="en-US" sz="1900" dirty="0"/>
              <a:t> company should be classified as an </a:t>
            </a:r>
            <a:r>
              <a:rPr lang="en-US" sz="1900" b="1" i="1" dirty="0"/>
              <a:t>insurance corporation, </a:t>
            </a:r>
            <a:r>
              <a:rPr lang="en-US" sz="1900" i="1" dirty="0"/>
              <a:t>if it meets the definition of insurance corporations </a:t>
            </a:r>
            <a:r>
              <a:rPr lang="en-US" sz="1900" dirty="0"/>
              <a:t>(MFSMCG para 3.190).</a:t>
            </a:r>
          </a:p>
          <a:p>
            <a:pPr marL="179388" indent="-179388">
              <a:buFont typeface="Arial" pitchFamily="34" charset="0"/>
              <a:buChar char="•"/>
            </a:pPr>
            <a:endParaRPr lang="en-US" sz="1900" i="1" dirty="0"/>
          </a:p>
          <a:p>
            <a:pPr marL="179388" indent="-179388">
              <a:buFont typeface="Arial" pitchFamily="34" charset="0"/>
              <a:buChar char="•"/>
            </a:pPr>
            <a:r>
              <a:rPr lang="en-US" sz="1900" dirty="0"/>
              <a:t>Claims and liabilities related to its main activities as a </a:t>
            </a:r>
            <a:r>
              <a:rPr lang="en-US" sz="1900" i="1" dirty="0"/>
              <a:t>Takaful</a:t>
            </a:r>
            <a:r>
              <a:rPr lang="en-US" sz="1900" dirty="0"/>
              <a:t> company, i.e. participants’ contributions</a:t>
            </a:r>
            <a:r>
              <a:rPr lang="en-US" sz="1900" i="1" dirty="0"/>
              <a:t> </a:t>
            </a:r>
            <a:r>
              <a:rPr lang="en-US" sz="1900" dirty="0"/>
              <a:t>(</a:t>
            </a:r>
            <a:r>
              <a:rPr lang="en-US" sz="1900" i="1" dirty="0" err="1"/>
              <a:t>Tabarru</a:t>
            </a:r>
            <a:r>
              <a:rPr lang="en-US" sz="1900" i="1" dirty="0"/>
              <a:t>’</a:t>
            </a:r>
            <a:r>
              <a:rPr lang="en-US" sz="1900" dirty="0"/>
              <a:t>),  </a:t>
            </a:r>
            <a:r>
              <a:rPr lang="en-US" sz="1900" i="1" dirty="0"/>
              <a:t>Re-Takaful</a:t>
            </a:r>
            <a:r>
              <a:rPr lang="en-US" sz="1900" dirty="0"/>
              <a:t> contributions,</a:t>
            </a:r>
            <a:r>
              <a:rPr lang="en-US" sz="1900" i="1" dirty="0"/>
              <a:t> </a:t>
            </a:r>
            <a:r>
              <a:rPr lang="en-US" sz="1900" dirty="0"/>
              <a:t>and claims or compensations related to the </a:t>
            </a:r>
            <a:r>
              <a:rPr lang="en-US" sz="1900" i="1" dirty="0"/>
              <a:t>Takaful</a:t>
            </a:r>
            <a:r>
              <a:rPr lang="en-US" sz="1900" dirty="0"/>
              <a:t> policies, should be classified as </a:t>
            </a:r>
            <a:r>
              <a:rPr lang="en-US" sz="1900" b="1" i="1" dirty="0"/>
              <a:t>insurance, pension, and standardized guarantee schemes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379028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Annex 4.3</a:t>
            </a:r>
            <a:r>
              <a:rPr lang="en-US" sz="2700" dirty="0"/>
              <a:t> of the New Monetary and Financial Statistics Manual and Compilation Guide (MFSMCG)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8B02-F942-42BE-9906-38356830919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293893983"/>
              </p:ext>
            </p:extLst>
          </p:nvPr>
        </p:nvGraphicFramePr>
        <p:xfrm>
          <a:off x="1066800" y="1981200"/>
          <a:ext cx="73914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Preparation of Annex 4.3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8B02-F942-42BE-9906-38356830919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755702381"/>
              </p:ext>
            </p:extLst>
          </p:nvPr>
        </p:nvGraphicFramePr>
        <p:xfrm>
          <a:off x="1066800" y="1981200"/>
          <a:ext cx="73914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3253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Updates of the International Methodologies for Macroeconomic and Financial Statistics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8B02-F942-42BE-9906-38356830919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277289483"/>
              </p:ext>
            </p:extLst>
          </p:nvPr>
        </p:nvGraphicFramePr>
        <p:xfrm>
          <a:off x="1752600" y="19812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/>
              <a:t>Sectoring of Islamic Financial Institutions (prevailing statistical practice)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8B02-F942-42BE-9906-38356830919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02010690"/>
              </p:ext>
            </p:extLst>
          </p:nvPr>
        </p:nvGraphicFramePr>
        <p:xfrm>
          <a:off x="176259" y="2057400"/>
          <a:ext cx="8561294" cy="137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804612884"/>
              </p:ext>
            </p:extLst>
          </p:nvPr>
        </p:nvGraphicFramePr>
        <p:xfrm>
          <a:off x="207819" y="3581400"/>
          <a:ext cx="8561294" cy="137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794648710"/>
              </p:ext>
            </p:extLst>
          </p:nvPr>
        </p:nvGraphicFramePr>
        <p:xfrm>
          <a:off x="228600" y="5257800"/>
          <a:ext cx="8561294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417894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600" i="1" dirty="0"/>
              <a:t>2008 SNA—</a:t>
            </a:r>
            <a:r>
              <a:rPr lang="en-US" sz="2600" dirty="0"/>
              <a:t>Classification of Financial Instruments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8B02-F942-42BE-9906-38356830919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004646460"/>
              </p:ext>
            </p:extLst>
          </p:nvPr>
        </p:nvGraphicFramePr>
        <p:xfrm>
          <a:off x="1066800" y="1447800"/>
          <a:ext cx="75438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300" dirty="0"/>
              <a:t>Balance Sheet of Islamic Bank: An Example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8B02-F942-42BE-9906-38356830919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873753"/>
              </p:ext>
            </p:extLst>
          </p:nvPr>
        </p:nvGraphicFramePr>
        <p:xfrm>
          <a:off x="228601" y="1828800"/>
          <a:ext cx="8685212" cy="4562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78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64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934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Main Assets (Uses of Funds)</a:t>
                      </a:r>
                    </a:p>
                  </a:txBody>
                  <a:tcPr>
                    <a:solidFill>
                      <a:srgbClr val="6E78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Main Liabilities (Sources of Funds)</a:t>
                      </a:r>
                    </a:p>
                  </a:txBody>
                  <a:tcPr>
                    <a:solidFill>
                      <a:srgbClr val="6E780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915">
                <a:tc>
                  <a:txBody>
                    <a:bodyPr/>
                    <a:lstStyle/>
                    <a:p>
                      <a:r>
                        <a:rPr lang="en-US" sz="1600" dirty="0"/>
                        <a:t>Cash</a:t>
                      </a:r>
                    </a:p>
                  </a:txBody>
                  <a:tcPr>
                    <a:solidFill>
                      <a:srgbClr val="D6E9A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Qard</a:t>
                      </a:r>
                      <a:r>
                        <a:rPr lang="en-US" sz="1600" dirty="0"/>
                        <a:t>,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 err="1"/>
                        <a:t>Wadiah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Amanah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Qard-hasan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Zakah</a:t>
                      </a:r>
                      <a:endParaRPr lang="en-US" sz="1600" dirty="0"/>
                    </a:p>
                  </a:txBody>
                  <a:tcPr>
                    <a:solidFill>
                      <a:srgbClr val="D6E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1595">
                <a:tc>
                  <a:txBody>
                    <a:bodyPr/>
                    <a:lstStyle/>
                    <a:p>
                      <a:r>
                        <a:rPr lang="en-US" sz="1600" dirty="0"/>
                        <a:t>Interbank </a:t>
                      </a:r>
                      <a:r>
                        <a:rPr lang="en-US" sz="1600" dirty="0" err="1"/>
                        <a:t>Murabaha</a:t>
                      </a:r>
                      <a:endParaRPr lang="en-US" sz="1600" dirty="0"/>
                    </a:p>
                  </a:txBody>
                  <a:tcPr>
                    <a:solidFill>
                      <a:srgbClr val="F5F1D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Interbank </a:t>
                      </a:r>
                      <a:r>
                        <a:rPr lang="en-US" sz="1600" dirty="0" err="1"/>
                        <a:t>Murabaha</a:t>
                      </a:r>
                      <a:endParaRPr lang="en-US" sz="1600" dirty="0"/>
                    </a:p>
                    <a:p>
                      <a:endParaRPr lang="en-US" sz="1600" dirty="0"/>
                    </a:p>
                  </a:txBody>
                  <a:tcPr>
                    <a:solidFill>
                      <a:srgbClr val="F5F1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15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Liquid Securities</a:t>
                      </a:r>
                    </a:p>
                  </a:txBody>
                  <a:tcPr>
                    <a:solidFill>
                      <a:srgbClr val="D6E9A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Profit sharing investment accounts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(PSIA) [Unrestricted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Mudaraba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*]</a:t>
                      </a:r>
                    </a:p>
                  </a:txBody>
                  <a:tcPr>
                    <a:solidFill>
                      <a:srgbClr val="D6E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595">
                <a:tc>
                  <a:txBody>
                    <a:bodyPr/>
                    <a:lstStyle/>
                    <a:p>
                      <a:r>
                        <a:rPr lang="en-US" sz="1600" dirty="0"/>
                        <a:t>PLS Transactions (</a:t>
                      </a:r>
                      <a:r>
                        <a:rPr lang="en-US" sz="1600" dirty="0" err="1"/>
                        <a:t>Mudaraba</a:t>
                      </a:r>
                      <a:r>
                        <a:rPr lang="en-US" sz="1600" dirty="0"/>
                        <a:t> and </a:t>
                      </a:r>
                      <a:r>
                        <a:rPr lang="en-US" sz="1600" dirty="0" err="1"/>
                        <a:t>Musharaka</a:t>
                      </a:r>
                      <a:r>
                        <a:rPr lang="en-US" sz="1600" dirty="0"/>
                        <a:t>)</a:t>
                      </a:r>
                    </a:p>
                  </a:txBody>
                  <a:tcPr>
                    <a:solidFill>
                      <a:srgbClr val="F5F1D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PLS certificates</a:t>
                      </a:r>
                    </a:p>
                    <a:p>
                      <a:r>
                        <a:rPr lang="en-US" sz="1600" dirty="0"/>
                        <a:t>Participation</a:t>
                      </a:r>
                      <a:r>
                        <a:rPr lang="en-US" sz="1600" baseline="0" dirty="0"/>
                        <a:t> term certificates</a:t>
                      </a:r>
                      <a:endParaRPr lang="en-US" sz="1600" dirty="0"/>
                    </a:p>
                  </a:txBody>
                  <a:tcPr>
                    <a:solidFill>
                      <a:srgbClr val="F5F1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3845"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Asset-backed transactions (</a:t>
                      </a:r>
                      <a:r>
                        <a:rPr lang="en-US" sz="16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Murabaha</a:t>
                      </a:r>
                      <a:r>
                        <a:rPr lang="en-US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Ijarah</a:t>
                      </a:r>
                      <a:r>
                        <a:rPr lang="en-US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Bai Salam, </a:t>
                      </a:r>
                      <a:r>
                        <a:rPr lang="en-US" sz="16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Istina’a</a:t>
                      </a:r>
                      <a:r>
                        <a:rPr lang="en-US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solidFill>
                      <a:srgbClr val="D6E9A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Sukūk</a:t>
                      </a:r>
                      <a:r>
                        <a:rPr lang="en-US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issuance</a:t>
                      </a:r>
                    </a:p>
                  </a:txBody>
                  <a:tcPr>
                    <a:solidFill>
                      <a:srgbClr val="D6E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15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Inventories</a:t>
                      </a:r>
                    </a:p>
                    <a:p>
                      <a:endParaRPr lang="en-US" sz="1600" dirty="0"/>
                    </a:p>
                  </a:txBody>
                  <a:tcPr>
                    <a:solidFill>
                      <a:srgbClr val="F5F1D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Reserve accounts (Profit Equalization</a:t>
                      </a:r>
                      <a:r>
                        <a:rPr lang="en-US" sz="1600" baseline="0" dirty="0"/>
                        <a:t> Reserve [</a:t>
                      </a:r>
                      <a:r>
                        <a:rPr lang="en-US" sz="1600" dirty="0"/>
                        <a:t>PER], Investment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Risk Reserve [IRR])</a:t>
                      </a:r>
                    </a:p>
                  </a:txBody>
                  <a:tcPr>
                    <a:solidFill>
                      <a:srgbClr val="F5F1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915">
                <a:tc>
                  <a:txBody>
                    <a:bodyPr/>
                    <a:lstStyle/>
                    <a:p>
                      <a:r>
                        <a:rPr lang="en-US" sz="1600" dirty="0"/>
                        <a:t>Other</a:t>
                      </a:r>
                      <a:r>
                        <a:rPr lang="en-US" sz="1600" baseline="0" dirty="0"/>
                        <a:t> nonfinancial assets</a:t>
                      </a:r>
                      <a:endParaRPr lang="en-US" sz="1600" dirty="0"/>
                    </a:p>
                  </a:txBody>
                  <a:tcPr>
                    <a:solidFill>
                      <a:srgbClr val="D6E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Shareholders’ equity</a:t>
                      </a:r>
                    </a:p>
                  </a:txBody>
                  <a:tcPr>
                    <a:solidFill>
                      <a:srgbClr val="D6E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000" y="6397823"/>
            <a:ext cx="68547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</a:rPr>
              <a:t>* </a:t>
            </a:r>
            <a:r>
              <a:rPr lang="en-US" sz="1400" dirty="0">
                <a:solidFill>
                  <a:schemeClr val="tx2"/>
                </a:solidFill>
              </a:rPr>
              <a:t>Restricted profit sharing investments are usually recorded off-balance sheet</a:t>
            </a:r>
            <a:endParaRPr lang="en-US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400" dirty="0"/>
              <a:t>Classification of Islamic Financial Instruments for MFS: Sources of Funds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8B02-F942-42BE-9906-38356830919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430201"/>
              </p:ext>
            </p:extLst>
          </p:nvPr>
        </p:nvGraphicFramePr>
        <p:xfrm>
          <a:off x="227013" y="1803400"/>
          <a:ext cx="8686800" cy="5029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Islamic Financial</a:t>
                      </a:r>
                      <a:r>
                        <a:rPr lang="en-US" baseline="0" dirty="0"/>
                        <a:t> Instrument</a:t>
                      </a:r>
                      <a:endParaRPr lang="en-US" dirty="0"/>
                    </a:p>
                  </a:txBody>
                  <a:tcPr>
                    <a:solidFill>
                      <a:srgbClr val="6E78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MFSMCG</a:t>
                      </a:r>
                    </a:p>
                  </a:txBody>
                  <a:tcPr>
                    <a:solidFill>
                      <a:srgbClr val="6E780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Qard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Wadiah</a:t>
                      </a:r>
                      <a:r>
                        <a:rPr lang="en-US" sz="1600" baseline="0" dirty="0"/>
                        <a:t> and </a:t>
                      </a:r>
                      <a:r>
                        <a:rPr lang="en-US" sz="1600" baseline="0" dirty="0" err="1"/>
                        <a:t>Amanah</a:t>
                      </a:r>
                      <a:endParaRPr lang="en-US" sz="1600" dirty="0"/>
                    </a:p>
                  </a:txBody>
                  <a:tcPr>
                    <a:solidFill>
                      <a:srgbClr val="D6E9A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Transferable deposits (or Other deposits)</a:t>
                      </a:r>
                    </a:p>
                  </a:txBody>
                  <a:tcPr>
                    <a:solidFill>
                      <a:srgbClr val="D6E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Unrestricted </a:t>
                      </a:r>
                      <a:r>
                        <a:rPr lang="en-US" sz="1600" dirty="0" err="1"/>
                        <a:t>Mudaraba</a:t>
                      </a:r>
                      <a:r>
                        <a:rPr lang="en-US" sz="1600" dirty="0"/>
                        <a:t> (PSIA)</a:t>
                      </a:r>
                    </a:p>
                  </a:txBody>
                  <a:tcPr>
                    <a:solidFill>
                      <a:srgbClr val="F5F1D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Other deposits</a:t>
                      </a:r>
                    </a:p>
                  </a:txBody>
                  <a:tcPr>
                    <a:solidFill>
                      <a:srgbClr val="F5F1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600" dirty="0"/>
                        <a:t>Participation term certificates</a:t>
                      </a:r>
                      <a:r>
                        <a:rPr lang="en-US" sz="1600" baseline="0" dirty="0"/>
                        <a:t> </a:t>
                      </a:r>
                      <a:endParaRPr lang="en-US" sz="1600" dirty="0"/>
                    </a:p>
                  </a:txBody>
                  <a:tcPr>
                    <a:solidFill>
                      <a:srgbClr val="D6E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Other deposits,</a:t>
                      </a:r>
                      <a:r>
                        <a:rPr lang="en-US" sz="1600" baseline="0" dirty="0"/>
                        <a:t> if treated as debt liabilities;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/>
                        <a:t>Equity, if part of the capital base</a:t>
                      </a:r>
                      <a:endParaRPr lang="en-US" sz="1600" dirty="0"/>
                    </a:p>
                  </a:txBody>
                  <a:tcPr>
                    <a:solidFill>
                      <a:srgbClr val="D6E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PLS certificates,</a:t>
                      </a:r>
                      <a:r>
                        <a:rPr lang="en-US" sz="1600" baseline="0" dirty="0"/>
                        <a:t> and investment deposit certificates (non-negotiable)</a:t>
                      </a:r>
                      <a:endParaRPr lang="en-US" sz="1600" dirty="0"/>
                    </a:p>
                  </a:txBody>
                  <a:tcPr>
                    <a:solidFill>
                      <a:srgbClr val="F5F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Other deposits (Do not provide a claim on the residual value of</a:t>
                      </a:r>
                      <a:r>
                        <a:rPr lang="en-US" sz="1600" baseline="0" dirty="0"/>
                        <a:t> the IFI)</a:t>
                      </a:r>
                      <a:endParaRPr lang="en-US" sz="1600" dirty="0"/>
                    </a:p>
                  </a:txBody>
                  <a:tcPr>
                    <a:solidFill>
                      <a:srgbClr val="F5F1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47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Mudaraba</a:t>
                      </a:r>
                      <a:r>
                        <a:rPr lang="en-US" sz="1600" dirty="0"/>
                        <a:t> certificates (negotiable)</a:t>
                      </a:r>
                    </a:p>
                  </a:txBody>
                  <a:tcPr>
                    <a:solidFill>
                      <a:srgbClr val="D6E9A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Debt securities</a:t>
                      </a:r>
                    </a:p>
                  </a:txBody>
                  <a:tcPr>
                    <a:solidFill>
                      <a:srgbClr val="D6E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Sukuk (</a:t>
                      </a:r>
                      <a:r>
                        <a:rPr lang="en-US" sz="1600" dirty="0" err="1"/>
                        <a:t>Murabaha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Musharaka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Mudaraba</a:t>
                      </a:r>
                      <a:r>
                        <a:rPr lang="en-US" sz="1600" dirty="0"/>
                        <a:t>) [Islamic Debt Securities]</a:t>
                      </a:r>
                    </a:p>
                  </a:txBody>
                  <a:tcPr>
                    <a:solidFill>
                      <a:srgbClr val="F5F1D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Debt securities (if negotiable), unless provides a claim on the</a:t>
                      </a:r>
                      <a:r>
                        <a:rPr lang="en-US" sz="1600" baseline="0" dirty="0"/>
                        <a:t> residual value of the issuing entity</a:t>
                      </a:r>
                      <a:endParaRPr lang="en-US" sz="1600" dirty="0"/>
                    </a:p>
                  </a:txBody>
                  <a:tcPr>
                    <a:solidFill>
                      <a:srgbClr val="F5F1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Shareholder’s equity capital, including PER and IRR</a:t>
                      </a:r>
                    </a:p>
                  </a:txBody>
                  <a:tcPr>
                    <a:solidFill>
                      <a:srgbClr val="D6E9A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Equity</a:t>
                      </a:r>
                    </a:p>
                  </a:txBody>
                  <a:tcPr>
                    <a:solidFill>
                      <a:srgbClr val="D6E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Zakah</a:t>
                      </a:r>
                      <a:r>
                        <a:rPr lang="en-US" sz="1600" dirty="0"/>
                        <a:t> funds</a:t>
                      </a:r>
                    </a:p>
                  </a:txBody>
                  <a:tcPr>
                    <a:solidFill>
                      <a:srgbClr val="F5F1D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Off balance sheet</a:t>
                      </a:r>
                    </a:p>
                  </a:txBody>
                  <a:tcPr>
                    <a:solidFill>
                      <a:srgbClr val="F5F1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Restricted </a:t>
                      </a:r>
                      <a:r>
                        <a:rPr lang="en-US" sz="1600" dirty="0" err="1"/>
                        <a:t>Mudaraba</a:t>
                      </a:r>
                      <a:endParaRPr lang="en-US" sz="1600" dirty="0"/>
                    </a:p>
                  </a:txBody>
                  <a:tcPr>
                    <a:solidFill>
                      <a:srgbClr val="D6E9A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Off balance sheet</a:t>
                      </a:r>
                    </a:p>
                  </a:txBody>
                  <a:tcPr>
                    <a:solidFill>
                      <a:srgbClr val="D6E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Classification of Islamic Financial Instruments for MFS: </a:t>
            </a:r>
            <a:r>
              <a:rPr lang="en-US" sz="3800" dirty="0"/>
              <a:t>Uses of Funds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8B02-F942-42BE-9906-38356830919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277501"/>
              </p:ext>
            </p:extLst>
          </p:nvPr>
        </p:nvGraphicFramePr>
        <p:xfrm>
          <a:off x="520268" y="2240280"/>
          <a:ext cx="8382000" cy="3825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9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Islamic Financial</a:t>
                      </a:r>
                      <a:r>
                        <a:rPr lang="en-US" sz="1600" baseline="0" dirty="0"/>
                        <a:t> Instrument</a:t>
                      </a:r>
                      <a:endParaRPr lang="en-US" sz="1600" dirty="0"/>
                    </a:p>
                  </a:txBody>
                  <a:tcPr>
                    <a:solidFill>
                      <a:srgbClr val="6E78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/>
                        <a:t>MFSMCG</a:t>
                      </a:r>
                    </a:p>
                  </a:txBody>
                  <a:tcPr>
                    <a:solidFill>
                      <a:srgbClr val="6E780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Cash</a:t>
                      </a:r>
                    </a:p>
                  </a:txBody>
                  <a:tcPr>
                    <a:solidFill>
                      <a:srgbClr val="D6E9A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Currency</a:t>
                      </a:r>
                    </a:p>
                  </a:txBody>
                  <a:tcPr>
                    <a:solidFill>
                      <a:srgbClr val="D6E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Asset-backed transactions (</a:t>
                      </a:r>
                      <a:r>
                        <a:rPr lang="en-US" sz="1600" dirty="0" err="1"/>
                        <a:t>Murabaha</a:t>
                      </a:r>
                      <a:r>
                        <a:rPr lang="en-US" sz="1600" dirty="0"/>
                        <a:t>, Bai </a:t>
                      </a:r>
                      <a:r>
                        <a:rPr lang="en-US" sz="1600" dirty="0" err="1"/>
                        <a:t>Muajjal</a:t>
                      </a:r>
                      <a:r>
                        <a:rPr lang="en-US" sz="1600" dirty="0"/>
                        <a:t>, Bai Salam, </a:t>
                      </a:r>
                      <a:r>
                        <a:rPr lang="en-US" sz="1600" dirty="0" err="1"/>
                        <a:t>Istina’a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Ijarah</a:t>
                      </a:r>
                      <a:r>
                        <a:rPr lang="en-US" sz="1600" dirty="0"/>
                        <a:t>)</a:t>
                      </a:r>
                    </a:p>
                  </a:txBody>
                  <a:tcPr>
                    <a:solidFill>
                      <a:srgbClr val="F5F1D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Loans (If the underlying goods are for IFIs own use, should</a:t>
                      </a:r>
                      <a:r>
                        <a:rPr lang="en-US" sz="1600" baseline="0" dirty="0"/>
                        <a:t> be classified as </a:t>
                      </a:r>
                      <a:r>
                        <a:rPr lang="en-US" sz="1600" i="1" baseline="0" dirty="0"/>
                        <a:t>Trade credit and advances</a:t>
                      </a:r>
                      <a:r>
                        <a:rPr lang="en-US" sz="1600" i="0" baseline="0" dirty="0"/>
                        <a:t>)</a:t>
                      </a:r>
                      <a:endParaRPr lang="en-US" sz="1600" dirty="0"/>
                    </a:p>
                  </a:txBody>
                  <a:tcPr>
                    <a:solidFill>
                      <a:srgbClr val="F5F1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PLS Transactions—</a:t>
                      </a:r>
                      <a:r>
                        <a:rPr lang="en-US" sz="1600" dirty="0" err="1"/>
                        <a:t>Mudaraba</a:t>
                      </a:r>
                      <a:endParaRPr lang="en-US" sz="1600" dirty="0"/>
                    </a:p>
                  </a:txBody>
                  <a:tcPr>
                    <a:solidFill>
                      <a:srgbClr val="D6E9A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Loans (p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rovided the IFI does not acquire a claim on the residual value of the enterprise)</a:t>
                      </a:r>
                    </a:p>
                  </a:txBody>
                  <a:tcPr>
                    <a:solidFill>
                      <a:srgbClr val="D6E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PLS Transactions—</a:t>
                      </a:r>
                      <a:r>
                        <a:rPr lang="en-US" sz="1600" dirty="0" err="1"/>
                        <a:t>Musharaka</a:t>
                      </a:r>
                      <a:endParaRPr lang="en-US" sz="1600" dirty="0"/>
                    </a:p>
                  </a:txBody>
                  <a:tcPr>
                    <a:solidFill>
                      <a:srgbClr val="F5F1D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Loans (given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 has a fixed-term nature and represents a fixed-term claim on the client rather than a claim on any residual value)</a:t>
                      </a:r>
                    </a:p>
                  </a:txBody>
                  <a:tcPr>
                    <a:solidFill>
                      <a:srgbClr val="F5F1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Qard-hasan</a:t>
                      </a:r>
                      <a:r>
                        <a:rPr lang="en-US" sz="1600" dirty="0"/>
                        <a:t> financing</a:t>
                      </a:r>
                    </a:p>
                  </a:txBody>
                  <a:tcPr>
                    <a:solidFill>
                      <a:srgbClr val="D6E9A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Loans</a:t>
                      </a:r>
                    </a:p>
                  </a:txBody>
                  <a:tcPr>
                    <a:solidFill>
                      <a:srgbClr val="D6E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A_NEW_brand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STA_NEW_brand.potx</Template>
  <TotalTime>15203</TotalTime>
  <Words>777</Words>
  <Application>Microsoft Office PowerPoint</Application>
  <PresentationFormat>On-screen Show (4:3)</PresentationFormat>
  <Paragraphs>113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Tahoma</vt:lpstr>
      <vt:lpstr>Wingdings</vt:lpstr>
      <vt:lpstr>Wingdings 2</vt:lpstr>
      <vt:lpstr>STA_NEW_brand</vt:lpstr>
      <vt:lpstr>Islamic Financial Institutions and Instruments in Macroeconomic Statistics</vt:lpstr>
      <vt:lpstr>Annex 4.3 of the New Monetary and Financial Statistics Manual and Compilation Guide (MFSMCG)</vt:lpstr>
      <vt:lpstr>Preparation of Annex 4.3</vt:lpstr>
      <vt:lpstr>Updates of the International Methodologies for Macroeconomic and Financial Statistics</vt:lpstr>
      <vt:lpstr>Sectoring of Islamic Financial Institutions (prevailing statistical practice)</vt:lpstr>
      <vt:lpstr>2008 SNA—Classification of Financial Instruments</vt:lpstr>
      <vt:lpstr>Balance Sheet of Islamic Bank: An Example</vt:lpstr>
      <vt:lpstr>Classification of Islamic Financial Instruments for MFS: Sources of Funds</vt:lpstr>
      <vt:lpstr>Classification of Islamic Financial Instruments for MFS: Uses of Funds</vt:lpstr>
      <vt:lpstr>Takaful as a Form of Insurance</vt:lpstr>
    </vt:vector>
  </TitlesOfParts>
  <Company>International Monetary Fund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Integrated Framework for Financial Positions and Flows on a From-Whom-to-Whom Basis: Concepts, Status, and Prospects</dc:title>
  <dc:creator>kzieschang</dc:creator>
  <cp:lastModifiedBy>Harutyunyan, Artak</cp:lastModifiedBy>
  <cp:revision>489</cp:revision>
  <cp:lastPrinted>2017-10-24T21:53:55Z</cp:lastPrinted>
  <dcterms:created xsi:type="dcterms:W3CDTF">2012-07-24T21:16:01Z</dcterms:created>
  <dcterms:modified xsi:type="dcterms:W3CDTF">2017-10-24T22:00:17Z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1961107404</vt:i4>
  </property>
  <property fmtid="{D5CDD505-2E9C-101B-9397-08002B2CF9AE}" pid="3" name="_NewReviewCycle">
    <vt:lpwstr/>
  </property>
  <property fmtid="{D5CDD505-2E9C-101B-9397-08002B2CF9AE}" pid="4" name="_EmailSubject">
    <vt:lpwstr>Agenda for Islamic finance workshop</vt:lpwstr>
  </property>
  <property fmtid="{D5CDD505-2E9C-101B-9397-08002B2CF9AE}" pid="5" name="_AuthorEmail">
    <vt:lpwstr>AHarutyunyan@imf.org</vt:lpwstr>
  </property>
  <property fmtid="{D5CDD505-2E9C-101B-9397-08002B2CF9AE}" pid="6" name="_AuthorEmailDisplayName">
    <vt:lpwstr>Harutyunyan, Artak</vt:lpwstr>
  </property>
  <property fmtid="{D5CDD505-2E9C-101B-9397-08002B2CF9AE}" pid="7" name="_PreviousAdHocReviewCycleID">
    <vt:i4>-808688147</vt:i4>
  </property>
</Properties>
</file>