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0" d="100"/>
          <a:sy n="80" d="100"/>
        </p:scale>
        <p:origin x="-870" y="4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200" b="1" i="0" baseline="0"/>
              <a:t>PERCENTAGE CHART OF SEATS HELD IN NATIONAL ASSEMBLY (SENATE) BY SEX AND YEAR</a:t>
            </a:r>
            <a:endParaRPr lang="en-US" sz="1200"/>
          </a:p>
        </c:rich>
      </c:tx>
      <c:layout>
        <c:manualLayout>
          <c:xMode val="edge"/>
          <c:yMode val="edge"/>
          <c:x val="0.14931933508311487"/>
          <c:y val="0"/>
        </c:manualLayout>
      </c:layout>
    </c:title>
    <c:plotArea>
      <c:layout/>
      <c:barChart>
        <c:barDir val="col"/>
        <c:grouping val="percentStacked"/>
        <c:ser>
          <c:idx val="0"/>
          <c:order val="0"/>
          <c:tx>
            <c:strRef>
              <c:f>Sheet2!$F$8</c:f>
              <c:strCache>
                <c:ptCount val="1"/>
                <c:pt idx="0">
                  <c:v>Female</c:v>
                </c:pt>
              </c:strCache>
            </c:strRef>
          </c:tx>
          <c:cat>
            <c:strRef>
              <c:f>Sheet2!$G$6:$I$7</c:f>
              <c:strCache>
                <c:ptCount val="3"/>
                <c:pt idx="0">
                  <c:v>2007</c:v>
                </c:pt>
                <c:pt idx="1">
                  <c:v>2011</c:v>
                </c:pt>
                <c:pt idx="2">
                  <c:v>2015</c:v>
                </c:pt>
              </c:strCache>
            </c:strRef>
          </c:cat>
          <c:val>
            <c:numRef>
              <c:f>Sheet2!$G$8:$I$8</c:f>
              <c:numCache>
                <c:formatCode>General</c:formatCode>
                <c:ptCount val="3"/>
                <c:pt idx="0">
                  <c:v>8.3000000000000007</c:v>
                </c:pt>
                <c:pt idx="1">
                  <c:v>7.3</c:v>
                </c:pt>
                <c:pt idx="2">
                  <c:v>5.5</c:v>
                </c:pt>
              </c:numCache>
            </c:numRef>
          </c:val>
        </c:ser>
        <c:ser>
          <c:idx val="1"/>
          <c:order val="1"/>
          <c:tx>
            <c:strRef>
              <c:f>Sheet2!$F$9</c:f>
              <c:strCache>
                <c:ptCount val="1"/>
                <c:pt idx="0">
                  <c:v>Male</c:v>
                </c:pt>
              </c:strCache>
            </c:strRef>
          </c:tx>
          <c:cat>
            <c:strRef>
              <c:f>Sheet2!$G$6:$I$7</c:f>
              <c:strCache>
                <c:ptCount val="3"/>
                <c:pt idx="0">
                  <c:v>2007</c:v>
                </c:pt>
                <c:pt idx="1">
                  <c:v>2011</c:v>
                </c:pt>
                <c:pt idx="2">
                  <c:v>2015</c:v>
                </c:pt>
              </c:strCache>
            </c:strRef>
          </c:cat>
          <c:val>
            <c:numRef>
              <c:f>Sheet2!$G$9:$I$9</c:f>
              <c:numCache>
                <c:formatCode>General</c:formatCode>
                <c:ptCount val="3"/>
                <c:pt idx="0">
                  <c:v>91.7</c:v>
                </c:pt>
                <c:pt idx="1">
                  <c:v>92.7</c:v>
                </c:pt>
                <c:pt idx="2">
                  <c:v>94.5</c:v>
                </c:pt>
              </c:numCache>
            </c:numRef>
          </c:val>
        </c:ser>
        <c:overlap val="100"/>
        <c:serLines/>
        <c:axId val="89513984"/>
        <c:axId val="89515520"/>
      </c:barChart>
      <c:catAx>
        <c:axId val="89513984"/>
        <c:scaling>
          <c:orientation val="minMax"/>
        </c:scaling>
        <c:axPos val="b"/>
        <c:majorTickMark val="none"/>
        <c:tickLblPos val="nextTo"/>
        <c:crossAx val="89515520"/>
        <c:crosses val="autoZero"/>
        <c:auto val="1"/>
        <c:lblAlgn val="ctr"/>
        <c:lblOffset val="100"/>
      </c:catAx>
      <c:valAx>
        <c:axId val="89515520"/>
        <c:scaling>
          <c:orientation val="minMax"/>
        </c:scaling>
        <c:axPos val="l"/>
        <c:numFmt formatCode="0%" sourceLinked="1"/>
        <c:majorTickMark val="none"/>
        <c:tickLblPos val="nextTo"/>
        <c:crossAx val="89513984"/>
        <c:crosses val="autoZero"/>
        <c:crossBetween val="between"/>
      </c:valAx>
      <c:spPr>
        <a:noFill/>
        <a:ln w="25400">
          <a:noFill/>
        </a:ln>
      </c:spPr>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a:t>PERCENTAGE CHART OF SEATS HELD IN NATIONAL ASSEMBLY (HOUSE OF REPRESENTATIVE) BY SEX AND YEAR</a:t>
            </a:r>
          </a:p>
        </c:rich>
      </c:tx>
      <c:layout/>
    </c:title>
    <c:view3D>
      <c:perspective val="30"/>
    </c:view3D>
    <c:plotArea>
      <c:layout/>
      <c:bar3DChart>
        <c:barDir val="col"/>
        <c:grouping val="clustered"/>
        <c:ser>
          <c:idx val="0"/>
          <c:order val="0"/>
          <c:tx>
            <c:strRef>
              <c:f>Sheet1!$E$14</c:f>
              <c:strCache>
                <c:ptCount val="1"/>
                <c:pt idx="0">
                  <c:v>Female</c:v>
                </c:pt>
              </c:strCache>
            </c:strRef>
          </c:tx>
          <c:cat>
            <c:strRef>
              <c:f>Sheet1!$F$12:$H$13</c:f>
              <c:strCache>
                <c:ptCount val="3"/>
                <c:pt idx="0">
                  <c:v>2007</c:v>
                </c:pt>
                <c:pt idx="1">
                  <c:v>2011</c:v>
                </c:pt>
                <c:pt idx="2">
                  <c:v>2015</c:v>
                </c:pt>
              </c:strCache>
            </c:strRef>
          </c:cat>
          <c:val>
            <c:numRef>
              <c:f>Sheet1!$F$14:$H$14</c:f>
              <c:numCache>
                <c:formatCode>General</c:formatCode>
                <c:ptCount val="3"/>
                <c:pt idx="0">
                  <c:v>7.2</c:v>
                </c:pt>
                <c:pt idx="1">
                  <c:v>6.1</c:v>
                </c:pt>
                <c:pt idx="2">
                  <c:v>3.9</c:v>
                </c:pt>
              </c:numCache>
            </c:numRef>
          </c:val>
        </c:ser>
        <c:ser>
          <c:idx val="1"/>
          <c:order val="1"/>
          <c:tx>
            <c:strRef>
              <c:f>Sheet1!$E$15</c:f>
              <c:strCache>
                <c:ptCount val="1"/>
                <c:pt idx="0">
                  <c:v>Male</c:v>
                </c:pt>
              </c:strCache>
            </c:strRef>
          </c:tx>
          <c:cat>
            <c:strRef>
              <c:f>Sheet1!$F$12:$H$13</c:f>
              <c:strCache>
                <c:ptCount val="3"/>
                <c:pt idx="0">
                  <c:v>2007</c:v>
                </c:pt>
                <c:pt idx="1">
                  <c:v>2011</c:v>
                </c:pt>
                <c:pt idx="2">
                  <c:v>2015</c:v>
                </c:pt>
              </c:strCache>
            </c:strRef>
          </c:cat>
          <c:val>
            <c:numRef>
              <c:f>Sheet1!$F$15:$H$15</c:f>
              <c:numCache>
                <c:formatCode>General</c:formatCode>
                <c:ptCount val="3"/>
                <c:pt idx="0">
                  <c:v>92.8</c:v>
                </c:pt>
                <c:pt idx="1">
                  <c:v>93.9</c:v>
                </c:pt>
                <c:pt idx="2">
                  <c:v>96.1</c:v>
                </c:pt>
              </c:numCache>
            </c:numRef>
          </c:val>
        </c:ser>
        <c:shape val="cylinder"/>
        <c:axId val="41611264"/>
        <c:axId val="41612800"/>
        <c:axId val="0"/>
      </c:bar3DChart>
      <c:catAx>
        <c:axId val="41611264"/>
        <c:scaling>
          <c:orientation val="minMax"/>
        </c:scaling>
        <c:axPos val="b"/>
        <c:majorTickMark val="none"/>
        <c:tickLblPos val="nextTo"/>
        <c:crossAx val="41612800"/>
        <c:crosses val="autoZero"/>
        <c:auto val="1"/>
        <c:lblAlgn val="ctr"/>
        <c:lblOffset val="100"/>
      </c:catAx>
      <c:valAx>
        <c:axId val="41612800"/>
        <c:scaling>
          <c:orientation val="minMax"/>
        </c:scaling>
        <c:axPos val="l"/>
        <c:majorGridlines/>
        <c:numFmt formatCode="General" sourceLinked="1"/>
        <c:majorTickMark val="none"/>
        <c:tickLblPos val="nextTo"/>
        <c:crossAx val="41611264"/>
        <c:crosses val="autoZero"/>
        <c:crossBetween val="between"/>
      </c:valAx>
    </c:plotArea>
    <c:legend>
      <c:legendPos val="r"/>
      <c:layout/>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b="1" i="0" baseline="0"/>
              <a:t>PERCENTAGE CHART OF SEATS HELD IN NATIONAL ASSEMBLY (</a:t>
            </a:r>
            <a:r>
              <a:rPr lang="en-US" sz="1400" b="1"/>
              <a:t>BOTH HOUSES</a:t>
            </a:r>
            <a:r>
              <a:rPr lang="en-US" sz="1400" b="1" i="0" baseline="0"/>
              <a:t>) BY SEX AND YEAR</a:t>
            </a:r>
          </a:p>
        </c:rich>
      </c:tx>
      <c:layout/>
    </c:title>
    <c:view3D>
      <c:perspective val="30"/>
    </c:view3D>
    <c:plotArea>
      <c:layout/>
      <c:bar3DChart>
        <c:barDir val="col"/>
        <c:grouping val="percentStacked"/>
        <c:ser>
          <c:idx val="0"/>
          <c:order val="0"/>
          <c:tx>
            <c:strRef>
              <c:f>Sheet3!$C$6</c:f>
              <c:strCache>
                <c:ptCount val="1"/>
                <c:pt idx="0">
                  <c:v>Female</c:v>
                </c:pt>
              </c:strCache>
            </c:strRef>
          </c:tx>
          <c:dLbls>
            <c:showVal val="1"/>
          </c:dLbls>
          <c:cat>
            <c:strRef>
              <c:f>Sheet3!$D$4:$F$5</c:f>
              <c:strCache>
                <c:ptCount val="3"/>
                <c:pt idx="0">
                  <c:v>2007</c:v>
                </c:pt>
                <c:pt idx="1">
                  <c:v>2011</c:v>
                </c:pt>
                <c:pt idx="2">
                  <c:v>2015</c:v>
                </c:pt>
              </c:strCache>
            </c:strRef>
          </c:cat>
          <c:val>
            <c:numRef>
              <c:f>Sheet3!$D$6:$F$6</c:f>
              <c:numCache>
                <c:formatCode>General</c:formatCode>
                <c:ptCount val="3"/>
                <c:pt idx="0">
                  <c:v>7.5</c:v>
                </c:pt>
                <c:pt idx="1">
                  <c:v>6.4</c:v>
                </c:pt>
                <c:pt idx="2">
                  <c:v>4.3</c:v>
                </c:pt>
              </c:numCache>
            </c:numRef>
          </c:val>
        </c:ser>
        <c:ser>
          <c:idx val="1"/>
          <c:order val="1"/>
          <c:tx>
            <c:strRef>
              <c:f>Sheet3!$C$7</c:f>
              <c:strCache>
                <c:ptCount val="1"/>
                <c:pt idx="0">
                  <c:v>Male</c:v>
                </c:pt>
              </c:strCache>
            </c:strRef>
          </c:tx>
          <c:dLbls>
            <c:showVal val="1"/>
          </c:dLbls>
          <c:cat>
            <c:strRef>
              <c:f>Sheet3!$D$4:$F$5</c:f>
              <c:strCache>
                <c:ptCount val="3"/>
                <c:pt idx="0">
                  <c:v>2007</c:v>
                </c:pt>
                <c:pt idx="1">
                  <c:v>2011</c:v>
                </c:pt>
                <c:pt idx="2">
                  <c:v>2015</c:v>
                </c:pt>
              </c:strCache>
            </c:strRef>
          </c:cat>
          <c:val>
            <c:numRef>
              <c:f>Sheet3!$D$7:$F$7</c:f>
              <c:numCache>
                <c:formatCode>General</c:formatCode>
                <c:ptCount val="3"/>
                <c:pt idx="0">
                  <c:v>92.5</c:v>
                </c:pt>
                <c:pt idx="1">
                  <c:v>93.6</c:v>
                </c:pt>
                <c:pt idx="2">
                  <c:v>95.7</c:v>
                </c:pt>
              </c:numCache>
            </c:numRef>
          </c:val>
        </c:ser>
        <c:dLbls>
          <c:showVal val="1"/>
        </c:dLbls>
        <c:gapWidth val="95"/>
        <c:gapDepth val="95"/>
        <c:shape val="cylinder"/>
        <c:axId val="60107008"/>
        <c:axId val="60125568"/>
        <c:axId val="0"/>
      </c:bar3DChart>
      <c:catAx>
        <c:axId val="60107008"/>
        <c:scaling>
          <c:orientation val="minMax"/>
        </c:scaling>
        <c:axPos val="b"/>
        <c:majorTickMark val="none"/>
        <c:tickLblPos val="nextTo"/>
        <c:crossAx val="60125568"/>
        <c:crosses val="autoZero"/>
        <c:auto val="1"/>
        <c:lblAlgn val="ctr"/>
        <c:lblOffset val="100"/>
      </c:catAx>
      <c:valAx>
        <c:axId val="60125568"/>
        <c:scaling>
          <c:orientation val="minMax"/>
        </c:scaling>
        <c:delete val="1"/>
        <c:axPos val="l"/>
        <c:numFmt formatCode="0%" sourceLinked="1"/>
        <c:majorTickMark val="none"/>
        <c:tickLblPos val="nextTo"/>
        <c:crossAx val="60107008"/>
        <c:crosses val="autoZero"/>
        <c:crossBetween val="between"/>
      </c:valAx>
    </c:plotArea>
    <c:legend>
      <c:legendPos val="t"/>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84FA97-CAEA-4646-A208-E880300A4882}" type="datetimeFigureOut">
              <a:rPr lang="en-US" smtClean="0"/>
              <a:pPr/>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633B7-83F5-4660-8D34-DBB7A3DB6F9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84FA97-CAEA-4646-A208-E880300A4882}" type="datetimeFigureOut">
              <a:rPr lang="en-US" smtClean="0"/>
              <a:pPr/>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633B7-83F5-4660-8D34-DBB7A3DB6F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84FA97-CAEA-4646-A208-E880300A4882}" type="datetimeFigureOut">
              <a:rPr lang="en-US" smtClean="0"/>
              <a:pPr/>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633B7-83F5-4660-8D34-DBB7A3DB6F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84FA97-CAEA-4646-A208-E880300A4882}" type="datetimeFigureOut">
              <a:rPr lang="en-US" smtClean="0"/>
              <a:pPr/>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633B7-83F5-4660-8D34-DBB7A3DB6F9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84FA97-CAEA-4646-A208-E880300A4882}" type="datetimeFigureOut">
              <a:rPr lang="en-US" smtClean="0"/>
              <a:pPr/>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633B7-83F5-4660-8D34-DBB7A3DB6F9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84FA97-CAEA-4646-A208-E880300A4882}" type="datetimeFigureOut">
              <a:rPr lang="en-US" smtClean="0"/>
              <a:pPr/>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9633B7-83F5-4660-8D34-DBB7A3DB6F9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84FA97-CAEA-4646-A208-E880300A4882}" type="datetimeFigureOut">
              <a:rPr lang="en-US" smtClean="0"/>
              <a:pPr/>
              <a:t>10/26/2015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9633B7-83F5-4660-8D34-DBB7A3DB6F9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84FA97-CAEA-4646-A208-E880300A4882}" type="datetimeFigureOut">
              <a:rPr lang="en-US" smtClean="0"/>
              <a:pPr/>
              <a:t>10/26/2015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9633B7-83F5-4660-8D34-DBB7A3DB6F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84FA97-CAEA-4646-A208-E880300A4882}" type="datetimeFigureOut">
              <a:rPr lang="en-US" smtClean="0"/>
              <a:pPr/>
              <a:t>10/26/2015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9633B7-83F5-4660-8D34-DBB7A3DB6F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84FA97-CAEA-4646-A208-E880300A4882}" type="datetimeFigureOut">
              <a:rPr lang="en-US" smtClean="0"/>
              <a:pPr/>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9633B7-83F5-4660-8D34-DBB7A3DB6F9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84FA97-CAEA-4646-A208-E880300A4882}" type="datetimeFigureOut">
              <a:rPr lang="en-US" smtClean="0"/>
              <a:pPr/>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9633B7-83F5-4660-8D34-DBB7A3DB6F9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84FA97-CAEA-4646-A208-E880300A4882}" type="datetimeFigureOut">
              <a:rPr lang="en-US" smtClean="0"/>
              <a:pPr/>
              <a:t>10/26/2015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9633B7-83F5-4660-8D34-DBB7A3DB6F9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624" y="6546572"/>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pic>
        <p:nvPicPr>
          <p:cNvPr id="4" name="Picture 3" descr="GENDER MAINSTREAM.jpg"/>
          <p:cNvPicPr>
            <a:picLocks noChangeAspect="1"/>
          </p:cNvPicPr>
          <p:nvPr/>
        </p:nvPicPr>
        <p:blipFill>
          <a:blip r:embed="rId2"/>
          <a:stretch>
            <a:fillRect/>
          </a:stretch>
        </p:blipFill>
        <p:spPr>
          <a:xfrm>
            <a:off x="0" y="0"/>
            <a:ext cx="3886199" cy="2586089"/>
          </a:xfrm>
          <a:prstGeom prst="rect">
            <a:avLst/>
          </a:prstGeom>
        </p:spPr>
      </p:pic>
      <p:sp>
        <p:nvSpPr>
          <p:cNvPr id="2" name="Title 1"/>
          <p:cNvSpPr>
            <a:spLocks noGrp="1"/>
          </p:cNvSpPr>
          <p:nvPr>
            <p:ph type="ctrTitle"/>
          </p:nvPr>
        </p:nvSpPr>
        <p:spPr/>
        <p:txBody>
          <a:bodyPr/>
          <a:lstStyle/>
          <a:p>
            <a:r>
              <a:rPr lang="en-US" b="1" dirty="0"/>
              <a:t>GENDER MAINSTREAMING IN NIGERIA</a:t>
            </a:r>
            <a:endParaRPr lang="en-US" dirty="0"/>
          </a:p>
        </p:txBody>
      </p:sp>
      <p:sp>
        <p:nvSpPr>
          <p:cNvPr id="3" name="Subtitle 2"/>
          <p:cNvSpPr>
            <a:spLocks noGrp="1"/>
          </p:cNvSpPr>
          <p:nvPr>
            <p:ph type="subTitle" idx="1"/>
          </p:nvPr>
        </p:nvSpPr>
        <p:spPr>
          <a:xfrm>
            <a:off x="1295400" y="3505200"/>
            <a:ext cx="6400800" cy="685800"/>
          </a:xfrm>
        </p:spPr>
        <p:txBody>
          <a:bodyPr/>
          <a:lstStyle/>
          <a:p>
            <a:r>
              <a:rPr lang="en-US" b="1" dirty="0"/>
              <a:t>THE CROSS- </a:t>
            </a:r>
            <a:r>
              <a:rPr lang="en-US" b="1" dirty="0" smtClean="0"/>
              <a:t>CUTTING </a:t>
            </a:r>
            <a:r>
              <a:rPr lang="en-US" b="1" dirty="0"/>
              <a:t>ISSUES</a:t>
            </a:r>
            <a:endParaRPr lang="en-US" dirty="0"/>
          </a:p>
        </p:txBody>
      </p:sp>
      <p:sp>
        <p:nvSpPr>
          <p:cNvPr id="5" name="TextBox 4"/>
          <p:cNvSpPr txBox="1"/>
          <p:nvPr/>
        </p:nvSpPr>
        <p:spPr>
          <a:xfrm>
            <a:off x="2286000" y="4267200"/>
            <a:ext cx="4572000" cy="923330"/>
          </a:xfrm>
          <a:prstGeom prst="rect">
            <a:avLst/>
          </a:prstGeom>
          <a:noFill/>
        </p:spPr>
        <p:txBody>
          <a:bodyPr wrap="square" rtlCol="0">
            <a:spAutoFit/>
          </a:bodyPr>
          <a:lstStyle/>
          <a:p>
            <a:pPr algn="ctr"/>
            <a:r>
              <a:rPr lang="en-US" dirty="0" smtClean="0"/>
              <a:t>PRESENTED By:- Mr. Isaiah </a:t>
            </a:r>
            <a:r>
              <a:rPr lang="en-US" dirty="0" err="1" smtClean="0"/>
              <a:t>Okoro</a:t>
            </a:r>
            <a:endParaRPr lang="en-US" dirty="0" smtClean="0"/>
          </a:p>
          <a:p>
            <a:pPr algn="ctr"/>
            <a:r>
              <a:rPr lang="en-US" dirty="0" smtClean="0"/>
              <a:t>Head, Gender Statistics Unit </a:t>
            </a:r>
          </a:p>
          <a:p>
            <a:pPr algn="ctr"/>
            <a:r>
              <a:rPr lang="en-US" b="1" dirty="0" smtClean="0"/>
              <a:t>National Bureau of Statistics</a:t>
            </a:r>
            <a:endParaRPr lang="en-US" b="1" dirty="0"/>
          </a:p>
        </p:txBody>
      </p:sp>
      <p:sp>
        <p:nvSpPr>
          <p:cNvPr id="7" name="Rectangle 6"/>
          <p:cNvSpPr/>
          <p:nvPr/>
        </p:nvSpPr>
        <p:spPr>
          <a:xfrm>
            <a:off x="26504" y="6142384"/>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pic>
        <p:nvPicPr>
          <p:cNvPr id="6" name="Picture 5" descr="NBS.jpg"/>
          <p:cNvPicPr>
            <a:picLocks noChangeAspect="1"/>
          </p:cNvPicPr>
          <p:nvPr/>
        </p:nvPicPr>
        <p:blipFill>
          <a:blip r:embed="rId3"/>
          <a:stretch>
            <a:fillRect/>
          </a:stretch>
        </p:blipFill>
        <p:spPr>
          <a:xfrm>
            <a:off x="6838123" y="5852310"/>
            <a:ext cx="2232411" cy="1005690"/>
          </a:xfrm>
          <a:prstGeom prst="rect">
            <a:avLst/>
          </a:prstGeom>
        </p:spPr>
      </p:pic>
      <p:sp>
        <p:nvSpPr>
          <p:cNvPr id="9" name="TextBox 8"/>
          <p:cNvSpPr txBox="1"/>
          <p:nvPr/>
        </p:nvSpPr>
        <p:spPr>
          <a:xfrm>
            <a:off x="1676400" y="6172200"/>
            <a:ext cx="3810000" cy="369332"/>
          </a:xfrm>
          <a:prstGeom prst="rect">
            <a:avLst/>
          </a:prstGeom>
          <a:noFill/>
        </p:spPr>
        <p:txBody>
          <a:bodyPr wrap="square" rtlCol="0">
            <a:spAutoFit/>
          </a:bodyPr>
          <a:lstStyle/>
          <a:p>
            <a:pPr algn="ctr"/>
            <a:r>
              <a:rPr lang="en-US" b="1" dirty="0" smtClean="0">
                <a:solidFill>
                  <a:srgbClr val="00B050"/>
                </a:solidFill>
              </a:rPr>
              <a:t>NATIONAL BUREAU OF STATISTICS</a:t>
            </a:r>
            <a:endParaRPr lang="en-US" b="1" dirty="0">
              <a:solidFill>
                <a:srgbClr val="00B05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09600" y="152400"/>
            <a:ext cx="8305800" cy="6400800"/>
          </a:xfrm>
        </p:spPr>
        <p:txBody>
          <a:bodyPr>
            <a:normAutofit/>
          </a:bodyPr>
          <a:lstStyle/>
          <a:p>
            <a:pPr lvl="0">
              <a:buFont typeface="Wingdings" pitchFamily="2" charset="2"/>
              <a:buChar char="Ø"/>
            </a:pPr>
            <a:r>
              <a:rPr lang="en-US" sz="2800" dirty="0"/>
              <a:t>Undertake women and men specific projects as a means of developing their capabilities.</a:t>
            </a:r>
          </a:p>
          <a:p>
            <a:pPr lvl="0">
              <a:buFont typeface="Wingdings" pitchFamily="2" charset="2"/>
              <a:buChar char="Ø"/>
            </a:pPr>
            <a:r>
              <a:rPr lang="en-US" sz="2800" dirty="0"/>
              <a:t>Educate and sensitize all stakeholders on the centrality of gender equality and women’s empowerment to the attainment of overall national development.</a:t>
            </a:r>
          </a:p>
          <a:p>
            <a:pPr lvl="0"/>
            <a:endParaRPr lang="en-US" sz="2800" dirty="0"/>
          </a:p>
          <a:p>
            <a:endParaRPr lang="en-US" sz="2800" dirty="0"/>
          </a:p>
          <a:p>
            <a:pPr>
              <a:lnSpc>
                <a:spcPct val="150000"/>
              </a:lnSpc>
            </a:pPr>
            <a:endParaRPr lang="en-US" sz="2000" dirty="0"/>
          </a:p>
          <a:p>
            <a:pPr>
              <a:lnSpc>
                <a:spcPct val="150000"/>
              </a:lnSpc>
            </a:pPr>
            <a:endParaRPr lang="en-US" sz="2000" dirty="0"/>
          </a:p>
        </p:txBody>
      </p:sp>
      <p:sp>
        <p:nvSpPr>
          <p:cNvPr id="8" name="TextBox 7"/>
          <p:cNvSpPr txBox="1"/>
          <p:nvPr/>
        </p:nvSpPr>
        <p:spPr>
          <a:xfrm>
            <a:off x="1676400" y="6172200"/>
            <a:ext cx="3810000" cy="369332"/>
          </a:xfrm>
          <a:prstGeom prst="rect">
            <a:avLst/>
          </a:prstGeom>
          <a:noFill/>
        </p:spPr>
        <p:txBody>
          <a:bodyPr wrap="square" rtlCol="0">
            <a:spAutoFit/>
          </a:bodyPr>
          <a:lstStyle/>
          <a:p>
            <a:pPr algn="ctr"/>
            <a:r>
              <a:rPr lang="en-US" b="1" dirty="0" smtClean="0">
                <a:solidFill>
                  <a:srgbClr val="00B050"/>
                </a:solidFill>
              </a:rPr>
              <a:t>NATIONAL BUREAU OF STATISTICS</a:t>
            </a:r>
            <a:endParaRPr lang="en-US" b="1" dirty="0">
              <a:solidFill>
                <a:srgbClr val="00B050"/>
              </a:solidFill>
            </a:endParaRPr>
          </a:p>
        </p:txBody>
      </p:sp>
      <p:sp>
        <p:nvSpPr>
          <p:cNvPr id="9" name="Rectangle 8"/>
          <p:cNvSpPr/>
          <p:nvPr/>
        </p:nvSpPr>
        <p:spPr>
          <a:xfrm>
            <a:off x="-6624" y="6546572"/>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sp>
        <p:nvSpPr>
          <p:cNvPr id="10" name="Rectangle 9"/>
          <p:cNvSpPr/>
          <p:nvPr/>
        </p:nvSpPr>
        <p:spPr>
          <a:xfrm>
            <a:off x="26504" y="6142384"/>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pic>
        <p:nvPicPr>
          <p:cNvPr id="7" name="Picture 6" descr="NBS.jpg"/>
          <p:cNvPicPr>
            <a:picLocks noChangeAspect="1"/>
          </p:cNvPicPr>
          <p:nvPr/>
        </p:nvPicPr>
        <p:blipFill>
          <a:blip r:embed="rId2"/>
          <a:stretch>
            <a:fillRect/>
          </a:stretch>
        </p:blipFill>
        <p:spPr>
          <a:xfrm>
            <a:off x="6838123" y="5852310"/>
            <a:ext cx="2232411" cy="100569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09600" y="152400"/>
            <a:ext cx="8305800" cy="6400800"/>
          </a:xfrm>
        </p:spPr>
        <p:txBody>
          <a:bodyPr>
            <a:normAutofit/>
          </a:bodyPr>
          <a:lstStyle/>
          <a:p>
            <a:r>
              <a:rPr lang="en-US" sz="2800" dirty="0"/>
              <a:t>As a nation, we are challenged by values, and we are using global standard instruments to formulate and assess our progress and achievements. These instruments are goals in themselves and tools for raising standards and informing the way policy and institutions work on the issues of gender equality and women’s empowerment.</a:t>
            </a:r>
          </a:p>
          <a:p>
            <a:r>
              <a:rPr lang="en-US" sz="2800" dirty="0"/>
              <a:t>Basically, Nigeria has made significant and satisfactory progress in the overall advancement and empowerment of women, particularly in the area of school attendance rates of girls, literacy rate of women and </a:t>
            </a:r>
            <a:r>
              <a:rPr lang="en-US" sz="2800" dirty="0" err="1"/>
              <a:t>labour</a:t>
            </a:r>
            <a:r>
              <a:rPr lang="en-US" sz="2800" dirty="0"/>
              <a:t> force participation rate of women. However, this is not the case in political participation.</a:t>
            </a:r>
          </a:p>
          <a:p>
            <a:pPr lvl="0"/>
            <a:endParaRPr lang="en-US" sz="2800" dirty="0"/>
          </a:p>
          <a:p>
            <a:endParaRPr lang="en-US" sz="2800" dirty="0"/>
          </a:p>
          <a:p>
            <a:pPr>
              <a:lnSpc>
                <a:spcPct val="150000"/>
              </a:lnSpc>
            </a:pPr>
            <a:endParaRPr lang="en-US" sz="2000" dirty="0"/>
          </a:p>
          <a:p>
            <a:pPr>
              <a:lnSpc>
                <a:spcPct val="150000"/>
              </a:lnSpc>
            </a:pPr>
            <a:endParaRPr lang="en-US" sz="2000" dirty="0"/>
          </a:p>
        </p:txBody>
      </p:sp>
      <p:sp>
        <p:nvSpPr>
          <p:cNvPr id="8" name="TextBox 7"/>
          <p:cNvSpPr txBox="1"/>
          <p:nvPr/>
        </p:nvSpPr>
        <p:spPr>
          <a:xfrm>
            <a:off x="1676400" y="6172200"/>
            <a:ext cx="3810000" cy="369332"/>
          </a:xfrm>
          <a:prstGeom prst="rect">
            <a:avLst/>
          </a:prstGeom>
          <a:noFill/>
        </p:spPr>
        <p:txBody>
          <a:bodyPr wrap="square" rtlCol="0">
            <a:spAutoFit/>
          </a:bodyPr>
          <a:lstStyle/>
          <a:p>
            <a:pPr algn="ctr"/>
            <a:r>
              <a:rPr lang="en-US" b="1" dirty="0" smtClean="0">
                <a:solidFill>
                  <a:srgbClr val="00B050"/>
                </a:solidFill>
              </a:rPr>
              <a:t>NATIONAL BUREAU OF STATISTICS</a:t>
            </a:r>
            <a:endParaRPr lang="en-US" b="1" dirty="0">
              <a:solidFill>
                <a:srgbClr val="00B050"/>
              </a:solidFill>
            </a:endParaRPr>
          </a:p>
        </p:txBody>
      </p:sp>
      <p:sp>
        <p:nvSpPr>
          <p:cNvPr id="9" name="Rectangle 8"/>
          <p:cNvSpPr/>
          <p:nvPr/>
        </p:nvSpPr>
        <p:spPr>
          <a:xfrm>
            <a:off x="-6624" y="6546572"/>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sp>
        <p:nvSpPr>
          <p:cNvPr id="10" name="Rectangle 9"/>
          <p:cNvSpPr/>
          <p:nvPr/>
        </p:nvSpPr>
        <p:spPr>
          <a:xfrm>
            <a:off x="26504" y="6142384"/>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pic>
        <p:nvPicPr>
          <p:cNvPr id="7" name="Picture 6" descr="NBS.jpg"/>
          <p:cNvPicPr>
            <a:picLocks noChangeAspect="1"/>
          </p:cNvPicPr>
          <p:nvPr/>
        </p:nvPicPr>
        <p:blipFill>
          <a:blip r:embed="rId2"/>
          <a:stretch>
            <a:fillRect/>
          </a:stretch>
        </p:blipFill>
        <p:spPr>
          <a:xfrm>
            <a:off x="6838123" y="5852310"/>
            <a:ext cx="2232411" cy="100569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09600" y="152400"/>
            <a:ext cx="8305800" cy="6400800"/>
          </a:xfrm>
        </p:spPr>
        <p:txBody>
          <a:bodyPr>
            <a:normAutofit/>
          </a:bodyPr>
          <a:lstStyle/>
          <a:p>
            <a:pPr algn="ctr"/>
            <a:r>
              <a:rPr lang="en-US" sz="2000" b="1" dirty="0"/>
              <a:t>SUMMARY OF SEATS HELD IN NATIONAL ASSEMBLY BY TYPE, SEX AND YEAR</a:t>
            </a:r>
          </a:p>
          <a:p>
            <a:pPr algn="ctr"/>
            <a:r>
              <a:rPr lang="en-US" sz="2800" b="1" dirty="0">
                <a:solidFill>
                  <a:srgbClr val="FF0000"/>
                </a:solidFill>
                <a:latin typeface="Times New Roman" pitchFamily="18" charset="0"/>
                <a:cs typeface="Times New Roman" pitchFamily="18" charset="0"/>
              </a:rPr>
              <a:t>SENATE</a:t>
            </a:r>
            <a:endParaRPr lang="en-US" sz="2800" dirty="0">
              <a:solidFill>
                <a:srgbClr val="FF0000"/>
              </a:solidFill>
              <a:latin typeface="Times New Roman" pitchFamily="18" charset="0"/>
              <a:cs typeface="Times New Roman" pitchFamily="18" charset="0"/>
            </a:endParaRPr>
          </a:p>
          <a:p>
            <a:pPr lvl="0"/>
            <a:endParaRPr lang="en-US" sz="2800" dirty="0"/>
          </a:p>
          <a:p>
            <a:endParaRPr lang="en-US" sz="2800" dirty="0" smtClean="0"/>
          </a:p>
          <a:p>
            <a:pPr>
              <a:lnSpc>
                <a:spcPct val="150000"/>
              </a:lnSpc>
            </a:pPr>
            <a:endParaRPr lang="en-US" sz="2000" dirty="0"/>
          </a:p>
          <a:p>
            <a:pPr>
              <a:lnSpc>
                <a:spcPct val="150000"/>
              </a:lnSpc>
            </a:pPr>
            <a:endParaRPr lang="en-US" sz="2000" dirty="0"/>
          </a:p>
        </p:txBody>
      </p:sp>
      <p:sp>
        <p:nvSpPr>
          <p:cNvPr id="8" name="TextBox 7"/>
          <p:cNvSpPr txBox="1"/>
          <p:nvPr/>
        </p:nvSpPr>
        <p:spPr>
          <a:xfrm>
            <a:off x="1676400" y="6172200"/>
            <a:ext cx="3810000" cy="369332"/>
          </a:xfrm>
          <a:prstGeom prst="rect">
            <a:avLst/>
          </a:prstGeom>
          <a:noFill/>
        </p:spPr>
        <p:txBody>
          <a:bodyPr wrap="square" rtlCol="0">
            <a:spAutoFit/>
          </a:bodyPr>
          <a:lstStyle/>
          <a:p>
            <a:pPr algn="ctr"/>
            <a:r>
              <a:rPr lang="en-US" b="1" dirty="0" smtClean="0">
                <a:solidFill>
                  <a:srgbClr val="00B050"/>
                </a:solidFill>
              </a:rPr>
              <a:t>NATIONAL BUREAU OF STATISTICS</a:t>
            </a:r>
            <a:endParaRPr lang="en-US" b="1" dirty="0">
              <a:solidFill>
                <a:srgbClr val="00B050"/>
              </a:solidFill>
            </a:endParaRPr>
          </a:p>
        </p:txBody>
      </p:sp>
      <p:sp>
        <p:nvSpPr>
          <p:cNvPr id="9" name="Rectangle 8"/>
          <p:cNvSpPr/>
          <p:nvPr/>
        </p:nvSpPr>
        <p:spPr>
          <a:xfrm>
            <a:off x="-6624" y="6546572"/>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sp>
        <p:nvSpPr>
          <p:cNvPr id="10" name="Rectangle 9"/>
          <p:cNvSpPr/>
          <p:nvPr/>
        </p:nvSpPr>
        <p:spPr>
          <a:xfrm>
            <a:off x="26504" y="6142384"/>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pic>
        <p:nvPicPr>
          <p:cNvPr id="7" name="Picture 6" descr="NBS.jpg"/>
          <p:cNvPicPr>
            <a:picLocks noChangeAspect="1"/>
          </p:cNvPicPr>
          <p:nvPr/>
        </p:nvPicPr>
        <p:blipFill>
          <a:blip r:embed="rId2"/>
          <a:stretch>
            <a:fillRect/>
          </a:stretch>
        </p:blipFill>
        <p:spPr>
          <a:xfrm>
            <a:off x="6838123" y="5852310"/>
            <a:ext cx="2232411" cy="1005690"/>
          </a:xfrm>
          <a:prstGeom prst="rect">
            <a:avLst/>
          </a:prstGeom>
        </p:spPr>
      </p:pic>
      <p:graphicFrame>
        <p:nvGraphicFramePr>
          <p:cNvPr id="11" name="Table 10"/>
          <p:cNvGraphicFramePr>
            <a:graphicFrameLocks noGrp="1"/>
          </p:cNvGraphicFramePr>
          <p:nvPr/>
        </p:nvGraphicFramePr>
        <p:xfrm>
          <a:off x="152400" y="1295400"/>
          <a:ext cx="4572002" cy="4495800"/>
        </p:xfrm>
        <a:graphic>
          <a:graphicData uri="http://schemas.openxmlformats.org/drawingml/2006/table">
            <a:tbl>
              <a:tblPr/>
              <a:tblGrid>
                <a:gridCol w="652724"/>
                <a:gridCol w="653213"/>
                <a:gridCol w="653213"/>
                <a:gridCol w="653213"/>
                <a:gridCol w="653213"/>
                <a:gridCol w="653213"/>
                <a:gridCol w="653213"/>
              </a:tblGrid>
              <a:tr h="749300">
                <a:tc rowSpan="3">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0" marR="0" algn="ctr">
                        <a:lnSpc>
                          <a:spcPct val="115000"/>
                        </a:lnSpc>
                        <a:spcBef>
                          <a:spcPts val="0"/>
                        </a:spcBef>
                        <a:spcAft>
                          <a:spcPts val="0"/>
                        </a:spcAft>
                      </a:pPr>
                      <a:r>
                        <a:rPr lang="en-US" sz="1400" b="1" dirty="0">
                          <a:latin typeface="Times New Roman" pitchFamily="18" charset="0"/>
                          <a:ea typeface="Calibri"/>
                          <a:cs typeface="Times New Roman" pitchFamily="18" charset="0"/>
                        </a:rPr>
                        <a:t>YEARS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49300">
                <a:tc vMerge="1">
                  <a:txBody>
                    <a:bodyPr/>
                    <a:lstStyle/>
                    <a:p>
                      <a:endParaRPr lang="en-US"/>
                    </a:p>
                  </a:txBody>
                  <a:tcPr/>
                </a:tc>
                <a:tc gridSpan="2">
                  <a:txBody>
                    <a:bodyPr/>
                    <a:lstStyle/>
                    <a:p>
                      <a:pPr marL="0" marR="0" algn="ctr">
                        <a:lnSpc>
                          <a:spcPct val="115000"/>
                        </a:lnSpc>
                        <a:spcBef>
                          <a:spcPts val="0"/>
                        </a:spcBef>
                        <a:spcAft>
                          <a:spcPts val="0"/>
                        </a:spcAft>
                      </a:pPr>
                      <a:r>
                        <a:rPr lang="en-US" sz="1400" b="1" dirty="0">
                          <a:latin typeface="Times New Roman" pitchFamily="18" charset="0"/>
                          <a:ea typeface="Calibri"/>
                          <a:cs typeface="Times New Roman" pitchFamily="18" charset="0"/>
                        </a:rPr>
                        <a:t>2007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b="1" dirty="0">
                          <a:latin typeface="Times New Roman" pitchFamily="18" charset="0"/>
                          <a:ea typeface="Calibri"/>
                          <a:cs typeface="Times New Roman" pitchFamily="18" charset="0"/>
                        </a:rPr>
                        <a:t>2011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b="1" dirty="0">
                          <a:latin typeface="Times New Roman" pitchFamily="18" charset="0"/>
                          <a:ea typeface="Calibri"/>
                          <a:cs typeface="Times New Roman" pitchFamily="18" charset="0"/>
                        </a:rPr>
                        <a:t>2015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749300">
                <a:tc vMerge="1">
                  <a:txBody>
                    <a:bodyPr/>
                    <a:lstStyle/>
                    <a:p>
                      <a:endParaRPr lang="en-US"/>
                    </a:p>
                  </a:txBody>
                  <a:tcPr/>
                </a:tc>
                <a:tc>
                  <a:txBody>
                    <a:bodyPr/>
                    <a:lstStyle/>
                    <a:p>
                      <a:pPr marL="0" marR="0" algn="ctr">
                        <a:lnSpc>
                          <a:spcPct val="115000"/>
                        </a:lnSpc>
                        <a:spcBef>
                          <a:spcPts val="0"/>
                        </a:spcBef>
                        <a:spcAft>
                          <a:spcPts val="0"/>
                        </a:spcAft>
                      </a:pPr>
                      <a:r>
                        <a:rPr lang="en-US" sz="1100" b="1" dirty="0">
                          <a:latin typeface="Times New Roman" pitchFamily="18" charset="0"/>
                          <a:ea typeface="Calibri"/>
                          <a:cs typeface="Times New Roman" pitchFamily="18" charset="0"/>
                        </a:rPr>
                        <a:t>Number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latin typeface="Times New Roman" pitchFamily="18" charset="0"/>
                          <a:ea typeface="Calibri"/>
                          <a:cs typeface="Times New Roman" pitchFamily="18" charset="0"/>
                        </a:rPr>
                        <a:t>Percent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latin typeface="Times New Roman" pitchFamily="18" charset="0"/>
                          <a:ea typeface="Calibri"/>
                          <a:cs typeface="Times New Roman" pitchFamily="18" charset="0"/>
                        </a:rPr>
                        <a:t>Number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latin typeface="Times New Roman" pitchFamily="18" charset="0"/>
                          <a:ea typeface="Calibri"/>
                          <a:cs typeface="Times New Roman" pitchFamily="18" charset="0"/>
                        </a:rPr>
                        <a:t>Percent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latin typeface="Times New Roman" pitchFamily="18" charset="0"/>
                          <a:ea typeface="Calibri"/>
                          <a:cs typeface="Times New Roman" pitchFamily="18" charset="0"/>
                        </a:rPr>
                        <a:t>Number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latin typeface="Times New Roman" pitchFamily="18" charset="0"/>
                          <a:ea typeface="Calibri"/>
                          <a:cs typeface="Times New Roman" pitchFamily="18" charset="0"/>
                        </a:rPr>
                        <a:t>Percent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300">
                <a:tc>
                  <a:txBody>
                    <a:bodyPr/>
                    <a:lstStyle/>
                    <a:p>
                      <a:pPr marL="0" marR="0" algn="ctr">
                        <a:lnSpc>
                          <a:spcPct val="115000"/>
                        </a:lnSpc>
                        <a:spcBef>
                          <a:spcPts val="0"/>
                        </a:spcBef>
                        <a:spcAft>
                          <a:spcPts val="0"/>
                        </a:spcAft>
                      </a:pPr>
                      <a:r>
                        <a:rPr lang="en-US" sz="1200" b="1" dirty="0">
                          <a:latin typeface="Times New Roman" pitchFamily="18" charset="0"/>
                          <a:ea typeface="Calibri"/>
                          <a:cs typeface="Times New Roman" pitchFamily="18" charset="0"/>
                        </a:rPr>
                        <a:t>Female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8.3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7.3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5.5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300">
                <a:tc>
                  <a:txBody>
                    <a:bodyPr/>
                    <a:lstStyle/>
                    <a:p>
                      <a:pPr marL="0" marR="0" algn="ctr">
                        <a:lnSpc>
                          <a:spcPct val="115000"/>
                        </a:lnSpc>
                        <a:spcBef>
                          <a:spcPts val="0"/>
                        </a:spcBef>
                        <a:spcAft>
                          <a:spcPts val="0"/>
                        </a:spcAft>
                      </a:pPr>
                      <a:r>
                        <a:rPr lang="en-US" sz="1200" b="1" dirty="0">
                          <a:latin typeface="Times New Roman" pitchFamily="18" charset="0"/>
                          <a:ea typeface="Calibri"/>
                          <a:cs typeface="Times New Roman" pitchFamily="18" charset="0"/>
                        </a:rPr>
                        <a:t>Male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91.7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101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92.7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103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94.5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300">
                <a:tc>
                  <a:txBody>
                    <a:bodyPr/>
                    <a:lstStyle/>
                    <a:p>
                      <a:pPr marL="0" marR="0" algn="ctr">
                        <a:lnSpc>
                          <a:spcPct val="115000"/>
                        </a:lnSpc>
                        <a:spcBef>
                          <a:spcPts val="0"/>
                        </a:spcBef>
                        <a:spcAft>
                          <a:spcPts val="0"/>
                        </a:spcAft>
                      </a:pPr>
                      <a:r>
                        <a:rPr lang="en-US" sz="1400" b="1" dirty="0">
                          <a:latin typeface="Times New Roman" pitchFamily="18" charset="0"/>
                          <a:ea typeface="Calibri"/>
                          <a:cs typeface="Times New Roman" pitchFamily="18" charset="0"/>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109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Calibri"/>
                          <a:ea typeface="Calibri"/>
                          <a:cs typeface="Times New Roman"/>
                        </a:rPr>
                        <a:t>100.0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109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100.0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109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Calibri"/>
                          <a:ea typeface="Calibri"/>
                          <a:cs typeface="Times New Roman"/>
                        </a:rPr>
                        <a:t>100.0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2" name="Chart 11"/>
          <p:cNvGraphicFramePr/>
          <p:nvPr/>
        </p:nvGraphicFramePr>
        <p:xfrm>
          <a:off x="4724400" y="2057400"/>
          <a:ext cx="4419600" cy="3733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09600" y="152400"/>
            <a:ext cx="8305800" cy="6400800"/>
          </a:xfrm>
        </p:spPr>
        <p:txBody>
          <a:bodyPr>
            <a:normAutofit/>
          </a:bodyPr>
          <a:lstStyle/>
          <a:p>
            <a:pPr algn="ctr"/>
            <a:r>
              <a:rPr lang="en-US" sz="2000" b="1" dirty="0"/>
              <a:t>SUMMARY OF SEATS HELD IN NATIONAL ASSEMBLY BY TYPE, SEX AND </a:t>
            </a:r>
            <a:r>
              <a:rPr lang="en-US" sz="2000" b="1" dirty="0" smtClean="0"/>
              <a:t>YEAR</a:t>
            </a:r>
            <a:endParaRPr lang="en-US" sz="2800" dirty="0"/>
          </a:p>
          <a:p>
            <a:pPr algn="ctr"/>
            <a:r>
              <a:rPr lang="en-US" sz="2400" b="1" dirty="0">
                <a:solidFill>
                  <a:srgbClr val="00B050"/>
                </a:solidFill>
                <a:latin typeface="Times New Roman" pitchFamily="18" charset="0"/>
                <a:cs typeface="Times New Roman" pitchFamily="18" charset="0"/>
              </a:rPr>
              <a:t>HOUSE OF REPRESENTATIVE</a:t>
            </a:r>
          </a:p>
          <a:p>
            <a:pPr lvl="0" algn="ctr"/>
            <a:endParaRPr lang="en-US" sz="2800" dirty="0"/>
          </a:p>
          <a:p>
            <a:endParaRPr lang="en-US" sz="2800" dirty="0" smtClean="0"/>
          </a:p>
          <a:p>
            <a:pPr>
              <a:lnSpc>
                <a:spcPct val="150000"/>
              </a:lnSpc>
            </a:pPr>
            <a:endParaRPr lang="en-US" sz="2000" dirty="0"/>
          </a:p>
          <a:p>
            <a:pPr>
              <a:lnSpc>
                <a:spcPct val="150000"/>
              </a:lnSpc>
            </a:pPr>
            <a:endParaRPr lang="en-US" sz="2000" dirty="0"/>
          </a:p>
        </p:txBody>
      </p:sp>
      <p:sp>
        <p:nvSpPr>
          <p:cNvPr id="8" name="TextBox 7"/>
          <p:cNvSpPr txBox="1"/>
          <p:nvPr/>
        </p:nvSpPr>
        <p:spPr>
          <a:xfrm>
            <a:off x="1676400" y="6172200"/>
            <a:ext cx="3810000" cy="369332"/>
          </a:xfrm>
          <a:prstGeom prst="rect">
            <a:avLst/>
          </a:prstGeom>
          <a:noFill/>
        </p:spPr>
        <p:txBody>
          <a:bodyPr wrap="square" rtlCol="0">
            <a:spAutoFit/>
          </a:bodyPr>
          <a:lstStyle/>
          <a:p>
            <a:pPr algn="ctr"/>
            <a:r>
              <a:rPr lang="en-US" b="1" dirty="0" smtClean="0">
                <a:solidFill>
                  <a:srgbClr val="00B050"/>
                </a:solidFill>
              </a:rPr>
              <a:t>NATIONAL BUREAU OF STATISTICS</a:t>
            </a:r>
            <a:endParaRPr lang="en-US" b="1" dirty="0">
              <a:solidFill>
                <a:srgbClr val="00B050"/>
              </a:solidFill>
            </a:endParaRPr>
          </a:p>
        </p:txBody>
      </p:sp>
      <p:sp>
        <p:nvSpPr>
          <p:cNvPr id="9" name="Rectangle 8"/>
          <p:cNvSpPr/>
          <p:nvPr/>
        </p:nvSpPr>
        <p:spPr>
          <a:xfrm>
            <a:off x="-6624" y="6546572"/>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sp>
        <p:nvSpPr>
          <p:cNvPr id="10" name="Rectangle 9"/>
          <p:cNvSpPr/>
          <p:nvPr/>
        </p:nvSpPr>
        <p:spPr>
          <a:xfrm>
            <a:off x="26504" y="6142384"/>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pic>
        <p:nvPicPr>
          <p:cNvPr id="7" name="Picture 6" descr="NBS.jpg"/>
          <p:cNvPicPr>
            <a:picLocks noChangeAspect="1"/>
          </p:cNvPicPr>
          <p:nvPr/>
        </p:nvPicPr>
        <p:blipFill>
          <a:blip r:embed="rId2"/>
          <a:stretch>
            <a:fillRect/>
          </a:stretch>
        </p:blipFill>
        <p:spPr>
          <a:xfrm>
            <a:off x="6838123" y="5852310"/>
            <a:ext cx="2232411" cy="1005690"/>
          </a:xfrm>
          <a:prstGeom prst="rect">
            <a:avLst/>
          </a:prstGeom>
        </p:spPr>
      </p:pic>
      <p:graphicFrame>
        <p:nvGraphicFramePr>
          <p:cNvPr id="12" name="Table 11"/>
          <p:cNvGraphicFramePr>
            <a:graphicFrameLocks noGrp="1"/>
          </p:cNvGraphicFramePr>
          <p:nvPr/>
        </p:nvGraphicFramePr>
        <p:xfrm>
          <a:off x="228601" y="1066800"/>
          <a:ext cx="4648198" cy="4953000"/>
        </p:xfrm>
        <a:graphic>
          <a:graphicData uri="http://schemas.openxmlformats.org/drawingml/2006/table">
            <a:tbl>
              <a:tblPr/>
              <a:tblGrid>
                <a:gridCol w="663604"/>
                <a:gridCol w="664099"/>
                <a:gridCol w="664099"/>
                <a:gridCol w="664099"/>
                <a:gridCol w="664099"/>
                <a:gridCol w="664099"/>
                <a:gridCol w="664099"/>
              </a:tblGrid>
              <a:tr h="825500">
                <a:tc rowSpan="3">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0" marR="0" algn="ctr">
                        <a:lnSpc>
                          <a:spcPct val="115000"/>
                        </a:lnSpc>
                        <a:spcBef>
                          <a:spcPts val="0"/>
                        </a:spcBef>
                        <a:spcAft>
                          <a:spcPts val="0"/>
                        </a:spcAft>
                      </a:pPr>
                      <a:r>
                        <a:rPr lang="en-US" sz="1400" b="1" dirty="0">
                          <a:latin typeface="Times New Roman" pitchFamily="18" charset="0"/>
                          <a:ea typeface="Calibri"/>
                          <a:cs typeface="Times New Roman" pitchFamily="18" charset="0"/>
                        </a:rPr>
                        <a:t>YEARS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25500">
                <a:tc vMerge="1">
                  <a:txBody>
                    <a:bodyPr/>
                    <a:lstStyle/>
                    <a:p>
                      <a:endParaRPr lang="en-US"/>
                    </a:p>
                  </a:txBody>
                  <a:tcPr/>
                </a:tc>
                <a:tc gridSpan="2">
                  <a:txBody>
                    <a:bodyPr/>
                    <a:lstStyle/>
                    <a:p>
                      <a:pPr marL="0" marR="0" algn="ctr">
                        <a:lnSpc>
                          <a:spcPct val="115000"/>
                        </a:lnSpc>
                        <a:spcBef>
                          <a:spcPts val="0"/>
                        </a:spcBef>
                        <a:spcAft>
                          <a:spcPts val="0"/>
                        </a:spcAft>
                      </a:pPr>
                      <a:r>
                        <a:rPr lang="en-US" sz="1400" b="1" dirty="0">
                          <a:latin typeface="Times New Roman" pitchFamily="18" charset="0"/>
                          <a:ea typeface="Calibri"/>
                          <a:cs typeface="Times New Roman" pitchFamily="18" charset="0"/>
                        </a:rPr>
                        <a:t>2007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b="1" dirty="0">
                          <a:latin typeface="Times New Roman" pitchFamily="18" charset="0"/>
                          <a:ea typeface="Calibri"/>
                          <a:cs typeface="Times New Roman" pitchFamily="18" charset="0"/>
                        </a:rPr>
                        <a:t>2011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400" b="1" dirty="0">
                          <a:latin typeface="Times New Roman" pitchFamily="18" charset="0"/>
                          <a:ea typeface="Calibri"/>
                          <a:cs typeface="Times New Roman" pitchFamily="18" charset="0"/>
                        </a:rPr>
                        <a:t>2015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825500">
                <a:tc vMerge="1">
                  <a:txBody>
                    <a:bodyPr/>
                    <a:lstStyle/>
                    <a:p>
                      <a:endParaRPr lang="en-US"/>
                    </a:p>
                  </a:txBody>
                  <a:tcPr/>
                </a:tc>
                <a:tc>
                  <a:txBody>
                    <a:bodyPr/>
                    <a:lstStyle/>
                    <a:p>
                      <a:pPr marL="0" marR="0" algn="ctr">
                        <a:lnSpc>
                          <a:spcPct val="115000"/>
                        </a:lnSpc>
                        <a:spcBef>
                          <a:spcPts val="0"/>
                        </a:spcBef>
                        <a:spcAft>
                          <a:spcPts val="0"/>
                        </a:spcAft>
                      </a:pPr>
                      <a:r>
                        <a:rPr lang="en-US" sz="1100" b="1" dirty="0">
                          <a:latin typeface="Times New Roman" pitchFamily="18" charset="0"/>
                          <a:ea typeface="Calibri"/>
                          <a:cs typeface="Times New Roman" pitchFamily="18" charset="0"/>
                        </a:rPr>
                        <a:t>Number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latin typeface="Times New Roman" pitchFamily="18" charset="0"/>
                          <a:ea typeface="Calibri"/>
                          <a:cs typeface="Times New Roman" pitchFamily="18" charset="0"/>
                        </a:rPr>
                        <a:t>Percent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latin typeface="Times New Roman" pitchFamily="18" charset="0"/>
                          <a:ea typeface="Calibri"/>
                          <a:cs typeface="Times New Roman" pitchFamily="18" charset="0"/>
                        </a:rPr>
                        <a:t>Number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latin typeface="Times New Roman" pitchFamily="18" charset="0"/>
                          <a:ea typeface="Calibri"/>
                          <a:cs typeface="Times New Roman" pitchFamily="18" charset="0"/>
                        </a:rPr>
                        <a:t>Percent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latin typeface="Times New Roman" pitchFamily="18" charset="0"/>
                          <a:ea typeface="Calibri"/>
                          <a:cs typeface="Times New Roman" pitchFamily="18" charset="0"/>
                        </a:rPr>
                        <a:t>Number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latin typeface="Times New Roman" pitchFamily="18" charset="0"/>
                          <a:ea typeface="Calibri"/>
                          <a:cs typeface="Times New Roman" pitchFamily="18" charset="0"/>
                        </a:rPr>
                        <a:t>Percent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5500">
                <a:tc>
                  <a:txBody>
                    <a:bodyPr/>
                    <a:lstStyle/>
                    <a:p>
                      <a:pPr marL="0" marR="0" algn="ctr">
                        <a:lnSpc>
                          <a:spcPct val="115000"/>
                        </a:lnSpc>
                        <a:spcBef>
                          <a:spcPts val="0"/>
                        </a:spcBef>
                        <a:spcAft>
                          <a:spcPts val="0"/>
                        </a:spcAft>
                      </a:pPr>
                      <a:r>
                        <a:rPr lang="en-US" sz="1200" b="1" dirty="0">
                          <a:latin typeface="Times New Roman" pitchFamily="18" charset="0"/>
                          <a:ea typeface="Calibri"/>
                          <a:cs typeface="Times New Roman" pitchFamily="18" charset="0"/>
                        </a:rPr>
                        <a:t>Female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26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7.2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22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6.1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pitchFamily="18" charset="0"/>
                          <a:ea typeface="Calibri"/>
                          <a:cs typeface="Times New Roman" pitchFamily="18" charset="0"/>
                        </a:rPr>
                        <a:t>14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pitchFamily="18" charset="0"/>
                          <a:ea typeface="Calibri"/>
                          <a:cs typeface="Times New Roman" pitchFamily="18" charset="0"/>
                        </a:rPr>
                        <a:t>3.9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5500">
                <a:tc>
                  <a:txBody>
                    <a:bodyPr/>
                    <a:lstStyle/>
                    <a:p>
                      <a:pPr marL="0" marR="0" algn="ctr">
                        <a:lnSpc>
                          <a:spcPct val="115000"/>
                        </a:lnSpc>
                        <a:spcBef>
                          <a:spcPts val="0"/>
                        </a:spcBef>
                        <a:spcAft>
                          <a:spcPts val="0"/>
                        </a:spcAft>
                      </a:pPr>
                      <a:r>
                        <a:rPr lang="en-US" sz="1200" b="1" dirty="0">
                          <a:latin typeface="Times New Roman" pitchFamily="18" charset="0"/>
                          <a:ea typeface="Calibri"/>
                          <a:cs typeface="Times New Roman" pitchFamily="18" charset="0"/>
                        </a:rPr>
                        <a:t>Male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334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92.8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338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93.9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346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96.1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5500">
                <a:tc>
                  <a:txBody>
                    <a:bodyPr/>
                    <a:lstStyle/>
                    <a:p>
                      <a:pPr marL="0" marR="0" algn="ctr">
                        <a:lnSpc>
                          <a:spcPct val="115000"/>
                        </a:lnSpc>
                        <a:spcBef>
                          <a:spcPts val="0"/>
                        </a:spcBef>
                        <a:spcAft>
                          <a:spcPts val="0"/>
                        </a:spcAft>
                      </a:pPr>
                      <a:r>
                        <a:rPr lang="en-US" sz="1400" b="1" dirty="0">
                          <a:latin typeface="Times New Roman" pitchFamily="18" charset="0"/>
                          <a:ea typeface="Calibri"/>
                          <a:cs typeface="Times New Roman" pitchFamily="18" charset="0"/>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pitchFamily="18" charset="0"/>
                          <a:ea typeface="Calibri"/>
                          <a:cs typeface="Times New Roman" pitchFamily="18" charset="0"/>
                        </a:rPr>
                        <a:t>360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pitchFamily="18" charset="0"/>
                          <a:ea typeface="Calibri"/>
                          <a:cs typeface="Times New Roman" pitchFamily="18" charset="0"/>
                        </a:rPr>
                        <a:t>100.0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360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100.0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360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100.0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1" name="Chart 10"/>
          <p:cNvGraphicFramePr/>
          <p:nvPr/>
        </p:nvGraphicFramePr>
        <p:xfrm>
          <a:off x="4724400" y="1295400"/>
          <a:ext cx="4171950" cy="4572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09600" y="152400"/>
            <a:ext cx="8305800" cy="6400800"/>
          </a:xfrm>
        </p:spPr>
        <p:txBody>
          <a:bodyPr>
            <a:normAutofit/>
          </a:bodyPr>
          <a:lstStyle/>
          <a:p>
            <a:pPr algn="ctr"/>
            <a:r>
              <a:rPr lang="en-US" sz="2000" b="1" dirty="0"/>
              <a:t>SUMMARY OF SEATS HELD IN NATIONAL ASSEMBLY BY TYPE, SEX AND </a:t>
            </a:r>
            <a:r>
              <a:rPr lang="en-US" sz="2000" b="1" dirty="0" smtClean="0"/>
              <a:t>YEAR</a:t>
            </a:r>
            <a:endParaRPr lang="en-US" sz="2800" dirty="0"/>
          </a:p>
          <a:p>
            <a:pPr algn="ctr"/>
            <a:r>
              <a:rPr lang="en-US" sz="2400" b="1" dirty="0" smtClean="0">
                <a:latin typeface="Times New Roman" pitchFamily="18" charset="0"/>
                <a:cs typeface="Times New Roman" pitchFamily="18" charset="0"/>
              </a:rPr>
              <a:t>BOTH HOUSES</a:t>
            </a:r>
            <a:endParaRPr lang="en-US" sz="2400" b="1" dirty="0">
              <a:latin typeface="Times New Roman" pitchFamily="18" charset="0"/>
              <a:cs typeface="Times New Roman" pitchFamily="18" charset="0"/>
            </a:endParaRPr>
          </a:p>
          <a:p>
            <a:pPr lvl="0" algn="ctr"/>
            <a:endParaRPr lang="en-US" sz="2800" dirty="0"/>
          </a:p>
          <a:p>
            <a:endParaRPr lang="en-US" sz="2800" dirty="0" smtClean="0"/>
          </a:p>
          <a:p>
            <a:pPr>
              <a:lnSpc>
                <a:spcPct val="150000"/>
              </a:lnSpc>
            </a:pPr>
            <a:endParaRPr lang="en-US" sz="2000" dirty="0"/>
          </a:p>
          <a:p>
            <a:pPr>
              <a:lnSpc>
                <a:spcPct val="150000"/>
              </a:lnSpc>
            </a:pPr>
            <a:endParaRPr lang="en-US" sz="2000" dirty="0"/>
          </a:p>
        </p:txBody>
      </p:sp>
      <p:sp>
        <p:nvSpPr>
          <p:cNvPr id="8" name="TextBox 7"/>
          <p:cNvSpPr txBox="1"/>
          <p:nvPr/>
        </p:nvSpPr>
        <p:spPr>
          <a:xfrm>
            <a:off x="1676400" y="6172200"/>
            <a:ext cx="3810000" cy="369332"/>
          </a:xfrm>
          <a:prstGeom prst="rect">
            <a:avLst/>
          </a:prstGeom>
          <a:noFill/>
        </p:spPr>
        <p:txBody>
          <a:bodyPr wrap="square" rtlCol="0">
            <a:spAutoFit/>
          </a:bodyPr>
          <a:lstStyle/>
          <a:p>
            <a:pPr algn="ctr"/>
            <a:r>
              <a:rPr lang="en-US" b="1" dirty="0" smtClean="0">
                <a:solidFill>
                  <a:srgbClr val="00B050"/>
                </a:solidFill>
              </a:rPr>
              <a:t>NATIONAL BUREAU OF STATISTICS</a:t>
            </a:r>
            <a:endParaRPr lang="en-US" b="1" dirty="0">
              <a:solidFill>
                <a:srgbClr val="00B050"/>
              </a:solidFill>
            </a:endParaRPr>
          </a:p>
        </p:txBody>
      </p:sp>
      <p:sp>
        <p:nvSpPr>
          <p:cNvPr id="9" name="Rectangle 8"/>
          <p:cNvSpPr/>
          <p:nvPr/>
        </p:nvSpPr>
        <p:spPr>
          <a:xfrm>
            <a:off x="-6624" y="6546572"/>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sp>
        <p:nvSpPr>
          <p:cNvPr id="10" name="Rectangle 9"/>
          <p:cNvSpPr/>
          <p:nvPr/>
        </p:nvSpPr>
        <p:spPr>
          <a:xfrm>
            <a:off x="26504" y="6142384"/>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graphicFrame>
        <p:nvGraphicFramePr>
          <p:cNvPr id="11" name="Table 10"/>
          <p:cNvGraphicFramePr>
            <a:graphicFrameLocks noGrp="1"/>
          </p:cNvGraphicFramePr>
          <p:nvPr/>
        </p:nvGraphicFramePr>
        <p:xfrm>
          <a:off x="152400" y="990600"/>
          <a:ext cx="4876801" cy="4953000"/>
        </p:xfrm>
        <a:graphic>
          <a:graphicData uri="http://schemas.openxmlformats.org/drawingml/2006/table">
            <a:tbl>
              <a:tblPr/>
              <a:tblGrid>
                <a:gridCol w="696313"/>
                <a:gridCol w="696313"/>
                <a:gridCol w="696835"/>
                <a:gridCol w="696835"/>
                <a:gridCol w="696835"/>
                <a:gridCol w="696835"/>
                <a:gridCol w="696835"/>
              </a:tblGrid>
              <a:tr h="825500">
                <a:tc rowSpan="2">
                  <a:txBody>
                    <a:bodyPr/>
                    <a:lstStyle/>
                    <a:p>
                      <a:pPr marL="0" marR="0">
                        <a:lnSpc>
                          <a:spcPct val="107000"/>
                        </a:lnSpc>
                        <a:spcBef>
                          <a:spcPts val="0"/>
                        </a:spcBef>
                        <a:spcAft>
                          <a:spcPts val="0"/>
                        </a:spcAft>
                      </a:pP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0" marR="0" algn="ctr">
                        <a:lnSpc>
                          <a:spcPct val="107000"/>
                        </a:lnSpc>
                        <a:spcBef>
                          <a:spcPts val="0"/>
                        </a:spcBef>
                        <a:spcAft>
                          <a:spcPts val="0"/>
                        </a:spcAft>
                      </a:pPr>
                      <a:r>
                        <a:rPr lang="en-US" sz="1400" b="1" dirty="0">
                          <a:latin typeface="Times New Roman" pitchFamily="18" charset="0"/>
                          <a:ea typeface="Calibri"/>
                          <a:cs typeface="Times New Roman" pitchFamily="18" charset="0"/>
                        </a:rPr>
                        <a:t>YEARS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25500">
                <a:tc vMerge="1">
                  <a:txBody>
                    <a:bodyPr/>
                    <a:lstStyle/>
                    <a:p>
                      <a:endParaRPr lang="en-US"/>
                    </a:p>
                  </a:txBody>
                  <a:tcPr/>
                </a:tc>
                <a:tc gridSpan="2">
                  <a:txBody>
                    <a:bodyPr/>
                    <a:lstStyle/>
                    <a:p>
                      <a:pPr marL="0" marR="0" algn="ctr">
                        <a:lnSpc>
                          <a:spcPct val="107000"/>
                        </a:lnSpc>
                        <a:spcBef>
                          <a:spcPts val="0"/>
                        </a:spcBef>
                        <a:spcAft>
                          <a:spcPts val="0"/>
                        </a:spcAft>
                      </a:pPr>
                      <a:r>
                        <a:rPr lang="en-US" sz="1400" b="1" dirty="0">
                          <a:latin typeface="Times New Roman" pitchFamily="18" charset="0"/>
                          <a:ea typeface="Calibri"/>
                          <a:cs typeface="Times New Roman" pitchFamily="18" charset="0"/>
                        </a:rPr>
                        <a:t>2007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07000"/>
                        </a:lnSpc>
                        <a:spcBef>
                          <a:spcPts val="0"/>
                        </a:spcBef>
                        <a:spcAft>
                          <a:spcPts val="0"/>
                        </a:spcAft>
                      </a:pPr>
                      <a:r>
                        <a:rPr lang="en-US" sz="1400" b="1" dirty="0">
                          <a:latin typeface="Times New Roman" pitchFamily="18" charset="0"/>
                          <a:ea typeface="Calibri"/>
                          <a:cs typeface="Times New Roman" pitchFamily="18" charset="0"/>
                        </a:rPr>
                        <a:t>2011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07000"/>
                        </a:lnSpc>
                        <a:spcBef>
                          <a:spcPts val="0"/>
                        </a:spcBef>
                        <a:spcAft>
                          <a:spcPts val="0"/>
                        </a:spcAft>
                      </a:pPr>
                      <a:r>
                        <a:rPr lang="en-US" sz="1400" b="1" dirty="0">
                          <a:latin typeface="Times New Roman" pitchFamily="18" charset="0"/>
                          <a:ea typeface="Calibri"/>
                          <a:cs typeface="Times New Roman" pitchFamily="18" charset="0"/>
                        </a:rPr>
                        <a:t>2015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825500">
                <a:tc>
                  <a:txBody>
                    <a:bodyPr/>
                    <a:lstStyle/>
                    <a:p>
                      <a:pPr marL="0" marR="0">
                        <a:lnSpc>
                          <a:spcPct val="107000"/>
                        </a:lnSpc>
                        <a:spcBef>
                          <a:spcPts val="0"/>
                        </a:spcBef>
                        <a:spcAft>
                          <a:spcPts val="0"/>
                        </a:spcAft>
                      </a:pP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latin typeface="Times New Roman" pitchFamily="18" charset="0"/>
                          <a:ea typeface="Calibri"/>
                          <a:cs typeface="Times New Roman" pitchFamily="18" charset="0"/>
                        </a:rPr>
                        <a:t>Number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latin typeface="Times New Roman" pitchFamily="18" charset="0"/>
                          <a:ea typeface="Calibri"/>
                          <a:cs typeface="Times New Roman" pitchFamily="18" charset="0"/>
                        </a:rPr>
                        <a:t>Percent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latin typeface="Times New Roman" pitchFamily="18" charset="0"/>
                          <a:ea typeface="Calibri"/>
                          <a:cs typeface="Times New Roman" pitchFamily="18" charset="0"/>
                        </a:rPr>
                        <a:t>Number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latin typeface="Times New Roman" pitchFamily="18" charset="0"/>
                          <a:ea typeface="Calibri"/>
                          <a:cs typeface="Times New Roman" pitchFamily="18" charset="0"/>
                        </a:rPr>
                        <a:t>Percent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latin typeface="Times New Roman" pitchFamily="18" charset="0"/>
                          <a:ea typeface="Calibri"/>
                          <a:cs typeface="Times New Roman" pitchFamily="18" charset="0"/>
                        </a:rPr>
                        <a:t>Number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latin typeface="Times New Roman" pitchFamily="18" charset="0"/>
                          <a:ea typeface="Calibri"/>
                          <a:cs typeface="Times New Roman" pitchFamily="18" charset="0"/>
                        </a:rPr>
                        <a:t>Percent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5500">
                <a:tc>
                  <a:txBody>
                    <a:bodyPr/>
                    <a:lstStyle/>
                    <a:p>
                      <a:pPr marL="0" marR="0" algn="ctr">
                        <a:lnSpc>
                          <a:spcPct val="107000"/>
                        </a:lnSpc>
                        <a:spcBef>
                          <a:spcPts val="0"/>
                        </a:spcBef>
                        <a:spcAft>
                          <a:spcPts val="0"/>
                        </a:spcAft>
                      </a:pPr>
                      <a:r>
                        <a:rPr lang="en-US" sz="1400" b="1" dirty="0">
                          <a:latin typeface="Times New Roman" pitchFamily="18" charset="0"/>
                          <a:ea typeface="Calibri"/>
                          <a:cs typeface="Times New Roman" pitchFamily="18" charset="0"/>
                        </a:rPr>
                        <a:t>Female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latin typeface="Times New Roman" pitchFamily="18" charset="0"/>
                          <a:ea typeface="Calibri"/>
                          <a:cs typeface="Times New Roman" pitchFamily="18" charset="0"/>
                        </a:rPr>
                        <a:t>35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latin typeface="Times New Roman" pitchFamily="18" charset="0"/>
                          <a:ea typeface="Calibri"/>
                          <a:cs typeface="Times New Roman" pitchFamily="18" charset="0"/>
                        </a:rPr>
                        <a:t>7.5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a:latin typeface="Times New Roman" pitchFamily="18" charset="0"/>
                          <a:ea typeface="Calibri"/>
                          <a:cs typeface="Times New Roman" pitchFamily="18" charset="0"/>
                        </a:rPr>
                        <a:t>30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a:latin typeface="Times New Roman" pitchFamily="18" charset="0"/>
                          <a:ea typeface="Calibri"/>
                          <a:cs typeface="Times New Roman" pitchFamily="18" charset="0"/>
                        </a:rPr>
                        <a:t>6.4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a:latin typeface="Times New Roman" pitchFamily="18" charset="0"/>
                          <a:ea typeface="Calibri"/>
                          <a:cs typeface="Times New Roman" pitchFamily="18" charset="0"/>
                        </a:rPr>
                        <a:t>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a:latin typeface="Times New Roman" pitchFamily="18" charset="0"/>
                          <a:ea typeface="Calibri"/>
                          <a:cs typeface="Times New Roman" pitchFamily="18" charset="0"/>
                        </a:rPr>
                        <a:t>4.3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5500">
                <a:tc>
                  <a:txBody>
                    <a:bodyPr/>
                    <a:lstStyle/>
                    <a:p>
                      <a:pPr marL="0" marR="0" algn="ctr">
                        <a:lnSpc>
                          <a:spcPct val="107000"/>
                        </a:lnSpc>
                        <a:spcBef>
                          <a:spcPts val="0"/>
                        </a:spcBef>
                        <a:spcAft>
                          <a:spcPts val="0"/>
                        </a:spcAft>
                      </a:pPr>
                      <a:r>
                        <a:rPr lang="en-US" sz="1400" b="1" dirty="0">
                          <a:latin typeface="Times New Roman" pitchFamily="18" charset="0"/>
                          <a:ea typeface="Calibri"/>
                          <a:cs typeface="Times New Roman" pitchFamily="18" charset="0"/>
                        </a:rPr>
                        <a:t>Male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a:latin typeface="Times New Roman" pitchFamily="18" charset="0"/>
                          <a:ea typeface="Calibri"/>
                          <a:cs typeface="Times New Roman" pitchFamily="18" charset="0"/>
                        </a:rPr>
                        <a:t>434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latin typeface="Times New Roman" pitchFamily="18" charset="0"/>
                          <a:ea typeface="Calibri"/>
                          <a:cs typeface="Times New Roman" pitchFamily="18" charset="0"/>
                        </a:rPr>
                        <a:t>92.5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latin typeface="Times New Roman" pitchFamily="18" charset="0"/>
                          <a:ea typeface="Calibri"/>
                          <a:cs typeface="Times New Roman" pitchFamily="18" charset="0"/>
                        </a:rPr>
                        <a:t>439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latin typeface="Times New Roman" pitchFamily="18" charset="0"/>
                          <a:ea typeface="Calibri"/>
                          <a:cs typeface="Times New Roman" pitchFamily="18" charset="0"/>
                        </a:rPr>
                        <a:t>93.6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latin typeface="Times New Roman" pitchFamily="18" charset="0"/>
                          <a:ea typeface="Calibri"/>
                          <a:cs typeface="Times New Roman" pitchFamily="18" charset="0"/>
                        </a:rPr>
                        <a:t>449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latin typeface="Times New Roman" pitchFamily="18" charset="0"/>
                          <a:ea typeface="Calibri"/>
                          <a:cs typeface="Times New Roman" pitchFamily="18" charset="0"/>
                        </a:rPr>
                        <a:t>95.7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5500">
                <a:tc>
                  <a:txBody>
                    <a:bodyPr/>
                    <a:lstStyle/>
                    <a:p>
                      <a:pPr marL="0" marR="0" algn="ctr">
                        <a:lnSpc>
                          <a:spcPct val="107000"/>
                        </a:lnSpc>
                        <a:spcBef>
                          <a:spcPts val="0"/>
                        </a:spcBef>
                        <a:spcAft>
                          <a:spcPts val="0"/>
                        </a:spcAft>
                      </a:pPr>
                      <a:r>
                        <a:rPr lang="en-US" sz="1400" b="1" dirty="0">
                          <a:latin typeface="Times New Roman" pitchFamily="18" charset="0"/>
                          <a:ea typeface="Calibri"/>
                          <a:cs typeface="Times New Roman" pitchFamily="18" charset="0"/>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a:latin typeface="Times New Roman" pitchFamily="18" charset="0"/>
                          <a:ea typeface="Calibri"/>
                          <a:cs typeface="Times New Roman" pitchFamily="18" charset="0"/>
                        </a:rPr>
                        <a:t>469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latin typeface="Times New Roman" pitchFamily="18" charset="0"/>
                          <a:ea typeface="Calibri"/>
                          <a:cs typeface="Times New Roman" pitchFamily="18" charset="0"/>
                        </a:rPr>
                        <a:t>100.0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latin typeface="Times New Roman" pitchFamily="18" charset="0"/>
                          <a:ea typeface="Calibri"/>
                          <a:cs typeface="Times New Roman" pitchFamily="18" charset="0"/>
                        </a:rPr>
                        <a:t>469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latin typeface="Times New Roman" pitchFamily="18" charset="0"/>
                          <a:ea typeface="Calibri"/>
                          <a:cs typeface="Times New Roman" pitchFamily="18" charset="0"/>
                        </a:rPr>
                        <a:t>100.0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latin typeface="Times New Roman" pitchFamily="18" charset="0"/>
                          <a:ea typeface="Calibri"/>
                          <a:cs typeface="Times New Roman" pitchFamily="18" charset="0"/>
                        </a:rPr>
                        <a:t>469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latin typeface="Times New Roman" pitchFamily="18" charset="0"/>
                          <a:ea typeface="Calibri"/>
                          <a:cs typeface="Times New Roman" pitchFamily="18" charset="0"/>
                        </a:rPr>
                        <a:t>100.0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7" name="Picture 6" descr="NBS.jpg"/>
          <p:cNvPicPr>
            <a:picLocks noChangeAspect="1"/>
          </p:cNvPicPr>
          <p:nvPr/>
        </p:nvPicPr>
        <p:blipFill>
          <a:blip r:embed="rId2"/>
          <a:stretch>
            <a:fillRect/>
          </a:stretch>
        </p:blipFill>
        <p:spPr>
          <a:xfrm>
            <a:off x="6838123" y="5852310"/>
            <a:ext cx="2232411" cy="1005690"/>
          </a:xfrm>
          <a:prstGeom prst="rect">
            <a:avLst/>
          </a:prstGeom>
        </p:spPr>
      </p:pic>
      <p:graphicFrame>
        <p:nvGraphicFramePr>
          <p:cNvPr id="12" name="Chart 11"/>
          <p:cNvGraphicFramePr/>
          <p:nvPr/>
        </p:nvGraphicFramePr>
        <p:xfrm>
          <a:off x="4876800" y="1219200"/>
          <a:ext cx="4267200" cy="4724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09600" y="152400"/>
            <a:ext cx="8305800" cy="6400800"/>
          </a:xfrm>
        </p:spPr>
        <p:txBody>
          <a:bodyPr>
            <a:normAutofit/>
          </a:bodyPr>
          <a:lstStyle/>
          <a:p>
            <a:pPr algn="ctr"/>
            <a:r>
              <a:rPr lang="en-US" sz="2000" b="1" dirty="0"/>
              <a:t>SUMMARY OF SEATS HELD IN </a:t>
            </a:r>
            <a:r>
              <a:rPr lang="en-US" sz="2000" b="1" dirty="0" smtClean="0"/>
              <a:t>EXECUTIVE ARM BY </a:t>
            </a:r>
            <a:r>
              <a:rPr lang="en-US" sz="2000" b="1" dirty="0"/>
              <a:t>TYPE, SEX AND </a:t>
            </a:r>
            <a:r>
              <a:rPr lang="en-US" sz="2000" b="1" dirty="0" smtClean="0"/>
              <a:t>YEAR</a:t>
            </a:r>
            <a:endParaRPr lang="en-US" sz="2800" dirty="0"/>
          </a:p>
          <a:p>
            <a:pPr algn="ctr"/>
            <a:r>
              <a:rPr lang="en-US" sz="2400" b="1" dirty="0" smtClean="0">
                <a:latin typeface="Times New Roman" pitchFamily="18" charset="0"/>
                <a:cs typeface="Times New Roman" pitchFamily="18" charset="0"/>
              </a:rPr>
              <a:t>EXECUTIVES</a:t>
            </a:r>
            <a:endParaRPr lang="en-US" sz="2400" b="1" dirty="0">
              <a:latin typeface="Times New Roman" pitchFamily="18" charset="0"/>
              <a:cs typeface="Times New Roman" pitchFamily="18" charset="0"/>
            </a:endParaRPr>
          </a:p>
          <a:p>
            <a:pPr lvl="0" algn="ctr"/>
            <a:endParaRPr lang="en-US" sz="2800" dirty="0"/>
          </a:p>
          <a:p>
            <a:endParaRPr lang="en-US" sz="2800" dirty="0" smtClean="0"/>
          </a:p>
          <a:p>
            <a:pPr>
              <a:lnSpc>
                <a:spcPct val="150000"/>
              </a:lnSpc>
            </a:pPr>
            <a:endParaRPr lang="en-US" sz="2000" dirty="0"/>
          </a:p>
          <a:p>
            <a:pPr>
              <a:lnSpc>
                <a:spcPct val="150000"/>
              </a:lnSpc>
            </a:pPr>
            <a:endParaRPr lang="en-US" sz="2000" dirty="0"/>
          </a:p>
        </p:txBody>
      </p:sp>
      <p:sp>
        <p:nvSpPr>
          <p:cNvPr id="8" name="TextBox 7"/>
          <p:cNvSpPr txBox="1"/>
          <p:nvPr/>
        </p:nvSpPr>
        <p:spPr>
          <a:xfrm>
            <a:off x="1676400" y="6172200"/>
            <a:ext cx="3810000" cy="369332"/>
          </a:xfrm>
          <a:prstGeom prst="rect">
            <a:avLst/>
          </a:prstGeom>
          <a:noFill/>
        </p:spPr>
        <p:txBody>
          <a:bodyPr wrap="square" rtlCol="0">
            <a:spAutoFit/>
          </a:bodyPr>
          <a:lstStyle/>
          <a:p>
            <a:pPr algn="ctr"/>
            <a:r>
              <a:rPr lang="en-US" b="1" dirty="0" smtClean="0">
                <a:solidFill>
                  <a:srgbClr val="00B050"/>
                </a:solidFill>
              </a:rPr>
              <a:t>NATIONAL BUREAU OF STATISTICS</a:t>
            </a:r>
            <a:endParaRPr lang="en-US" b="1" dirty="0">
              <a:solidFill>
                <a:srgbClr val="00B050"/>
              </a:solidFill>
            </a:endParaRPr>
          </a:p>
        </p:txBody>
      </p:sp>
      <p:sp>
        <p:nvSpPr>
          <p:cNvPr id="9" name="Rectangle 8"/>
          <p:cNvSpPr/>
          <p:nvPr/>
        </p:nvSpPr>
        <p:spPr>
          <a:xfrm>
            <a:off x="-6624" y="6546572"/>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sp>
        <p:nvSpPr>
          <p:cNvPr id="10" name="Rectangle 9"/>
          <p:cNvSpPr/>
          <p:nvPr/>
        </p:nvSpPr>
        <p:spPr>
          <a:xfrm>
            <a:off x="26504" y="6142384"/>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pic>
        <p:nvPicPr>
          <p:cNvPr id="7" name="Picture 6" descr="NBS.jpg"/>
          <p:cNvPicPr>
            <a:picLocks noChangeAspect="1"/>
          </p:cNvPicPr>
          <p:nvPr/>
        </p:nvPicPr>
        <p:blipFill>
          <a:blip r:embed="rId2"/>
          <a:stretch>
            <a:fillRect/>
          </a:stretch>
        </p:blipFill>
        <p:spPr>
          <a:xfrm>
            <a:off x="6838123" y="5852310"/>
            <a:ext cx="2232411" cy="1005690"/>
          </a:xfrm>
          <a:prstGeom prst="rect">
            <a:avLst/>
          </a:prstGeom>
        </p:spPr>
      </p:pic>
      <p:graphicFrame>
        <p:nvGraphicFramePr>
          <p:cNvPr id="11" name="Table 10"/>
          <p:cNvGraphicFramePr>
            <a:graphicFrameLocks noGrp="1"/>
          </p:cNvGraphicFramePr>
          <p:nvPr/>
        </p:nvGraphicFramePr>
        <p:xfrm>
          <a:off x="457200" y="1066799"/>
          <a:ext cx="8229600" cy="4495801"/>
        </p:xfrm>
        <a:graphic>
          <a:graphicData uri="http://schemas.openxmlformats.org/drawingml/2006/table">
            <a:tbl>
              <a:tblPr/>
              <a:tblGrid>
                <a:gridCol w="1066800"/>
                <a:gridCol w="685800"/>
                <a:gridCol w="609600"/>
                <a:gridCol w="992944"/>
                <a:gridCol w="757990"/>
                <a:gridCol w="687466"/>
                <a:gridCol w="1020092"/>
                <a:gridCol w="757990"/>
                <a:gridCol w="825459"/>
                <a:gridCol w="825459"/>
              </a:tblGrid>
              <a:tr h="321129">
                <a:tc rowSpan="3">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6636" marR="666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9">
                  <a:txBody>
                    <a:bodyPr/>
                    <a:lstStyle/>
                    <a:p>
                      <a:pPr marL="0" marR="0" algn="ctr">
                        <a:lnSpc>
                          <a:spcPct val="115000"/>
                        </a:lnSpc>
                        <a:spcBef>
                          <a:spcPts val="0"/>
                        </a:spcBef>
                        <a:spcAft>
                          <a:spcPts val="0"/>
                        </a:spcAft>
                      </a:pPr>
                      <a:r>
                        <a:rPr lang="en-US" sz="1400" b="1" dirty="0">
                          <a:latin typeface="Times New Roman" pitchFamily="18" charset="0"/>
                          <a:ea typeface="Calibri"/>
                          <a:cs typeface="Times New Roman" pitchFamily="18" charset="0"/>
                        </a:rPr>
                        <a:t>YEARS</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1129">
                <a:tc vMerge="1">
                  <a:txBody>
                    <a:bodyPr/>
                    <a:lstStyle/>
                    <a:p>
                      <a:endParaRPr lang="en-US"/>
                    </a:p>
                  </a:txBody>
                  <a:tcPr/>
                </a:tc>
                <a:tc gridSpan="3">
                  <a:txBody>
                    <a:bodyPr/>
                    <a:lstStyle/>
                    <a:p>
                      <a:pPr marL="0" marR="0" algn="ctr">
                        <a:lnSpc>
                          <a:spcPct val="115000"/>
                        </a:lnSpc>
                        <a:spcBef>
                          <a:spcPts val="0"/>
                        </a:spcBef>
                        <a:spcAft>
                          <a:spcPts val="0"/>
                        </a:spcAft>
                      </a:pPr>
                      <a:r>
                        <a:rPr lang="en-US" sz="1400" b="1" dirty="0">
                          <a:latin typeface="Times New Roman" pitchFamily="18" charset="0"/>
                          <a:ea typeface="Calibri"/>
                          <a:cs typeface="Times New Roman" pitchFamily="18" charset="0"/>
                        </a:rPr>
                        <a:t>2007</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1400" b="1" dirty="0">
                          <a:latin typeface="Times New Roman" pitchFamily="18" charset="0"/>
                          <a:ea typeface="Calibri"/>
                          <a:cs typeface="Times New Roman" pitchFamily="18" charset="0"/>
                        </a:rPr>
                        <a:t>2011</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1400" b="1" dirty="0">
                          <a:latin typeface="Times New Roman" pitchFamily="18" charset="0"/>
                          <a:ea typeface="Calibri"/>
                          <a:cs typeface="Times New Roman" pitchFamily="18" charset="0"/>
                        </a:rPr>
                        <a:t>2015</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642257">
                <a:tc vMerge="1">
                  <a:txBody>
                    <a:bodyPr/>
                    <a:lstStyle/>
                    <a:p>
                      <a:endParaRPr lang="en-US"/>
                    </a:p>
                  </a:txBody>
                  <a:tcPr/>
                </a:tc>
                <a:tc>
                  <a:txBody>
                    <a:bodyPr/>
                    <a:lstStyle/>
                    <a:p>
                      <a:pPr marL="0" marR="0">
                        <a:lnSpc>
                          <a:spcPct val="115000"/>
                        </a:lnSpc>
                        <a:spcBef>
                          <a:spcPts val="0"/>
                        </a:spcBef>
                        <a:spcAft>
                          <a:spcPts val="0"/>
                        </a:spcAft>
                      </a:pPr>
                      <a:r>
                        <a:rPr lang="en-US" sz="1400" b="1" dirty="0">
                          <a:latin typeface="Times New Roman" pitchFamily="18" charset="0"/>
                          <a:ea typeface="Calibri"/>
                          <a:cs typeface="Times New Roman" pitchFamily="18" charset="0"/>
                        </a:rPr>
                        <a:t>Female</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dirty="0">
                          <a:latin typeface="Times New Roman" pitchFamily="18" charset="0"/>
                          <a:ea typeface="Calibri"/>
                          <a:cs typeface="Times New Roman" pitchFamily="18" charset="0"/>
                        </a:rPr>
                        <a:t>Male</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dirty="0">
                          <a:latin typeface="Times New Roman" pitchFamily="18" charset="0"/>
                          <a:ea typeface="Calibri"/>
                          <a:cs typeface="Times New Roman" pitchFamily="18" charset="0"/>
                        </a:rPr>
                        <a:t>%Female</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dirty="0">
                          <a:latin typeface="Times New Roman" pitchFamily="18" charset="0"/>
                          <a:ea typeface="Calibri"/>
                          <a:cs typeface="Times New Roman" pitchFamily="18" charset="0"/>
                        </a:rPr>
                        <a:t>Female</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dirty="0">
                          <a:latin typeface="Times New Roman" pitchFamily="18" charset="0"/>
                          <a:ea typeface="Calibri"/>
                          <a:cs typeface="Times New Roman" pitchFamily="18" charset="0"/>
                        </a:rPr>
                        <a:t>Male</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dirty="0">
                          <a:latin typeface="Times New Roman" pitchFamily="18" charset="0"/>
                          <a:ea typeface="Calibri"/>
                          <a:cs typeface="Times New Roman" pitchFamily="18" charset="0"/>
                        </a:rPr>
                        <a:t>%Female</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dirty="0">
                          <a:latin typeface="Times New Roman" pitchFamily="18" charset="0"/>
                          <a:ea typeface="Calibri"/>
                          <a:cs typeface="Times New Roman" pitchFamily="18" charset="0"/>
                        </a:rPr>
                        <a:t>Female</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dirty="0">
                          <a:latin typeface="Times New Roman" pitchFamily="18" charset="0"/>
                          <a:ea typeface="Calibri"/>
                          <a:cs typeface="Times New Roman" pitchFamily="18" charset="0"/>
                        </a:rPr>
                        <a:t>Male</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dirty="0">
                          <a:latin typeface="Times New Roman" pitchFamily="18" charset="0"/>
                          <a:ea typeface="Calibri"/>
                          <a:cs typeface="Times New Roman" pitchFamily="18" charset="0"/>
                        </a:rPr>
                        <a:t>%female</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2257">
                <a:tc>
                  <a:txBody>
                    <a:bodyPr/>
                    <a:lstStyle/>
                    <a:p>
                      <a:pPr marL="0" marR="0" algn="ctr">
                        <a:lnSpc>
                          <a:spcPct val="115000"/>
                        </a:lnSpc>
                        <a:spcBef>
                          <a:spcPts val="0"/>
                        </a:spcBef>
                        <a:spcAft>
                          <a:spcPts val="0"/>
                        </a:spcAft>
                      </a:pPr>
                      <a:r>
                        <a:rPr lang="en-US" sz="1400" b="1" dirty="0">
                          <a:latin typeface="Times New Roman" pitchFamily="18" charset="0"/>
                          <a:ea typeface="Calibri"/>
                          <a:cs typeface="Times New Roman" pitchFamily="18" charset="0"/>
                        </a:rPr>
                        <a:t>President</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1</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dirty="0">
                        <a:latin typeface="Times New Roman" pitchFamily="18" charset="0"/>
                        <a:ea typeface="Calibri"/>
                        <a:cs typeface="Times New Roman" pitchFamily="18" charset="0"/>
                      </a:endParaRP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pitchFamily="18" charset="0"/>
                          <a:ea typeface="Calibri"/>
                          <a:cs typeface="Times New Roman" pitchFamily="18" charset="0"/>
                        </a:rPr>
                        <a:t>-</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1</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dirty="0">
                        <a:latin typeface="Times New Roman" pitchFamily="18" charset="0"/>
                        <a:ea typeface="Calibri"/>
                        <a:cs typeface="Times New Roman" pitchFamily="18" charset="0"/>
                      </a:endParaRP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pitchFamily="18" charset="0"/>
                          <a:ea typeface="Calibri"/>
                          <a:cs typeface="Times New Roman" pitchFamily="18" charset="0"/>
                        </a:rPr>
                        <a:t>-</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pitchFamily="18" charset="0"/>
                          <a:ea typeface="Calibri"/>
                          <a:cs typeface="Times New Roman" pitchFamily="18" charset="0"/>
                        </a:rPr>
                        <a:t>1</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386">
                <a:tc>
                  <a:txBody>
                    <a:bodyPr/>
                    <a:lstStyle/>
                    <a:p>
                      <a:pPr marL="0" marR="0" algn="ctr">
                        <a:lnSpc>
                          <a:spcPct val="115000"/>
                        </a:lnSpc>
                        <a:spcBef>
                          <a:spcPts val="0"/>
                        </a:spcBef>
                        <a:spcAft>
                          <a:spcPts val="0"/>
                        </a:spcAft>
                      </a:pPr>
                      <a:r>
                        <a:rPr lang="en-US" sz="1400" b="1" dirty="0" smtClean="0">
                          <a:latin typeface="Times New Roman" pitchFamily="18" charset="0"/>
                          <a:ea typeface="Calibri"/>
                          <a:cs typeface="Times New Roman" pitchFamily="18" charset="0"/>
                        </a:rPr>
                        <a:t>Vice </a:t>
                      </a:r>
                      <a:r>
                        <a:rPr lang="en-US" sz="1400" b="1" dirty="0">
                          <a:latin typeface="Times New Roman" pitchFamily="18" charset="0"/>
                          <a:ea typeface="Calibri"/>
                          <a:cs typeface="Times New Roman" pitchFamily="18" charset="0"/>
                        </a:rPr>
                        <a:t>President</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pitchFamily="18" charset="0"/>
                          <a:ea typeface="Calibri"/>
                          <a:cs typeface="Times New Roman" pitchFamily="18" charset="0"/>
                        </a:rPr>
                        <a:t>-</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1</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dirty="0">
                        <a:latin typeface="Times New Roman" pitchFamily="18" charset="0"/>
                        <a:ea typeface="Calibri"/>
                        <a:cs typeface="Times New Roman" pitchFamily="18" charset="0"/>
                      </a:endParaRP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1</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pitchFamily="18" charset="0"/>
                          <a:ea typeface="Calibri"/>
                          <a:cs typeface="Times New Roman" pitchFamily="18" charset="0"/>
                        </a:rPr>
                        <a:t>-</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pitchFamily="18" charset="0"/>
                          <a:ea typeface="Calibri"/>
                          <a:cs typeface="Times New Roman" pitchFamily="18" charset="0"/>
                        </a:rPr>
                        <a:t>1</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2257">
                <a:tc>
                  <a:txBody>
                    <a:bodyPr/>
                    <a:lstStyle/>
                    <a:p>
                      <a:pPr marL="0" marR="0" algn="ctr">
                        <a:lnSpc>
                          <a:spcPct val="115000"/>
                        </a:lnSpc>
                        <a:spcBef>
                          <a:spcPts val="0"/>
                        </a:spcBef>
                        <a:spcAft>
                          <a:spcPts val="0"/>
                        </a:spcAft>
                      </a:pPr>
                      <a:r>
                        <a:rPr lang="en-US" sz="1400" b="1" dirty="0">
                          <a:latin typeface="Times New Roman" pitchFamily="18" charset="0"/>
                          <a:ea typeface="Calibri"/>
                          <a:cs typeface="Times New Roman" pitchFamily="18" charset="0"/>
                        </a:rPr>
                        <a:t>Governors</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pitchFamily="18" charset="0"/>
                          <a:ea typeface="Calibri"/>
                          <a:cs typeface="Times New Roman" pitchFamily="18" charset="0"/>
                        </a:rPr>
                        <a:t>-</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pitchFamily="18" charset="0"/>
                          <a:ea typeface="Calibri"/>
                          <a:cs typeface="Times New Roman" pitchFamily="18" charset="0"/>
                        </a:rPr>
                        <a:t>36</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dirty="0">
                        <a:latin typeface="Times New Roman" pitchFamily="18" charset="0"/>
                        <a:ea typeface="Calibri"/>
                        <a:cs typeface="Times New Roman" pitchFamily="18" charset="0"/>
                      </a:endParaRP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36</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dirty="0">
                        <a:latin typeface="Times New Roman" pitchFamily="18" charset="0"/>
                        <a:ea typeface="Calibri"/>
                        <a:cs typeface="Times New Roman" pitchFamily="18" charset="0"/>
                      </a:endParaRP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pitchFamily="18" charset="0"/>
                          <a:ea typeface="Calibri"/>
                          <a:cs typeface="Times New Roman" pitchFamily="18" charset="0"/>
                        </a:rPr>
                        <a:t>36</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386">
                <a:tc>
                  <a:txBody>
                    <a:bodyPr/>
                    <a:lstStyle/>
                    <a:p>
                      <a:pPr marL="0" marR="0" algn="ctr">
                        <a:lnSpc>
                          <a:spcPct val="115000"/>
                        </a:lnSpc>
                        <a:spcBef>
                          <a:spcPts val="0"/>
                        </a:spcBef>
                        <a:spcAft>
                          <a:spcPts val="0"/>
                        </a:spcAft>
                      </a:pPr>
                      <a:r>
                        <a:rPr lang="en-US" sz="1400" b="1" dirty="0">
                          <a:latin typeface="Times New Roman" pitchFamily="18" charset="0"/>
                          <a:ea typeface="Calibri"/>
                          <a:cs typeface="Times New Roman" pitchFamily="18" charset="0"/>
                        </a:rPr>
                        <a:t>Dep. Governors</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pitchFamily="18" charset="0"/>
                          <a:ea typeface="Calibri"/>
                          <a:cs typeface="Times New Roman" pitchFamily="18" charset="0"/>
                        </a:rPr>
                        <a:t>5</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Times New Roman" pitchFamily="18" charset="0"/>
                          <a:ea typeface="Calibri"/>
                          <a:cs typeface="Times New Roman" pitchFamily="18" charset="0"/>
                        </a:rPr>
                        <a:t>31</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a:latin typeface="Times New Roman" pitchFamily="18" charset="0"/>
                        <a:ea typeface="Calibri"/>
                        <a:cs typeface="Times New Roman" pitchFamily="18" charset="0"/>
                      </a:endParaRP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4</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Times New Roman" pitchFamily="18" charset="0"/>
                          <a:ea typeface="Calibri"/>
                          <a:cs typeface="Times New Roman" pitchFamily="18" charset="0"/>
                        </a:rPr>
                        <a:t>32</a:t>
                      </a: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dirty="0">
                        <a:latin typeface="Times New Roman" pitchFamily="18" charset="0"/>
                        <a:ea typeface="Calibri"/>
                        <a:cs typeface="Times New Roman" pitchFamily="18" charset="0"/>
                      </a:endParaRP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dirty="0">
                        <a:latin typeface="Times New Roman" pitchFamily="18" charset="0"/>
                        <a:ea typeface="Calibri"/>
                        <a:cs typeface="Times New Roman" pitchFamily="18" charset="0"/>
                      </a:endParaRP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dirty="0">
                        <a:latin typeface="Times New Roman" pitchFamily="18" charset="0"/>
                        <a:ea typeface="Calibri"/>
                        <a:cs typeface="Times New Roman" pitchFamily="18" charset="0"/>
                      </a:endParaRP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400" dirty="0">
                        <a:latin typeface="Times New Roman" pitchFamily="18" charset="0"/>
                        <a:ea typeface="Calibri"/>
                        <a:cs typeface="Times New Roman" pitchFamily="18" charset="0"/>
                      </a:endParaRPr>
                    </a:p>
                  </a:txBody>
                  <a:tcPr marL="66636" marR="666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09600" y="152400"/>
            <a:ext cx="8305800" cy="6400800"/>
          </a:xfrm>
        </p:spPr>
        <p:txBody>
          <a:bodyPr>
            <a:normAutofit/>
          </a:bodyPr>
          <a:lstStyle/>
          <a:p>
            <a:pPr lvl="0" algn="ctr"/>
            <a:endParaRPr lang="en-US" sz="2800" dirty="0" smtClean="0"/>
          </a:p>
          <a:p>
            <a:endParaRPr lang="en-US" sz="2800" dirty="0" smtClean="0"/>
          </a:p>
          <a:p>
            <a:pPr>
              <a:lnSpc>
                <a:spcPct val="150000"/>
              </a:lnSpc>
            </a:pPr>
            <a:endParaRPr lang="en-US" sz="2000" dirty="0"/>
          </a:p>
          <a:p>
            <a:pPr>
              <a:lnSpc>
                <a:spcPct val="150000"/>
              </a:lnSpc>
            </a:pPr>
            <a:endParaRPr lang="en-US" sz="2000" dirty="0"/>
          </a:p>
        </p:txBody>
      </p:sp>
      <p:sp>
        <p:nvSpPr>
          <p:cNvPr id="8" name="TextBox 7"/>
          <p:cNvSpPr txBox="1"/>
          <p:nvPr/>
        </p:nvSpPr>
        <p:spPr>
          <a:xfrm>
            <a:off x="1676400" y="6172200"/>
            <a:ext cx="3810000" cy="369332"/>
          </a:xfrm>
          <a:prstGeom prst="rect">
            <a:avLst/>
          </a:prstGeom>
          <a:noFill/>
        </p:spPr>
        <p:txBody>
          <a:bodyPr wrap="square" rtlCol="0">
            <a:spAutoFit/>
          </a:bodyPr>
          <a:lstStyle/>
          <a:p>
            <a:pPr algn="ctr"/>
            <a:r>
              <a:rPr lang="en-US" b="1" dirty="0" smtClean="0">
                <a:solidFill>
                  <a:srgbClr val="00B050"/>
                </a:solidFill>
              </a:rPr>
              <a:t>NATIONAL BUREAU OF STATISTICS</a:t>
            </a:r>
            <a:endParaRPr lang="en-US" b="1" dirty="0">
              <a:solidFill>
                <a:srgbClr val="00B050"/>
              </a:solidFill>
            </a:endParaRPr>
          </a:p>
        </p:txBody>
      </p:sp>
      <p:sp>
        <p:nvSpPr>
          <p:cNvPr id="9" name="Rectangle 8"/>
          <p:cNvSpPr/>
          <p:nvPr/>
        </p:nvSpPr>
        <p:spPr>
          <a:xfrm>
            <a:off x="-6624" y="6546572"/>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sp>
        <p:nvSpPr>
          <p:cNvPr id="10" name="Rectangle 9"/>
          <p:cNvSpPr/>
          <p:nvPr/>
        </p:nvSpPr>
        <p:spPr>
          <a:xfrm>
            <a:off x="26504" y="6142384"/>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pic>
        <p:nvPicPr>
          <p:cNvPr id="7" name="Picture 6" descr="NBS.jpg"/>
          <p:cNvPicPr>
            <a:picLocks noChangeAspect="1"/>
          </p:cNvPicPr>
          <p:nvPr/>
        </p:nvPicPr>
        <p:blipFill>
          <a:blip r:embed="rId2"/>
          <a:stretch>
            <a:fillRect/>
          </a:stretch>
        </p:blipFill>
        <p:spPr>
          <a:xfrm>
            <a:off x="6838123" y="5852310"/>
            <a:ext cx="2232411" cy="1005690"/>
          </a:xfrm>
          <a:prstGeom prst="rect">
            <a:avLst/>
          </a:prstGeom>
        </p:spPr>
      </p:pic>
      <p:sp>
        <p:nvSpPr>
          <p:cNvPr id="14" name="Rectangle 13"/>
          <p:cNvSpPr/>
          <p:nvPr/>
        </p:nvSpPr>
        <p:spPr>
          <a:xfrm>
            <a:off x="457200" y="228600"/>
            <a:ext cx="8229600" cy="5632311"/>
          </a:xfrm>
          <a:prstGeom prst="rect">
            <a:avLst/>
          </a:prstGeom>
        </p:spPr>
        <p:txBody>
          <a:bodyPr wrap="square">
            <a:spAutoFit/>
          </a:bodyPr>
          <a:lstStyle/>
          <a:p>
            <a:pPr>
              <a:lnSpc>
                <a:spcPct val="150000"/>
              </a:lnSpc>
            </a:pPr>
            <a:r>
              <a:rPr lang="en-US" sz="2400" dirty="0"/>
              <a:t>These tables provide an assessment of the current and recent past situations and trends in the participation of women and men on positions of power and decision making across the Nigerian nation. Nigerian public governance is the most critical arena where inequality between men and women is highly visible. Limited female participation, as seen in the tables, in structures of governance where </a:t>
            </a:r>
            <a:r>
              <a:rPr lang="en-US" sz="2400" dirty="0" smtClean="0"/>
              <a:t>key </a:t>
            </a:r>
            <a:r>
              <a:rPr lang="en-US" sz="2400" dirty="0"/>
              <a:t>policy decisions are made and resource </a:t>
            </a:r>
            <a:r>
              <a:rPr lang="en-US" sz="2400" dirty="0" smtClean="0"/>
              <a:t>allocation decided </a:t>
            </a:r>
            <a:r>
              <a:rPr lang="en-US" sz="2400" dirty="0"/>
              <a:t>often has negative impact on women’s political, economic and social opportunities.</a:t>
            </a:r>
          </a:p>
          <a:p>
            <a:pPr>
              <a:lnSpc>
                <a:spcPct val="150000"/>
              </a:lnSpc>
            </a:pPr>
            <a:r>
              <a:rPr lang="en-US" sz="24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09600" y="152400"/>
            <a:ext cx="8305800" cy="6400800"/>
          </a:xfrm>
        </p:spPr>
        <p:txBody>
          <a:bodyPr>
            <a:normAutofit/>
          </a:bodyPr>
          <a:lstStyle/>
          <a:p>
            <a:pPr lvl="0" algn="ctr"/>
            <a:endParaRPr lang="en-US" sz="2800" dirty="0" smtClean="0"/>
          </a:p>
          <a:p>
            <a:endParaRPr lang="en-US" sz="2800" dirty="0" smtClean="0"/>
          </a:p>
          <a:p>
            <a:pPr>
              <a:lnSpc>
                <a:spcPct val="150000"/>
              </a:lnSpc>
            </a:pPr>
            <a:endParaRPr lang="en-US" sz="2000" dirty="0"/>
          </a:p>
          <a:p>
            <a:pPr>
              <a:lnSpc>
                <a:spcPct val="150000"/>
              </a:lnSpc>
            </a:pPr>
            <a:endParaRPr lang="en-US" sz="2000" dirty="0"/>
          </a:p>
        </p:txBody>
      </p:sp>
      <p:sp>
        <p:nvSpPr>
          <p:cNvPr id="8" name="TextBox 7"/>
          <p:cNvSpPr txBox="1"/>
          <p:nvPr/>
        </p:nvSpPr>
        <p:spPr>
          <a:xfrm>
            <a:off x="1676400" y="6172200"/>
            <a:ext cx="3810000" cy="369332"/>
          </a:xfrm>
          <a:prstGeom prst="rect">
            <a:avLst/>
          </a:prstGeom>
          <a:noFill/>
        </p:spPr>
        <p:txBody>
          <a:bodyPr wrap="square" rtlCol="0">
            <a:spAutoFit/>
          </a:bodyPr>
          <a:lstStyle/>
          <a:p>
            <a:pPr algn="ctr"/>
            <a:r>
              <a:rPr lang="en-US" b="1" dirty="0" smtClean="0">
                <a:solidFill>
                  <a:srgbClr val="00B050"/>
                </a:solidFill>
              </a:rPr>
              <a:t>NATIONAL BUREAU OF STATISTICS</a:t>
            </a:r>
            <a:endParaRPr lang="en-US" b="1" dirty="0">
              <a:solidFill>
                <a:srgbClr val="00B050"/>
              </a:solidFill>
            </a:endParaRPr>
          </a:p>
        </p:txBody>
      </p:sp>
      <p:sp>
        <p:nvSpPr>
          <p:cNvPr id="9" name="Rectangle 8"/>
          <p:cNvSpPr/>
          <p:nvPr/>
        </p:nvSpPr>
        <p:spPr>
          <a:xfrm>
            <a:off x="-6624" y="6546572"/>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sp>
        <p:nvSpPr>
          <p:cNvPr id="10" name="Rectangle 9"/>
          <p:cNvSpPr/>
          <p:nvPr/>
        </p:nvSpPr>
        <p:spPr>
          <a:xfrm>
            <a:off x="26504" y="6142384"/>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pic>
        <p:nvPicPr>
          <p:cNvPr id="7" name="Picture 6" descr="NBS.jpg"/>
          <p:cNvPicPr>
            <a:picLocks noChangeAspect="1"/>
          </p:cNvPicPr>
          <p:nvPr/>
        </p:nvPicPr>
        <p:blipFill>
          <a:blip r:embed="rId2"/>
          <a:stretch>
            <a:fillRect/>
          </a:stretch>
        </p:blipFill>
        <p:spPr>
          <a:xfrm>
            <a:off x="6838123" y="5852310"/>
            <a:ext cx="2232411" cy="1005690"/>
          </a:xfrm>
          <a:prstGeom prst="rect">
            <a:avLst/>
          </a:prstGeom>
        </p:spPr>
      </p:pic>
      <p:sp>
        <p:nvSpPr>
          <p:cNvPr id="14" name="Rectangle 13"/>
          <p:cNvSpPr/>
          <p:nvPr/>
        </p:nvSpPr>
        <p:spPr>
          <a:xfrm>
            <a:off x="457200" y="117693"/>
            <a:ext cx="8229600" cy="6740307"/>
          </a:xfrm>
          <a:prstGeom prst="rect">
            <a:avLst/>
          </a:prstGeom>
        </p:spPr>
        <p:txBody>
          <a:bodyPr wrap="square">
            <a:spAutoFit/>
          </a:bodyPr>
          <a:lstStyle/>
          <a:p>
            <a:pPr>
              <a:lnSpc>
                <a:spcPct val="150000"/>
              </a:lnSpc>
            </a:pPr>
            <a:r>
              <a:rPr lang="en-US" sz="2400" dirty="0"/>
              <a:t>Although women make up about half of the electorate in Nigeria, and have attained the right to vote and hold public office in all the states of Nigerian federation, they continue to be under represented as members of National parliament. The importance of women’s political empowerment has been recognized within the frame work </a:t>
            </a:r>
            <a:r>
              <a:rPr lang="en-US" sz="2400"/>
              <a:t>of </a:t>
            </a:r>
            <a:r>
              <a:rPr lang="en-US" sz="2400" smtClean="0"/>
              <a:t>MDGs, </a:t>
            </a:r>
            <a:r>
              <a:rPr lang="en-US" sz="2400" dirty="0"/>
              <a:t>with one of the indicators for monitoring goal 3 (promote gender equality and empower women) being the proportion of seats held by women in lower and upper houses of the National assembly. Here is a clear </a:t>
            </a:r>
            <a:r>
              <a:rPr lang="en-US" sz="2400" dirty="0" smtClean="0"/>
              <a:t>indication </a:t>
            </a:r>
            <a:r>
              <a:rPr lang="en-US" sz="2400" dirty="0"/>
              <a:t>that the trend of </a:t>
            </a:r>
            <a:r>
              <a:rPr lang="en-US" sz="2400" dirty="0" smtClean="0"/>
              <a:t>our women </a:t>
            </a:r>
            <a:r>
              <a:rPr lang="en-US" sz="2400" dirty="0"/>
              <a:t>political participation has been that of deterioration.</a:t>
            </a:r>
          </a:p>
          <a:p>
            <a:pPr>
              <a:lnSpc>
                <a:spcPct val="150000"/>
              </a:lnSpc>
            </a:pPr>
            <a:r>
              <a:rPr lang="en-US" sz="2400" dirty="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brz_ed_lancamento_hga_salvador_2011-5.jpg"/>
          <p:cNvPicPr>
            <a:picLocks noChangeAspect="1"/>
          </p:cNvPicPr>
          <p:nvPr/>
        </p:nvPicPr>
        <p:blipFill>
          <a:blip r:embed="rId2"/>
          <a:stretch>
            <a:fillRect/>
          </a:stretch>
        </p:blipFill>
        <p:spPr>
          <a:xfrm>
            <a:off x="-1" y="-1"/>
            <a:ext cx="5943601" cy="3972065"/>
          </a:xfrm>
          <a:prstGeom prst="ellipse">
            <a:avLst/>
          </a:prstGeom>
          <a:ln>
            <a:solidFill>
              <a:srgbClr val="92D050"/>
            </a:solidFill>
          </a:ln>
          <a:effectLst>
            <a:softEdge rad="635000"/>
          </a:effectLst>
        </p:spPr>
      </p:pic>
      <p:sp>
        <p:nvSpPr>
          <p:cNvPr id="3" name="Oval 2"/>
          <p:cNvSpPr/>
          <p:nvPr/>
        </p:nvSpPr>
        <p:spPr>
          <a:xfrm rot="871624">
            <a:off x="2085590" y="2388065"/>
            <a:ext cx="4876800" cy="3276600"/>
          </a:xfrm>
          <a:prstGeom prst="ellipse">
            <a:avLst/>
          </a:prstGeom>
          <a:effectLst>
            <a:glow rad="228600">
              <a:schemeClr val="accent3">
                <a:satMod val="175000"/>
                <a:alpha val="40000"/>
              </a:schemeClr>
            </a:glow>
            <a:outerShdw blurRad="40000" dist="20000" dir="5400000" rotWithShape="0">
              <a:srgbClr val="000000">
                <a:alpha val="38000"/>
              </a:srgbClr>
            </a:outerShdw>
            <a:reflection blurRad="6350" stA="52000" endA="300" endPos="35000" dir="5400000" sy="-100000" algn="bl" rotWithShape="0"/>
          </a:effectLst>
          <a:scene3d>
            <a:camera prst="isometricTopUp"/>
            <a:lightRig rig="threePt" dir="t"/>
          </a:scene3d>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 name="TextBox 1"/>
          <p:cNvSpPr txBox="1"/>
          <p:nvPr/>
        </p:nvSpPr>
        <p:spPr>
          <a:xfrm>
            <a:off x="2438400" y="3352800"/>
            <a:ext cx="4343400" cy="1323439"/>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Thanks for your </a:t>
            </a:r>
          </a:p>
          <a:p>
            <a:pPr algn="ctr"/>
            <a:r>
              <a:rPr lang="en-US" sz="4000" dirty="0" smtClean="0">
                <a:latin typeface="Times New Roman" pitchFamily="18" charset="0"/>
                <a:cs typeface="Times New Roman" pitchFamily="18" charset="0"/>
              </a:rPr>
              <a:t>attention</a:t>
            </a:r>
            <a:endParaRPr lang="en-US" sz="4000" dirty="0">
              <a:latin typeface="Times New Roman" pitchFamily="18" charset="0"/>
              <a:cs typeface="Times New Roman" pitchFamily="18" charset="0"/>
            </a:endParaRPr>
          </a:p>
        </p:txBody>
      </p:sp>
      <p:sp>
        <p:nvSpPr>
          <p:cNvPr id="4" name="TextBox 3"/>
          <p:cNvSpPr txBox="1"/>
          <p:nvPr/>
        </p:nvSpPr>
        <p:spPr>
          <a:xfrm>
            <a:off x="1676400" y="6172200"/>
            <a:ext cx="3810000" cy="369332"/>
          </a:xfrm>
          <a:prstGeom prst="rect">
            <a:avLst/>
          </a:prstGeom>
          <a:noFill/>
        </p:spPr>
        <p:txBody>
          <a:bodyPr wrap="square" rtlCol="0">
            <a:spAutoFit/>
          </a:bodyPr>
          <a:lstStyle/>
          <a:p>
            <a:pPr algn="ctr"/>
            <a:r>
              <a:rPr lang="en-US" b="1" dirty="0" smtClean="0">
                <a:solidFill>
                  <a:srgbClr val="00B050"/>
                </a:solidFill>
              </a:rPr>
              <a:t>NATIONAL BUREAU OF STATISTICS</a:t>
            </a:r>
            <a:endParaRPr lang="en-US" b="1" dirty="0">
              <a:solidFill>
                <a:srgbClr val="00B050"/>
              </a:solidFill>
            </a:endParaRPr>
          </a:p>
        </p:txBody>
      </p:sp>
      <p:sp>
        <p:nvSpPr>
          <p:cNvPr id="5" name="Rectangle 4"/>
          <p:cNvSpPr/>
          <p:nvPr/>
        </p:nvSpPr>
        <p:spPr>
          <a:xfrm>
            <a:off x="-6624" y="6546572"/>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sp>
        <p:nvSpPr>
          <p:cNvPr id="6" name="Rectangle 5"/>
          <p:cNvSpPr/>
          <p:nvPr/>
        </p:nvSpPr>
        <p:spPr>
          <a:xfrm>
            <a:off x="26504" y="6142384"/>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pic>
        <p:nvPicPr>
          <p:cNvPr id="7" name="Picture 6" descr="NBS.jpg"/>
          <p:cNvPicPr>
            <a:picLocks noChangeAspect="1"/>
          </p:cNvPicPr>
          <p:nvPr/>
        </p:nvPicPr>
        <p:blipFill>
          <a:blip r:embed="rId3"/>
          <a:stretch>
            <a:fillRect/>
          </a:stretch>
        </p:blipFill>
        <p:spPr>
          <a:xfrm>
            <a:off x="6838123" y="5852310"/>
            <a:ext cx="2232411" cy="100569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zZ.jpg"/>
          <p:cNvPicPr>
            <a:picLocks noChangeAspect="1"/>
          </p:cNvPicPr>
          <p:nvPr/>
        </p:nvPicPr>
        <p:blipFill>
          <a:blip r:embed="rId2"/>
          <a:stretch>
            <a:fillRect/>
          </a:stretch>
        </p:blipFill>
        <p:spPr>
          <a:xfrm>
            <a:off x="-304800" y="-609600"/>
            <a:ext cx="4267200" cy="3196282"/>
          </a:xfrm>
          <a:prstGeom prst="ellipse">
            <a:avLst/>
          </a:prstGeom>
          <a:effectLst>
            <a:softEdge rad="635000"/>
          </a:effectLst>
        </p:spPr>
      </p:pic>
      <p:sp>
        <p:nvSpPr>
          <p:cNvPr id="2" name="Title 1"/>
          <p:cNvSpPr>
            <a:spLocks noGrp="1"/>
          </p:cNvSpPr>
          <p:nvPr>
            <p:ph type="title"/>
          </p:nvPr>
        </p:nvSpPr>
        <p:spPr>
          <a:xfrm>
            <a:off x="2819400" y="228600"/>
            <a:ext cx="6096000" cy="1066800"/>
          </a:xfrm>
        </p:spPr>
        <p:txBody>
          <a:bodyPr/>
          <a:lstStyle/>
          <a:p>
            <a:r>
              <a:rPr lang="en-US" dirty="0" smtClean="0"/>
              <a:t>Nigeria at a Glance!</a:t>
            </a:r>
            <a:endParaRPr lang="en-US" dirty="0"/>
          </a:p>
        </p:txBody>
      </p:sp>
      <p:sp>
        <p:nvSpPr>
          <p:cNvPr id="3" name="Content Placeholder 2"/>
          <p:cNvSpPr>
            <a:spLocks noGrp="1"/>
          </p:cNvSpPr>
          <p:nvPr>
            <p:ph idx="1"/>
          </p:nvPr>
        </p:nvSpPr>
        <p:spPr/>
        <p:txBody>
          <a:bodyPr>
            <a:normAutofit/>
          </a:bodyPr>
          <a:lstStyle/>
          <a:p>
            <a:pPr lvl="0"/>
            <a:r>
              <a:rPr lang="en-US" dirty="0" smtClean="0"/>
              <a:t>Nigeria’s </a:t>
            </a:r>
            <a:r>
              <a:rPr lang="en-US" dirty="0"/>
              <a:t>population in 2014 is estimated at 179 million people</a:t>
            </a:r>
          </a:p>
          <a:p>
            <a:pPr lvl="0"/>
            <a:r>
              <a:rPr lang="en-US" dirty="0"/>
              <a:t>Women constitute 49.5 percent of this</a:t>
            </a:r>
          </a:p>
          <a:p>
            <a:pPr lvl="0"/>
            <a:r>
              <a:rPr lang="en-US" dirty="0"/>
              <a:t>Sex ratio now dropped from 103 men in 2006 to 102 per 100 women in 2014</a:t>
            </a:r>
          </a:p>
          <a:p>
            <a:pPr lvl="0"/>
            <a:r>
              <a:rPr lang="en-US" dirty="0"/>
              <a:t>Percentage of women enrolled in secondary schools increased from 45.3 percent in 2010 to more than 47 percent in 2014</a:t>
            </a:r>
          </a:p>
          <a:p>
            <a:endParaRPr lang="en-US" dirty="0"/>
          </a:p>
        </p:txBody>
      </p:sp>
      <p:sp>
        <p:nvSpPr>
          <p:cNvPr id="4" name="TextBox 3"/>
          <p:cNvSpPr txBox="1"/>
          <p:nvPr/>
        </p:nvSpPr>
        <p:spPr>
          <a:xfrm>
            <a:off x="1676400" y="6172200"/>
            <a:ext cx="3810000" cy="369332"/>
          </a:xfrm>
          <a:prstGeom prst="rect">
            <a:avLst/>
          </a:prstGeom>
          <a:noFill/>
        </p:spPr>
        <p:txBody>
          <a:bodyPr wrap="square" rtlCol="0">
            <a:spAutoFit/>
          </a:bodyPr>
          <a:lstStyle/>
          <a:p>
            <a:pPr algn="ctr"/>
            <a:r>
              <a:rPr lang="en-US" b="1" dirty="0" smtClean="0">
                <a:solidFill>
                  <a:srgbClr val="00B050"/>
                </a:solidFill>
              </a:rPr>
              <a:t>NATIONAL BUREAU OF STATISTICS</a:t>
            </a:r>
            <a:endParaRPr lang="en-US" b="1" dirty="0">
              <a:solidFill>
                <a:srgbClr val="00B050"/>
              </a:solidFill>
            </a:endParaRPr>
          </a:p>
        </p:txBody>
      </p:sp>
      <p:sp>
        <p:nvSpPr>
          <p:cNvPr id="5" name="Rectangle 4"/>
          <p:cNvSpPr/>
          <p:nvPr/>
        </p:nvSpPr>
        <p:spPr>
          <a:xfrm>
            <a:off x="-6624" y="6546572"/>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sp>
        <p:nvSpPr>
          <p:cNvPr id="6" name="Rectangle 5"/>
          <p:cNvSpPr/>
          <p:nvPr/>
        </p:nvSpPr>
        <p:spPr>
          <a:xfrm>
            <a:off x="26504" y="6142384"/>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pic>
        <p:nvPicPr>
          <p:cNvPr id="7" name="Picture 6" descr="NBS.jpg"/>
          <p:cNvPicPr>
            <a:picLocks noChangeAspect="1"/>
          </p:cNvPicPr>
          <p:nvPr/>
        </p:nvPicPr>
        <p:blipFill>
          <a:blip r:embed="rId3"/>
          <a:stretch>
            <a:fillRect/>
          </a:stretch>
        </p:blipFill>
        <p:spPr>
          <a:xfrm>
            <a:off x="6838123" y="5852310"/>
            <a:ext cx="2232411" cy="100569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Nigeria at a Glance!</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Females enrolled in primary school increased from 45.7 percent in 2010 to about 50 percent in 2014</a:t>
            </a:r>
          </a:p>
          <a:p>
            <a:pPr lvl="0"/>
            <a:r>
              <a:rPr lang="en-US" dirty="0"/>
              <a:t>Females enrolled in tertiary institutions increased from 44.9 percent in 2010 to 46.3 percent in 1013</a:t>
            </a:r>
          </a:p>
          <a:p>
            <a:pPr lvl="0"/>
            <a:r>
              <a:rPr lang="en-US" dirty="0"/>
              <a:t>MDG-3 calls for achieving gender parity in primary and secondary education, preferably by the year 2005, and at all level of education no later than </a:t>
            </a:r>
            <a:r>
              <a:rPr lang="en-US" dirty="0" smtClean="0"/>
              <a:t>2015.</a:t>
            </a:r>
            <a:endParaRPr lang="en-US" dirty="0"/>
          </a:p>
          <a:p>
            <a:endParaRPr lang="en-US" dirty="0"/>
          </a:p>
        </p:txBody>
      </p:sp>
      <p:sp>
        <p:nvSpPr>
          <p:cNvPr id="5" name="TextBox 4"/>
          <p:cNvSpPr txBox="1"/>
          <p:nvPr/>
        </p:nvSpPr>
        <p:spPr>
          <a:xfrm>
            <a:off x="1676400" y="6172200"/>
            <a:ext cx="3810000" cy="369332"/>
          </a:xfrm>
          <a:prstGeom prst="rect">
            <a:avLst/>
          </a:prstGeom>
          <a:noFill/>
        </p:spPr>
        <p:txBody>
          <a:bodyPr wrap="square" rtlCol="0">
            <a:spAutoFit/>
          </a:bodyPr>
          <a:lstStyle/>
          <a:p>
            <a:pPr algn="ctr"/>
            <a:r>
              <a:rPr lang="en-US" b="1" dirty="0" smtClean="0">
                <a:solidFill>
                  <a:srgbClr val="00B050"/>
                </a:solidFill>
              </a:rPr>
              <a:t>NATIONAL BUREAU OF STATISTICS</a:t>
            </a:r>
            <a:endParaRPr lang="en-US" b="1" dirty="0">
              <a:solidFill>
                <a:srgbClr val="00B050"/>
              </a:solidFill>
            </a:endParaRPr>
          </a:p>
        </p:txBody>
      </p:sp>
      <p:sp>
        <p:nvSpPr>
          <p:cNvPr id="6" name="Rectangle 5"/>
          <p:cNvSpPr/>
          <p:nvPr/>
        </p:nvSpPr>
        <p:spPr>
          <a:xfrm>
            <a:off x="-6624" y="6546572"/>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sp>
        <p:nvSpPr>
          <p:cNvPr id="7" name="Rectangle 6"/>
          <p:cNvSpPr/>
          <p:nvPr/>
        </p:nvSpPr>
        <p:spPr>
          <a:xfrm>
            <a:off x="26504" y="6142384"/>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pic>
        <p:nvPicPr>
          <p:cNvPr id="8" name="Picture 7" descr="NBS.jpg"/>
          <p:cNvPicPr>
            <a:picLocks noChangeAspect="1"/>
          </p:cNvPicPr>
          <p:nvPr/>
        </p:nvPicPr>
        <p:blipFill>
          <a:blip r:embed="rId2"/>
          <a:stretch>
            <a:fillRect/>
          </a:stretch>
        </p:blipFill>
        <p:spPr>
          <a:xfrm>
            <a:off x="6838123" y="5852310"/>
            <a:ext cx="2232411" cy="100569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Nigeria at a Glance!</a:t>
            </a:r>
            <a:endParaRPr lang="en-US" dirty="0"/>
          </a:p>
        </p:txBody>
      </p:sp>
      <p:sp>
        <p:nvSpPr>
          <p:cNvPr id="3" name="Content Placeholder 2"/>
          <p:cNvSpPr>
            <a:spLocks noGrp="1"/>
          </p:cNvSpPr>
          <p:nvPr>
            <p:ph idx="1"/>
          </p:nvPr>
        </p:nvSpPr>
        <p:spPr/>
        <p:txBody>
          <a:bodyPr>
            <a:normAutofit lnSpcReduction="10000"/>
          </a:bodyPr>
          <a:lstStyle/>
          <a:p>
            <a:pPr lvl="0"/>
            <a:r>
              <a:rPr lang="en-US" dirty="0" err="1"/>
              <a:t>Labour</a:t>
            </a:r>
            <a:r>
              <a:rPr lang="en-US" dirty="0"/>
              <a:t> force participation rate is 64.5 percent of the total women and 70.3 percent of total male</a:t>
            </a:r>
          </a:p>
          <a:p>
            <a:pPr lvl="0"/>
            <a:r>
              <a:rPr lang="en-US" dirty="0"/>
              <a:t>HOUSE OF REPS 93.9% male and 6.1% female (2011)</a:t>
            </a:r>
          </a:p>
          <a:p>
            <a:pPr lvl="0"/>
            <a:r>
              <a:rPr lang="en-US" dirty="0"/>
              <a:t>HOUSE OF REPS 96.3% male and 3.7% female (2015)</a:t>
            </a:r>
          </a:p>
          <a:p>
            <a:pPr lvl="0"/>
            <a:r>
              <a:rPr lang="en-US" dirty="0"/>
              <a:t>SENATE  92.7% male and 7.3% female (2011)</a:t>
            </a:r>
          </a:p>
          <a:p>
            <a:pPr lvl="0"/>
            <a:r>
              <a:rPr lang="en-US" dirty="0"/>
              <a:t>SENATE 94.5% male and 5.5% female (2015)</a:t>
            </a:r>
          </a:p>
          <a:p>
            <a:endParaRPr lang="en-US" dirty="0"/>
          </a:p>
        </p:txBody>
      </p:sp>
      <p:sp>
        <p:nvSpPr>
          <p:cNvPr id="4" name="TextBox 3"/>
          <p:cNvSpPr txBox="1"/>
          <p:nvPr/>
        </p:nvSpPr>
        <p:spPr>
          <a:xfrm>
            <a:off x="1676400" y="6172200"/>
            <a:ext cx="3810000" cy="369332"/>
          </a:xfrm>
          <a:prstGeom prst="rect">
            <a:avLst/>
          </a:prstGeom>
          <a:noFill/>
        </p:spPr>
        <p:txBody>
          <a:bodyPr wrap="square" rtlCol="0">
            <a:spAutoFit/>
          </a:bodyPr>
          <a:lstStyle/>
          <a:p>
            <a:pPr algn="ctr"/>
            <a:r>
              <a:rPr lang="en-US" b="1" dirty="0" smtClean="0">
                <a:solidFill>
                  <a:srgbClr val="00B050"/>
                </a:solidFill>
              </a:rPr>
              <a:t>NATIONAL BUREAU OF STATISTICS</a:t>
            </a:r>
            <a:endParaRPr lang="en-US" b="1" dirty="0">
              <a:solidFill>
                <a:srgbClr val="00B050"/>
              </a:solidFill>
            </a:endParaRPr>
          </a:p>
        </p:txBody>
      </p:sp>
      <p:sp>
        <p:nvSpPr>
          <p:cNvPr id="5" name="Rectangle 4"/>
          <p:cNvSpPr/>
          <p:nvPr/>
        </p:nvSpPr>
        <p:spPr>
          <a:xfrm>
            <a:off x="-6624" y="6546572"/>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sp>
        <p:nvSpPr>
          <p:cNvPr id="6" name="Rectangle 5"/>
          <p:cNvSpPr/>
          <p:nvPr/>
        </p:nvSpPr>
        <p:spPr>
          <a:xfrm>
            <a:off x="26504" y="6142384"/>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pic>
        <p:nvPicPr>
          <p:cNvPr id="7" name="Picture 6" descr="NBS.jpg"/>
          <p:cNvPicPr>
            <a:picLocks noChangeAspect="1"/>
          </p:cNvPicPr>
          <p:nvPr/>
        </p:nvPicPr>
        <p:blipFill>
          <a:blip r:embed="rId2"/>
          <a:stretch>
            <a:fillRect/>
          </a:stretch>
        </p:blipFill>
        <p:spPr>
          <a:xfrm>
            <a:off x="6838123" y="5852310"/>
            <a:ext cx="2232411" cy="100569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Nigeria at a Glance!</a:t>
            </a:r>
            <a:endParaRPr lang="en-US" dirty="0"/>
          </a:p>
        </p:txBody>
      </p:sp>
      <p:sp>
        <p:nvSpPr>
          <p:cNvPr id="3" name="Content Placeholder 2"/>
          <p:cNvSpPr>
            <a:spLocks noGrp="1"/>
          </p:cNvSpPr>
          <p:nvPr>
            <p:ph idx="1"/>
          </p:nvPr>
        </p:nvSpPr>
        <p:spPr/>
        <p:txBody>
          <a:bodyPr>
            <a:normAutofit/>
          </a:bodyPr>
          <a:lstStyle/>
          <a:p>
            <a:pPr lvl="0"/>
            <a:r>
              <a:rPr lang="en-US" dirty="0" smtClean="0"/>
              <a:t>NATIONAL (HOUSE OF ASSEMBLY) 93.6% male and 6.3% female (2011)</a:t>
            </a:r>
          </a:p>
          <a:p>
            <a:pPr lvl="0"/>
            <a:r>
              <a:rPr lang="en-US" dirty="0" smtClean="0"/>
              <a:t>NATIONAL (HOUSE OF ASSEMBLY) 96.29% male and 3.7% female (2015)</a:t>
            </a:r>
          </a:p>
          <a:p>
            <a:endParaRPr lang="en-US" dirty="0"/>
          </a:p>
        </p:txBody>
      </p:sp>
      <p:sp>
        <p:nvSpPr>
          <p:cNvPr id="4" name="TextBox 3"/>
          <p:cNvSpPr txBox="1"/>
          <p:nvPr/>
        </p:nvSpPr>
        <p:spPr>
          <a:xfrm>
            <a:off x="1676400" y="6172200"/>
            <a:ext cx="3810000" cy="369332"/>
          </a:xfrm>
          <a:prstGeom prst="rect">
            <a:avLst/>
          </a:prstGeom>
          <a:noFill/>
        </p:spPr>
        <p:txBody>
          <a:bodyPr wrap="square" rtlCol="0">
            <a:spAutoFit/>
          </a:bodyPr>
          <a:lstStyle/>
          <a:p>
            <a:pPr algn="ctr"/>
            <a:r>
              <a:rPr lang="en-US" b="1" dirty="0" smtClean="0">
                <a:solidFill>
                  <a:srgbClr val="00B050"/>
                </a:solidFill>
              </a:rPr>
              <a:t>NATIONAL BUREAU OF STATISTICS</a:t>
            </a:r>
            <a:endParaRPr lang="en-US" b="1" dirty="0">
              <a:solidFill>
                <a:srgbClr val="00B050"/>
              </a:solidFill>
            </a:endParaRPr>
          </a:p>
        </p:txBody>
      </p:sp>
      <p:sp>
        <p:nvSpPr>
          <p:cNvPr id="5" name="Rectangle 4"/>
          <p:cNvSpPr/>
          <p:nvPr/>
        </p:nvSpPr>
        <p:spPr>
          <a:xfrm>
            <a:off x="-6624" y="6546572"/>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sp>
        <p:nvSpPr>
          <p:cNvPr id="6" name="Rectangle 5"/>
          <p:cNvSpPr/>
          <p:nvPr/>
        </p:nvSpPr>
        <p:spPr>
          <a:xfrm>
            <a:off x="26504" y="6142384"/>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pic>
        <p:nvPicPr>
          <p:cNvPr id="7" name="Picture 6" descr="NBS.jpg"/>
          <p:cNvPicPr>
            <a:picLocks noChangeAspect="1"/>
          </p:cNvPicPr>
          <p:nvPr/>
        </p:nvPicPr>
        <p:blipFill>
          <a:blip r:embed="rId2"/>
          <a:stretch>
            <a:fillRect/>
          </a:stretch>
        </p:blipFill>
        <p:spPr>
          <a:xfrm>
            <a:off x="6838123" y="5852310"/>
            <a:ext cx="2232411" cy="100569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ENDER.gif"/>
          <p:cNvPicPr>
            <a:picLocks noGrp="1" noChangeAspect="1"/>
          </p:cNvPicPr>
          <p:nvPr>
            <p:ph idx="1"/>
          </p:nvPr>
        </p:nvPicPr>
        <p:blipFill>
          <a:blip r:embed="rId2"/>
          <a:stretch>
            <a:fillRect/>
          </a:stretch>
        </p:blipFill>
        <p:spPr>
          <a:xfrm>
            <a:off x="0" y="3733800"/>
            <a:ext cx="2084832" cy="2057400"/>
          </a:xfrm>
        </p:spPr>
      </p:pic>
      <p:sp>
        <p:nvSpPr>
          <p:cNvPr id="4" name="Text Placeholder 3"/>
          <p:cNvSpPr>
            <a:spLocks noGrp="1"/>
          </p:cNvSpPr>
          <p:nvPr>
            <p:ph type="body" sz="half" idx="2"/>
          </p:nvPr>
        </p:nvSpPr>
        <p:spPr>
          <a:xfrm>
            <a:off x="1752600" y="152400"/>
            <a:ext cx="7162800" cy="6400800"/>
          </a:xfrm>
        </p:spPr>
        <p:txBody>
          <a:bodyPr>
            <a:normAutofit lnSpcReduction="10000"/>
          </a:bodyPr>
          <a:lstStyle/>
          <a:p>
            <a:pPr algn="just">
              <a:lnSpc>
                <a:spcPct val="150000"/>
              </a:lnSpc>
            </a:pPr>
            <a:r>
              <a:rPr lang="en-US" sz="2800" dirty="0"/>
              <a:t>We all </a:t>
            </a:r>
            <a:r>
              <a:rPr lang="en-US" sz="2800" dirty="0" smtClean="0"/>
              <a:t>know </a:t>
            </a:r>
            <a:r>
              <a:rPr lang="en-US" sz="2800" dirty="0"/>
              <a:t>that traditions, customs, sexual stereotyping of social roles and cultural prejudice continue to militate against enjoyment of rights and full participation of women on an equal basis with men in national development in Africa. And although there persists discrimination in Nigerian national and </a:t>
            </a:r>
            <a:r>
              <a:rPr lang="en-US" sz="2800" dirty="0" smtClean="0"/>
              <a:t>state statues, </a:t>
            </a:r>
            <a:r>
              <a:rPr lang="en-US" sz="2800" dirty="0"/>
              <a:t>mainstreaming gender has been recognized as a cross-cutting issue in our national development agenda</a:t>
            </a:r>
            <a:r>
              <a:rPr lang="en-US" sz="2800" dirty="0" smtClean="0"/>
              <a:t>.</a:t>
            </a:r>
          </a:p>
          <a:p>
            <a:pPr>
              <a:lnSpc>
                <a:spcPct val="150000"/>
              </a:lnSpc>
            </a:pPr>
            <a:endParaRPr lang="en-US" sz="2000" dirty="0"/>
          </a:p>
          <a:p>
            <a:pPr>
              <a:lnSpc>
                <a:spcPct val="150000"/>
              </a:lnSpc>
            </a:pP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09600" y="152400"/>
            <a:ext cx="8305800" cy="6400800"/>
          </a:xfrm>
        </p:spPr>
        <p:txBody>
          <a:bodyPr>
            <a:normAutofit/>
          </a:bodyPr>
          <a:lstStyle/>
          <a:p>
            <a:r>
              <a:rPr lang="en-US" sz="2800" dirty="0" smtClean="0"/>
              <a:t>In this recognition, a national gender policy (NGP) has been developed in Nigeria to replace an erstwhile National Policy on women, to actually;</a:t>
            </a:r>
          </a:p>
          <a:p>
            <a:pPr lvl="0">
              <a:buFont typeface="Arial" pitchFamily="34" charset="0"/>
              <a:buChar char="•"/>
            </a:pPr>
            <a:r>
              <a:rPr lang="en-US" sz="2800" dirty="0" smtClean="0"/>
              <a:t>Eliminate all such bearers</a:t>
            </a:r>
          </a:p>
          <a:p>
            <a:pPr lvl="0">
              <a:buFont typeface="Arial" pitchFamily="34" charset="0"/>
              <a:buChar char="•"/>
            </a:pPr>
            <a:r>
              <a:rPr lang="en-US" sz="2800" dirty="0" smtClean="0"/>
              <a:t>Advance gender equality and reduce poverty levels</a:t>
            </a:r>
          </a:p>
          <a:p>
            <a:pPr lvl="0">
              <a:buFont typeface="Arial" pitchFamily="34" charset="0"/>
              <a:buChar char="•"/>
            </a:pPr>
            <a:r>
              <a:rPr lang="en-US" sz="2800" dirty="0" smtClean="0"/>
              <a:t>Not only economically empowering women through income earnings, but also consciously empowering them to own production assets.</a:t>
            </a:r>
          </a:p>
          <a:p>
            <a:pPr>
              <a:lnSpc>
                <a:spcPct val="150000"/>
              </a:lnSpc>
            </a:pPr>
            <a:endParaRPr lang="en-US" sz="2000" dirty="0"/>
          </a:p>
          <a:p>
            <a:pPr>
              <a:lnSpc>
                <a:spcPct val="150000"/>
              </a:lnSpc>
            </a:pPr>
            <a:endParaRPr lang="en-US" sz="2000" dirty="0"/>
          </a:p>
        </p:txBody>
      </p:sp>
      <p:sp>
        <p:nvSpPr>
          <p:cNvPr id="8" name="TextBox 7"/>
          <p:cNvSpPr txBox="1"/>
          <p:nvPr/>
        </p:nvSpPr>
        <p:spPr>
          <a:xfrm>
            <a:off x="1676400" y="6172200"/>
            <a:ext cx="3810000" cy="369332"/>
          </a:xfrm>
          <a:prstGeom prst="rect">
            <a:avLst/>
          </a:prstGeom>
          <a:noFill/>
        </p:spPr>
        <p:txBody>
          <a:bodyPr wrap="square" rtlCol="0">
            <a:spAutoFit/>
          </a:bodyPr>
          <a:lstStyle/>
          <a:p>
            <a:pPr algn="ctr"/>
            <a:r>
              <a:rPr lang="en-US" b="1" dirty="0" smtClean="0">
                <a:solidFill>
                  <a:srgbClr val="00B050"/>
                </a:solidFill>
              </a:rPr>
              <a:t>NATIONAL BUREAU OF STATISTICS</a:t>
            </a:r>
            <a:endParaRPr lang="en-US" b="1" dirty="0">
              <a:solidFill>
                <a:srgbClr val="00B050"/>
              </a:solidFill>
            </a:endParaRPr>
          </a:p>
        </p:txBody>
      </p:sp>
      <p:sp>
        <p:nvSpPr>
          <p:cNvPr id="9" name="Rectangle 8"/>
          <p:cNvSpPr/>
          <p:nvPr/>
        </p:nvSpPr>
        <p:spPr>
          <a:xfrm>
            <a:off x="-6624" y="6546572"/>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sp>
        <p:nvSpPr>
          <p:cNvPr id="10" name="Rectangle 9"/>
          <p:cNvSpPr/>
          <p:nvPr/>
        </p:nvSpPr>
        <p:spPr>
          <a:xfrm>
            <a:off x="26504" y="6142384"/>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pic>
        <p:nvPicPr>
          <p:cNvPr id="7" name="Picture 6" descr="NBS.jpg"/>
          <p:cNvPicPr>
            <a:picLocks noChangeAspect="1"/>
          </p:cNvPicPr>
          <p:nvPr/>
        </p:nvPicPr>
        <p:blipFill>
          <a:blip r:embed="rId2"/>
          <a:stretch>
            <a:fillRect/>
          </a:stretch>
        </p:blipFill>
        <p:spPr>
          <a:xfrm>
            <a:off x="6838123" y="5852310"/>
            <a:ext cx="2232411" cy="100569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09600" y="152400"/>
            <a:ext cx="8305800" cy="6400800"/>
          </a:xfrm>
        </p:spPr>
        <p:txBody>
          <a:bodyPr>
            <a:normAutofit/>
          </a:bodyPr>
          <a:lstStyle/>
          <a:p>
            <a:r>
              <a:rPr lang="en-US" sz="2800" dirty="0"/>
              <a:t>For effective implementation of this policy, a national gender strategic framework (NGSF) was developed. The NGSF outlined explicit implementation, monitoring and evaluation guidelines for achieving measurable targets and enhancing accountability to gender equality and women empowerment.</a:t>
            </a:r>
          </a:p>
          <a:p>
            <a:r>
              <a:rPr lang="en-US" sz="2800" dirty="0"/>
              <a:t>The objectives of the NGP are highlighted below as they constitute the driving force behind the strategic framework</a:t>
            </a:r>
            <a:r>
              <a:rPr lang="en-US" sz="2800" dirty="0" smtClean="0"/>
              <a:t>.</a:t>
            </a:r>
          </a:p>
          <a:p>
            <a:pPr lvl="0">
              <a:buFont typeface="Wingdings" pitchFamily="2" charset="2"/>
              <a:buChar char="Ø"/>
            </a:pPr>
            <a:r>
              <a:rPr lang="en-US" sz="2800" dirty="0"/>
              <a:t>Establish the framework for gender responsiveness in all public and private spheres.</a:t>
            </a:r>
          </a:p>
          <a:p>
            <a:endParaRPr lang="en-US" sz="2800" dirty="0"/>
          </a:p>
          <a:p>
            <a:pPr>
              <a:lnSpc>
                <a:spcPct val="150000"/>
              </a:lnSpc>
            </a:pPr>
            <a:endParaRPr lang="en-US" sz="2000" dirty="0"/>
          </a:p>
          <a:p>
            <a:pPr>
              <a:lnSpc>
                <a:spcPct val="150000"/>
              </a:lnSpc>
            </a:pPr>
            <a:endParaRPr lang="en-US" sz="2000" dirty="0"/>
          </a:p>
        </p:txBody>
      </p:sp>
      <p:sp>
        <p:nvSpPr>
          <p:cNvPr id="8" name="TextBox 7"/>
          <p:cNvSpPr txBox="1"/>
          <p:nvPr/>
        </p:nvSpPr>
        <p:spPr>
          <a:xfrm>
            <a:off x="1676400" y="6172200"/>
            <a:ext cx="3810000" cy="369332"/>
          </a:xfrm>
          <a:prstGeom prst="rect">
            <a:avLst/>
          </a:prstGeom>
          <a:noFill/>
        </p:spPr>
        <p:txBody>
          <a:bodyPr wrap="square" rtlCol="0">
            <a:spAutoFit/>
          </a:bodyPr>
          <a:lstStyle/>
          <a:p>
            <a:pPr algn="ctr"/>
            <a:r>
              <a:rPr lang="en-US" b="1" dirty="0" smtClean="0">
                <a:solidFill>
                  <a:srgbClr val="00B050"/>
                </a:solidFill>
              </a:rPr>
              <a:t>NATIONAL BUREAU OF STATISTICS</a:t>
            </a:r>
            <a:endParaRPr lang="en-US" b="1" dirty="0">
              <a:solidFill>
                <a:srgbClr val="00B050"/>
              </a:solidFill>
            </a:endParaRPr>
          </a:p>
        </p:txBody>
      </p:sp>
      <p:sp>
        <p:nvSpPr>
          <p:cNvPr id="9" name="Rectangle 8"/>
          <p:cNvSpPr/>
          <p:nvPr/>
        </p:nvSpPr>
        <p:spPr>
          <a:xfrm>
            <a:off x="-6624" y="6546572"/>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sp>
        <p:nvSpPr>
          <p:cNvPr id="10" name="Rectangle 9"/>
          <p:cNvSpPr/>
          <p:nvPr/>
        </p:nvSpPr>
        <p:spPr>
          <a:xfrm>
            <a:off x="26504" y="6142384"/>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pic>
        <p:nvPicPr>
          <p:cNvPr id="7" name="Picture 6" descr="NBS.jpg"/>
          <p:cNvPicPr>
            <a:picLocks noChangeAspect="1"/>
          </p:cNvPicPr>
          <p:nvPr/>
        </p:nvPicPr>
        <p:blipFill>
          <a:blip r:embed="rId2"/>
          <a:stretch>
            <a:fillRect/>
          </a:stretch>
        </p:blipFill>
        <p:spPr>
          <a:xfrm>
            <a:off x="6838123" y="5852310"/>
            <a:ext cx="2232411" cy="100569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09600" y="152400"/>
            <a:ext cx="8305800" cy="6400800"/>
          </a:xfrm>
        </p:spPr>
        <p:txBody>
          <a:bodyPr>
            <a:normAutofit/>
          </a:bodyPr>
          <a:lstStyle/>
          <a:p>
            <a:pPr lvl="0">
              <a:buFont typeface="Wingdings" pitchFamily="2" charset="2"/>
              <a:buChar char="Ø"/>
            </a:pPr>
            <a:r>
              <a:rPr lang="en-US" sz="2800" dirty="0"/>
              <a:t>Develop and apply gender mainstreaming approaches, tools and instruments.</a:t>
            </a:r>
          </a:p>
          <a:p>
            <a:pPr lvl="0">
              <a:buFont typeface="Wingdings" pitchFamily="2" charset="2"/>
              <a:buChar char="Ø"/>
            </a:pPr>
            <a:r>
              <a:rPr lang="en-US" sz="2800" dirty="0"/>
              <a:t>Adopt gender mainstreaming as a core value and practice in social transformation, organizational cultures and in the general polity in Nigeria.</a:t>
            </a:r>
          </a:p>
          <a:p>
            <a:pPr lvl="0">
              <a:buFont typeface="Wingdings" pitchFamily="2" charset="2"/>
              <a:buChar char="Ø"/>
            </a:pPr>
            <a:r>
              <a:rPr lang="en-US" sz="2800" dirty="0"/>
              <a:t>Incorporate the principles of CEDAW and other global and regional frameworks that support gender equality and women empowerment in Nigeria’s laws, legislative processes, and judicial and administrative system</a:t>
            </a:r>
            <a:r>
              <a:rPr lang="en-US" sz="2800" dirty="0" smtClean="0"/>
              <a:t>.</a:t>
            </a:r>
          </a:p>
          <a:p>
            <a:pPr>
              <a:buFont typeface="Wingdings" pitchFamily="2" charset="2"/>
              <a:buChar char="Ø"/>
            </a:pPr>
            <a:r>
              <a:rPr lang="en-US" sz="2800" dirty="0"/>
              <a:t>Achieve minimum threshold of representation for women in order to promote equal opportunities in all areas of political, social and economic life.</a:t>
            </a:r>
          </a:p>
          <a:p>
            <a:pPr lvl="0"/>
            <a:endParaRPr lang="en-US" sz="2800" dirty="0"/>
          </a:p>
          <a:p>
            <a:endParaRPr lang="en-US" sz="2800" dirty="0"/>
          </a:p>
          <a:p>
            <a:pPr>
              <a:lnSpc>
                <a:spcPct val="150000"/>
              </a:lnSpc>
            </a:pPr>
            <a:endParaRPr lang="en-US" sz="2000" dirty="0"/>
          </a:p>
          <a:p>
            <a:pPr>
              <a:lnSpc>
                <a:spcPct val="150000"/>
              </a:lnSpc>
            </a:pPr>
            <a:endParaRPr lang="en-US" sz="2000" dirty="0"/>
          </a:p>
        </p:txBody>
      </p:sp>
      <p:sp>
        <p:nvSpPr>
          <p:cNvPr id="8" name="TextBox 7"/>
          <p:cNvSpPr txBox="1"/>
          <p:nvPr/>
        </p:nvSpPr>
        <p:spPr>
          <a:xfrm>
            <a:off x="1676400" y="6172200"/>
            <a:ext cx="3810000" cy="369332"/>
          </a:xfrm>
          <a:prstGeom prst="rect">
            <a:avLst/>
          </a:prstGeom>
          <a:noFill/>
        </p:spPr>
        <p:txBody>
          <a:bodyPr wrap="square" rtlCol="0">
            <a:spAutoFit/>
          </a:bodyPr>
          <a:lstStyle/>
          <a:p>
            <a:pPr algn="ctr"/>
            <a:r>
              <a:rPr lang="en-US" b="1" dirty="0" smtClean="0">
                <a:solidFill>
                  <a:srgbClr val="00B050"/>
                </a:solidFill>
              </a:rPr>
              <a:t>NATIONAL BUREAU OF STATISTICS</a:t>
            </a:r>
            <a:endParaRPr lang="en-US" b="1" dirty="0">
              <a:solidFill>
                <a:srgbClr val="00B050"/>
              </a:solidFill>
            </a:endParaRPr>
          </a:p>
        </p:txBody>
      </p:sp>
      <p:sp>
        <p:nvSpPr>
          <p:cNvPr id="9" name="Rectangle 8"/>
          <p:cNvSpPr/>
          <p:nvPr/>
        </p:nvSpPr>
        <p:spPr>
          <a:xfrm>
            <a:off x="-6624" y="6546572"/>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sp>
        <p:nvSpPr>
          <p:cNvPr id="10" name="Rectangle 9"/>
          <p:cNvSpPr/>
          <p:nvPr/>
        </p:nvSpPr>
        <p:spPr>
          <a:xfrm>
            <a:off x="26504" y="6142384"/>
            <a:ext cx="7086600" cy="76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050"/>
                </a:solidFill>
              </a:ln>
              <a:solidFill>
                <a:srgbClr val="00B050"/>
              </a:solidFill>
            </a:endParaRPr>
          </a:p>
        </p:txBody>
      </p:sp>
      <p:pic>
        <p:nvPicPr>
          <p:cNvPr id="7" name="Picture 6" descr="NBS.jpg"/>
          <p:cNvPicPr>
            <a:picLocks noChangeAspect="1"/>
          </p:cNvPicPr>
          <p:nvPr/>
        </p:nvPicPr>
        <p:blipFill>
          <a:blip r:embed="rId2"/>
          <a:stretch>
            <a:fillRect/>
          </a:stretch>
        </p:blipFill>
        <p:spPr>
          <a:xfrm>
            <a:off x="6838123" y="5852310"/>
            <a:ext cx="2232411" cy="100569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TotalTime>
  <Words>1204</Words>
  <Application>Microsoft Office PowerPoint</Application>
  <PresentationFormat>On-screen Show (4:3)</PresentationFormat>
  <Paragraphs>224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GENDER MAINSTREAMING IN NIGERIA</vt:lpstr>
      <vt:lpstr>Nigeria at a Glance!</vt:lpstr>
      <vt:lpstr>Nigeria at a Glance!</vt:lpstr>
      <vt:lpstr>Nigeria at a Glance!</vt:lpstr>
      <vt:lpstr>Nigeria at a Glance!</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MAINSTREAMING IN NIGERIA</dc:title>
  <dc:creator>USER</dc:creator>
  <cp:lastModifiedBy>Compaq nc6400</cp:lastModifiedBy>
  <cp:revision>22</cp:revision>
  <dcterms:created xsi:type="dcterms:W3CDTF">2015-10-26T11:08:17Z</dcterms:created>
  <dcterms:modified xsi:type="dcterms:W3CDTF">2015-10-26T15:59:48Z</dcterms:modified>
</cp:coreProperties>
</file>