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6" r:id="rId2"/>
    <p:sldId id="267" r:id="rId3"/>
    <p:sldId id="294" r:id="rId4"/>
    <p:sldId id="295" r:id="rId5"/>
    <p:sldId id="296" r:id="rId6"/>
    <p:sldId id="299" r:id="rId7"/>
    <p:sldId id="298" r:id="rId8"/>
    <p:sldId id="300" r:id="rId9"/>
    <p:sldId id="302" r:id="rId10"/>
    <p:sldId id="303" r:id="rId11"/>
    <p:sldId id="305" r:id="rId12"/>
    <p:sldId id="304" r:id="rId13"/>
    <p:sldId id="30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89041-CD33-48E2-B5C9-0FB53C53781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B026B-FF55-45E9-B60C-3AE082F02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42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DA810-2468-48FA-8D5C-5C40FB48B4E5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A7BA4-E457-4E1A-B3D8-99CBCCF07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2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UN is simultaneously</a:t>
            </a:r>
            <a:r>
              <a:rPr lang="en-US" baseline="0" dirty="0" smtClean="0"/>
              <a:t> addressing longer term economic development, conflict prevention and recovery as well as humanitarian issues at the same time in a country experiencing conflict.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Increased</a:t>
            </a:r>
            <a:r>
              <a:rPr lang="en-US" baseline="0" dirty="0" smtClean="0"/>
              <a:t> pressure &amp; expectations on the UN in post-transition / post 2014 era.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UN taking on ‘its natural role’ ?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UN can help mitigate unpredictable future – to some extent.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Humanitarian scenarios – (humanitarian crisis, widened humanitarian –development gap)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“Schizophrenic” country situation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7BA4-E457-4E1A-B3D8-99CBCCF07E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8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1A33F-FF14-4920-8C08-8C507AA7A71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SzPct val="106000"/>
              <a:buFont typeface="Arial" pitchFamily="34" charset="0"/>
              <a:buNone/>
            </a:pPr>
            <a:r>
              <a:rPr lang="en-US" sz="1000" b="1" dirty="0" smtClean="0">
                <a:latin typeface="Calibri" pitchFamily="34" charset="0"/>
              </a:rPr>
              <a:t>Facts &amp; Figures:</a:t>
            </a: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80% Afghans live in rural areas </a:t>
            </a: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GDP – 37% Agriculture-based economy; 26.3%, 42.1 (2008)</a:t>
            </a: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War-based economy</a:t>
            </a: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GNI per capita (USD)  370</a:t>
            </a: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endParaRPr lang="en-US" sz="1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4.6million voluntary returnees in 2002- end2010 period (25% of population) (UNHCR)</a:t>
            </a: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endParaRPr lang="en-US" sz="1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Worst place in the world to be a woman – according to several independent studies</a:t>
            </a: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14,000 / 100,000 Maternal Mortality Ratio</a:t>
            </a:r>
          </a:p>
          <a:p>
            <a:pPr lvl="0"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111/100,000 Infant Mortality Ratio</a:t>
            </a:r>
          </a:p>
          <a:p>
            <a:pPr lvl="0">
              <a:lnSpc>
                <a:spcPct val="150000"/>
              </a:lnSpc>
              <a:buSzPct val="106000"/>
              <a:buFont typeface="Arial" pitchFamily="34" charset="0"/>
              <a:buChar char="•"/>
            </a:pPr>
            <a:endParaRPr lang="en-US" sz="1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26%  of &gt;15 yrs olds literate - 12% women and 39% men; 82% female illiteracy</a:t>
            </a: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endParaRPr lang="en-US" sz="1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48% population has access to clean drinking water</a:t>
            </a: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37% population has access to safe sanitation </a:t>
            </a: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endParaRPr lang="en-US" sz="1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&gt; 54% of Afghan children &lt;5 yrs chronically malnourished; 34% under-weight</a:t>
            </a:r>
          </a:p>
          <a:p>
            <a:pPr>
              <a:lnSpc>
                <a:spcPct val="150000"/>
              </a:lnSpc>
              <a:buSzPct val="106000"/>
              <a:buFont typeface="Arial" pitchFamily="34" charset="0"/>
              <a:buChar char="•"/>
            </a:pPr>
            <a:r>
              <a:rPr lang="en-US" sz="1000" dirty="0" smtClean="0">
                <a:latin typeface="Calibri" pitchFamily="34" charset="0"/>
              </a:rPr>
              <a:t> 29% population consumes less than 2100 calories/day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7BA4-E457-4E1A-B3D8-99CBCCF07E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4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638E-ABE8-447B-B080-5B8FDA2A12A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F03A-3049-46F2-B079-4AC09E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FPA Powerpoint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" y="2136338"/>
            <a:ext cx="8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		</a:t>
            </a:r>
            <a:r>
              <a:rPr lang="en-US" sz="6000" dirty="0" smtClean="0"/>
              <a:t>Data to Action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		Gender Statistics Workshop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		August </a:t>
            </a:r>
            <a:r>
              <a:rPr lang="en-US" sz="2800" dirty="0"/>
              <a:t>2014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en-US" sz="2000" dirty="0" smtClean="0"/>
              <a:t>Maha </a:t>
            </a:r>
            <a:r>
              <a:rPr lang="en-US" sz="2000" dirty="0"/>
              <a:t>Muna, Gender Adviser</a:t>
            </a:r>
            <a:br>
              <a:rPr lang="en-US" sz="2000" dirty="0"/>
            </a:br>
            <a:r>
              <a:rPr lang="en-US" sz="2000" dirty="0" smtClean="0"/>
              <a:t>		UNFPA </a:t>
            </a:r>
            <a:r>
              <a:rPr lang="en-US" sz="2000" dirty="0"/>
              <a:t>Pacific Sub-Regional Office</a:t>
            </a:r>
          </a:p>
        </p:txBody>
      </p:sp>
    </p:spTree>
    <p:extLst>
      <p:ext uri="{BB962C8B-B14F-4D97-AF65-F5344CB8AC3E}">
        <p14:creationId xmlns:p14="http://schemas.microsoft.com/office/powerpoint/2010/main" val="5122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11" y="7620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Teen Pregnancy in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Pacific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2296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endParaRPr lang="en-US" sz="2800" dirty="0" smtClean="0"/>
          </a:p>
          <a:p>
            <a:pPr>
              <a:lnSpc>
                <a:spcPts val="4000"/>
              </a:lnSpc>
            </a:pPr>
            <a:endParaRPr lang="en-US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188720"/>
            <a:ext cx="867171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3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Percentage of women reporting </a:t>
            </a:r>
            <a:r>
              <a:rPr lang="en-US" dirty="0" smtClean="0"/>
              <a:t>their </a:t>
            </a:r>
            <a:br>
              <a:rPr lang="en-US" dirty="0" smtClean="0"/>
            </a:br>
            <a:r>
              <a:rPr lang="en-US" dirty="0" smtClean="0"/>
              <a:t>first </a:t>
            </a:r>
            <a:r>
              <a:rPr lang="en-US" dirty="0" smtClean="0"/>
              <a:t>sexual experience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700" dirty="0" smtClean="0"/>
              <a:t>by age at the time of the first sexual experience)</a:t>
            </a:r>
            <a:endParaRPr lang="en-US" sz="27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911420" cy="440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Distribution – First Sexual Experience was Forced </a:t>
            </a:r>
            <a:br>
              <a:rPr lang="en-US" dirty="0" smtClean="0"/>
            </a:br>
            <a:r>
              <a:rPr lang="en-US" sz="2700" dirty="0" smtClean="0"/>
              <a:t>(by age  of first sexual intercourse)</a:t>
            </a:r>
            <a:endParaRPr lang="en-US" sz="27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17902" cy="458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1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in their Diversity and </a:t>
            </a:r>
            <a:r>
              <a:rPr lang="en-US" dirty="0" err="1" smtClean="0"/>
              <a:t>Intersectionality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052"/>
            <a:ext cx="3650521" cy="502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955239"/>
            <a:ext cx="55054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Thank you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03A-3049-46F2-B079-4AC09E990F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00200"/>
            <a:ext cx="8229600" cy="564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Global – Regional – Country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What does the national VAW Prevalence data tell us beyond Headline Statistics?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Using VAW data to drill down and </a:t>
            </a:r>
            <a:r>
              <a:rPr lang="en-US" sz="2800" b="1" dirty="0" smtClean="0"/>
              <a:t>inform policy and </a:t>
            </a:r>
            <a:r>
              <a:rPr lang="en-US" sz="2800" b="1" dirty="0"/>
              <a:t>programming around key issues – early marriage and teen </a:t>
            </a:r>
            <a:r>
              <a:rPr lang="en-US" sz="2800" b="1" dirty="0" smtClean="0"/>
              <a:t>pregnancy and VAW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Have we considered all women in the Pacific?</a:t>
            </a:r>
            <a:endParaRPr lang="en-US" sz="2800" b="1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lvl="1">
              <a:lnSpc>
                <a:spcPct val="110000"/>
              </a:lnSpc>
              <a:defRPr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1401"/>
              </p:ext>
            </p:extLst>
          </p:nvPr>
        </p:nvGraphicFramePr>
        <p:xfrm>
          <a:off x="-19050" y="1158875"/>
          <a:ext cx="9144000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4" imgW="9144793" imgH="5663675" progId="Excel.Chart.8">
                  <p:embed/>
                </p:oleObj>
              </mc:Choice>
              <mc:Fallback>
                <p:oleObj r:id="rId4" imgW="9144793" imgH="566367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1158875"/>
                        <a:ext cx="9144000" cy="56610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85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400" smtClean="0"/>
              <a:t>Prevalence of lifetime and current physical and/or sexual partner violence around the world (studies that used WHO methodology)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90600" y="5029200"/>
            <a:ext cx="838200" cy="106680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43000" y="5029200"/>
            <a:ext cx="990600" cy="129540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657600" y="5029200"/>
            <a:ext cx="838200" cy="106680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016500"/>
            <a:ext cx="8540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9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Gender-Based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8874"/>
            <a:ext cx="8367712" cy="526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680"/>
            <a:ext cx="8381999" cy="62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Seeking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Majority (68%) of women repeatedly hit/hurt/sexually violated by </a:t>
            </a:r>
            <a:r>
              <a:rPr lang="en-US" dirty="0" smtClean="0"/>
              <a:t>partner.  Of these: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26</a:t>
            </a:r>
            <a:r>
              <a:rPr lang="en-US" dirty="0"/>
              <a:t>% ever injured reported </a:t>
            </a:r>
            <a:r>
              <a:rPr lang="en-US" dirty="0" smtClean="0"/>
              <a:t>injuries </a:t>
            </a:r>
            <a:r>
              <a:rPr lang="en-US" dirty="0"/>
              <a:t>to eyes and ears</a:t>
            </a:r>
          </a:p>
          <a:p>
            <a:r>
              <a:rPr lang="en-US" dirty="0"/>
              <a:t>28% ever injured reported fractures or broken bones</a:t>
            </a:r>
          </a:p>
          <a:p>
            <a:r>
              <a:rPr lang="en-US" dirty="0"/>
              <a:t>15% ever injured reported loss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30265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Seeking and Referral - KIR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Of those who reported injuries as a result of partner violence, 46% reported being injured in last 12 months.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11% reported they had been hurt badly enough to need health care</a:t>
            </a:r>
          </a:p>
          <a:p>
            <a:r>
              <a:rPr lang="en-US" dirty="0" smtClean="0"/>
              <a:t>Almost </a:t>
            </a:r>
            <a:r>
              <a:rPr lang="en-US" dirty="0"/>
              <a:t>half (45%) of women who received healthcare had to spend at least one night in hospital due to injuries</a:t>
            </a:r>
          </a:p>
          <a:p>
            <a:r>
              <a:rPr lang="en-US" dirty="0">
                <a:solidFill>
                  <a:srgbClr val="FF0000"/>
                </a:solidFill>
              </a:rPr>
              <a:t>Of women who received healthcare, most (74%) told the health worker the real cause of injuries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Reproductive Health &amp; VAW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5392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en-NZ" dirty="0" smtClean="0"/>
              <a:t>Of ever-pregnant women, 23% beaten during pregnancy.  Of these:</a:t>
            </a:r>
          </a:p>
          <a:p>
            <a:pPr lvl="4"/>
            <a:r>
              <a:rPr lang="en-NZ" sz="3000" dirty="0" smtClean="0"/>
              <a:t>17% severely abused, kicked punched in abdomen</a:t>
            </a:r>
          </a:p>
          <a:p>
            <a:pPr lvl="4"/>
            <a:r>
              <a:rPr lang="en-NZ" sz="3000" dirty="0" smtClean="0"/>
              <a:t>Most had experienced abuse before pregnancy, but 37% reported first beatings started during pregnancy</a:t>
            </a:r>
          </a:p>
          <a:p>
            <a:pPr lvl="4"/>
            <a:r>
              <a:rPr lang="en-NZ" sz="3000" dirty="0" smtClean="0"/>
              <a:t>Women who experienced violence were 1.6times more likely to report miscarriage. </a:t>
            </a:r>
          </a:p>
          <a:p>
            <a:pPr lvl="4"/>
            <a:r>
              <a:rPr lang="en-NZ" sz="3000" dirty="0" smtClean="0"/>
              <a:t>Odds of having a child who died were 1.5 times greater among women who experience partner violence.</a:t>
            </a:r>
            <a:endParaRPr lang="en-NZ" sz="3000" dirty="0"/>
          </a:p>
          <a:p>
            <a:pPr marL="0" indent="0">
              <a:buNone/>
            </a:pPr>
            <a:r>
              <a:rPr lang="en-NZ" dirty="0" smtClean="0">
                <a:solidFill>
                  <a:srgbClr val="FF0000"/>
                </a:solidFill>
              </a:rPr>
              <a:t>		</a:t>
            </a:r>
          </a:p>
          <a:p>
            <a:pPr marL="0" indent="0">
              <a:buNone/>
            </a:pPr>
            <a:r>
              <a:rPr lang="en-NZ" dirty="0">
                <a:solidFill>
                  <a:srgbClr val="FF0000"/>
                </a:solidFill>
              </a:rPr>
              <a:t>	</a:t>
            </a:r>
            <a:r>
              <a:rPr lang="en-NZ" dirty="0" smtClean="0">
                <a:solidFill>
                  <a:srgbClr val="FF0000"/>
                </a:solidFill>
              </a:rPr>
              <a:t>		Integration of VAW during ANC Clinics</a:t>
            </a:r>
          </a:p>
          <a:p>
            <a:pPr marL="457200" lvl="1" indent="0">
              <a:buNone/>
            </a:pPr>
            <a:endParaRPr lang="en-N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969108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8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8600"/>
            <a:ext cx="89154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9717</TotalTime>
  <Words>528</Words>
  <Application>Microsoft Office PowerPoint</Application>
  <PresentationFormat>On-screen Show (4:3)</PresentationFormat>
  <Paragraphs>70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Microsoft Excel Chart</vt:lpstr>
      <vt:lpstr>PowerPoint Presentation</vt:lpstr>
      <vt:lpstr>Overview</vt:lpstr>
      <vt:lpstr>Prevalence of lifetime and current physical and/or sexual partner violence around the world (studies that used WHO methodology)</vt:lpstr>
      <vt:lpstr>Gender-Based Violence</vt:lpstr>
      <vt:lpstr>PowerPoint Presentation</vt:lpstr>
      <vt:lpstr>Health Seeking Behaviors</vt:lpstr>
      <vt:lpstr>Health Seeking and Referral - KIR</vt:lpstr>
      <vt:lpstr>Reproductive Health &amp; VAW</vt:lpstr>
      <vt:lpstr>PowerPoint Presentation</vt:lpstr>
      <vt:lpstr>Teen Pregnancy in the Pacific</vt:lpstr>
      <vt:lpstr>Percentage of women reporting their  first sexual experience  (by age at the time of the first sexual experience)</vt:lpstr>
      <vt:lpstr>Frequency Distribution – First Sexual Experience was Forced  (by age  of first sexual intercourse)</vt:lpstr>
      <vt:lpstr>Women in their Diversity and Intersectionality</vt:lpstr>
      <vt:lpstr>Thank you</vt:lpstr>
    </vt:vector>
  </TitlesOfParts>
  <Company>United 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kschwendinger</dc:creator>
  <cp:lastModifiedBy>Lilyanne Simpson-Jamieson</cp:lastModifiedBy>
  <cp:revision>187</cp:revision>
  <dcterms:created xsi:type="dcterms:W3CDTF">2012-03-08T12:29:27Z</dcterms:created>
  <dcterms:modified xsi:type="dcterms:W3CDTF">2014-08-05T03:12:56Z</dcterms:modified>
</cp:coreProperties>
</file>