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72" r:id="rId4"/>
    <p:sldId id="274" r:id="rId5"/>
    <p:sldId id="273" r:id="rId6"/>
    <p:sldId id="267" r:id="rId7"/>
    <p:sldId id="268" r:id="rId8"/>
    <p:sldId id="270" r:id="rId9"/>
    <p:sldId id="271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451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802F0-AE82-4C30-BAE8-B96B1689D010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3E2DC-0145-4D29-AC97-5FE77DA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857B55-AF6E-4A55-9817-A9B0E8457AD0}" type="datetime1">
              <a:rPr lang="en-US" smtClean="0"/>
              <a:t>8/5/2014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603AC0-FC30-4158-BB9D-C125B0922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63817-5243-4E15-898F-F2A78251843D}" type="datetime1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03AC0-FC30-4158-BB9D-C125B0922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E5CCD1-081A-43D5-B62C-58A2D9A55F6C}" type="datetime1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03AC0-FC30-4158-BB9D-C125B0922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4A204-B6B1-419F-8BBB-76FF4E3A2ADE}" type="datetime1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03AC0-FC30-4158-BB9D-C125B0922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0E719D-F4F3-429C-86DB-AADC4B245239}" type="datetime1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03AC0-FC30-4158-BB9D-C125B0922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263D6-183D-4D48-AC6D-6FB2927D27FC}" type="datetime1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03AC0-FC30-4158-BB9D-C125B0922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F6B70-257B-4B1C-A5CD-B518278F6822}" type="datetime1">
              <a:rPr lang="en-US" smtClean="0"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03AC0-FC30-4158-BB9D-C125B0922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46BA57-AD50-4D7B-B7AC-05E96E4E76C1}" type="datetime1">
              <a:rPr lang="en-US" smtClean="0"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03AC0-FC30-4158-BB9D-C125B0922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FA850-39A2-48D3-9B28-4575A2FBF148}" type="datetime1">
              <a:rPr lang="en-US" smtClean="0"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03AC0-FC30-4158-BB9D-C125B0922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94FE75-5E1C-4866-BC54-8F9092C212E6}" type="datetime1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03AC0-FC30-4158-BB9D-C125B0922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21C267-8EE8-42F8-ABAC-07F61D3879DE}" type="datetime1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603AC0-FC30-4158-BB9D-C125B0922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5E453A-7FF9-472B-AB29-94FE0568F509}" type="datetime1">
              <a:rPr lang="en-US" smtClean="0"/>
              <a:t>8/5/2014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603AC0-FC30-4158-BB9D-C125B0922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" y="1066800"/>
            <a:ext cx="8610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70C0"/>
                </a:solidFill>
              </a:rPr>
              <a:t>Gender Statistics &amp; Human Rights Reporting</a:t>
            </a:r>
          </a:p>
          <a:p>
            <a:r>
              <a:rPr lang="en-US" sz="3600" i="1" dirty="0" smtClean="0">
                <a:solidFill>
                  <a:srgbClr val="0070C0"/>
                </a:solidFill>
              </a:rPr>
              <a:t>           Regional Workshop 4-8, 2014</a:t>
            </a:r>
          </a:p>
          <a:p>
            <a:endParaRPr lang="en-US" sz="1400" b="1" dirty="0" smtClean="0"/>
          </a:p>
          <a:p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715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70C0"/>
                </a:solidFill>
              </a:rPr>
              <a:t>Tonga 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3AC0-FC30-4158-BB9D-C125B0922C3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Conclusion</a:t>
            </a:r>
          </a:p>
          <a:p>
            <a:r>
              <a:rPr lang="en-US" dirty="0" smtClean="0"/>
              <a:t> In 2012, Ministry of Internal Affairs launched Draft revised National policy on gender and Development.  </a:t>
            </a:r>
          </a:p>
          <a:p>
            <a:r>
              <a:rPr lang="en-US" dirty="0" smtClean="0"/>
              <a:t>The data outlined in Tonga – DHS is of relevance to key Gender and Development policy areas. </a:t>
            </a:r>
          </a:p>
          <a:p>
            <a:r>
              <a:rPr lang="en-US" dirty="0" smtClean="0"/>
              <a:t>Some data outlined in the DHS is of relevance  to Gender statistics.  </a:t>
            </a:r>
          </a:p>
          <a:p>
            <a:r>
              <a:rPr lang="en-US" dirty="0" smtClean="0"/>
              <a:t>The production of data disaggregated by sex to facilitate gender analysis </a:t>
            </a:r>
          </a:p>
          <a:p>
            <a:r>
              <a:rPr lang="en-US" dirty="0" smtClean="0"/>
              <a:t>and development gender – based government policies and programmes.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3AC0-FC30-4158-BB9D-C125B0922C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3726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3AC0-FC30-4158-BB9D-C125B0922C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9800" b="1" dirty="0" smtClean="0">
                <a:solidFill>
                  <a:srgbClr val="0070C0"/>
                </a:solidFill>
              </a:rPr>
              <a:t>Background to DHS </a:t>
            </a:r>
          </a:p>
          <a:p>
            <a:pPr marL="514350" indent="-514350">
              <a:buNone/>
            </a:pPr>
            <a:endParaRPr lang="en-US" sz="9800" b="1" dirty="0" smtClean="0">
              <a:solidFill>
                <a:srgbClr val="0070C0"/>
              </a:solidFill>
            </a:endParaRP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9800" dirty="0" smtClean="0"/>
              <a:t>The survey was carried out by National Statistics and Ministry of Health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en-US" sz="9800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9800" dirty="0" smtClean="0"/>
              <a:t>Financial assistance was provided by the ADB, UNFPA, Government of Australia  and SPC for technical support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en-US" sz="9800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9800" dirty="0" smtClean="0"/>
              <a:t>2,543 households was selected and 2,500 interviewed.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en-US" sz="2000" dirty="0" smtClean="0"/>
          </a:p>
          <a:p>
            <a:pPr marL="914400" lvl="1" indent="-514350">
              <a:buFont typeface="Arial" pitchFamily="34" charset="0"/>
              <a:buChar char="•"/>
            </a:pPr>
            <a:endParaRPr lang="en-US" sz="2000" dirty="0" smtClean="0"/>
          </a:p>
          <a:p>
            <a:endParaRPr lang="en-US" sz="2400" dirty="0" smtClean="0"/>
          </a:p>
          <a:p>
            <a:pPr marL="514350" lvl="0" indent="-514350">
              <a:buNone/>
            </a:pPr>
            <a:r>
              <a:rPr lang="en-US" sz="2400" dirty="0" smtClean="0"/>
              <a:t>        </a:t>
            </a:r>
          </a:p>
          <a:p>
            <a:pPr marL="514350" indent="-514350">
              <a:buNone/>
            </a:pPr>
            <a:r>
              <a:rPr lang="en-US" sz="2400" dirty="0" smtClean="0"/>
              <a:t>        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lvl="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TONGA –DHS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3AC0-FC30-4158-BB9D-C125B0922C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9800" dirty="0" smtClean="0"/>
              <a:t>Only women aged 15 – 49 interviewed from every household  (eligible 3,174 but 3,068 were interviewed)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en-US" sz="9800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9800" dirty="0" smtClean="0"/>
              <a:t>Only men aged 15 years and over but only the second selected household  (eligible1,855 but 1,742 were interviewed)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en-US" sz="9800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9800" dirty="0" smtClean="0"/>
              <a:t>In 2012 DHS there  are slightly more female than male in Tonga – sex ration 93 male per 100 females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en-US" sz="9800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9800" dirty="0" smtClean="0"/>
              <a:t>Tonga’s population is characterised by youthful age structure, 39% of population aged  &lt; 15, 45% for 15 – 45, and only 16% for 50 and over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3AC0-FC30-4158-BB9D-C125B0922C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3AC0-FC30-4158-BB9D-C125B0922C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chemeClr val="tx2"/>
                </a:solidFill>
              </a:rPr>
              <a:t>. </a:t>
            </a:r>
            <a:r>
              <a:rPr lang="en-US" b="1" dirty="0" smtClean="0">
                <a:solidFill>
                  <a:srgbClr val="0070C0"/>
                </a:solidFill>
              </a:rPr>
              <a:t>DHS  Objectives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The primary objectives of this survey was to provide </a:t>
            </a:r>
            <a:r>
              <a:rPr lang="en-US" b="1" dirty="0" smtClean="0"/>
              <a:t>up to date information </a:t>
            </a:r>
            <a:r>
              <a:rPr lang="en-US" dirty="0" smtClean="0"/>
              <a:t>for decision makers, ………monitoring and evaluating population and </a:t>
            </a:r>
            <a:r>
              <a:rPr lang="en-US" b="1" dirty="0" smtClean="0"/>
              <a:t>health programs </a:t>
            </a:r>
            <a:r>
              <a:rPr lang="en-US" dirty="0" smtClean="0"/>
              <a:t>within the country.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3AC0-FC30-4158-BB9D-C125B0922C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3. Experience in carrying out Tonga DHS 2012</a:t>
            </a:r>
          </a:p>
          <a:p>
            <a:r>
              <a:rPr lang="en-US" dirty="0" smtClean="0"/>
              <a:t>Planning </a:t>
            </a:r>
          </a:p>
          <a:p>
            <a:r>
              <a:rPr lang="en-US" dirty="0" smtClean="0"/>
              <a:t>Questionnaire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Fieldwork</a:t>
            </a:r>
          </a:p>
          <a:p>
            <a:r>
              <a:rPr lang="en-US" dirty="0" smtClean="0"/>
              <a:t>Data processing</a:t>
            </a:r>
          </a:p>
          <a:p>
            <a:r>
              <a:rPr lang="en-US" dirty="0" smtClean="0"/>
              <a:t>Report writing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3AC0-FC30-4158-BB9D-C125B0922C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4. Tonga DHS Result related to 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Fertility level and trend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Family planning and knowledge of contraceptives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proximate determinants of fertility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Fertility preference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Infant and child mortality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Productive health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3AC0-FC30-4158-BB9D-C125B0922C3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Cont’d</a:t>
            </a:r>
          </a:p>
          <a:p>
            <a:pPr>
              <a:buNone/>
            </a:pPr>
            <a:r>
              <a:rPr lang="en-US" dirty="0" smtClean="0"/>
              <a:t>7. Child health</a:t>
            </a:r>
          </a:p>
          <a:p>
            <a:pPr>
              <a:buNone/>
            </a:pPr>
            <a:r>
              <a:rPr lang="en-US" dirty="0" smtClean="0"/>
              <a:t>8. Nutritional status of children and adults</a:t>
            </a:r>
          </a:p>
          <a:p>
            <a:pPr>
              <a:buNone/>
            </a:pPr>
            <a:r>
              <a:rPr lang="en-US" dirty="0" smtClean="0"/>
              <a:t>9. HIV and Aids-related knowledge attitudes and behaviour</a:t>
            </a:r>
          </a:p>
          <a:p>
            <a:pPr>
              <a:buNone/>
            </a:pPr>
            <a:r>
              <a:rPr lang="en-US" dirty="0" smtClean="0"/>
              <a:t>10. Women’s empowerment and demographic health outcomes….</a:t>
            </a:r>
          </a:p>
          <a:p>
            <a:pPr>
              <a:buNone/>
            </a:pPr>
            <a:r>
              <a:rPr lang="en-US" dirty="0" smtClean="0"/>
              <a:t>11. Other (not in the report – disability, health expenditures, hardship for children &amp; adults)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3AC0-FC30-4158-BB9D-C125B0922C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1328</TotalTime>
  <Words>365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PowerPoint Presentation</vt:lpstr>
      <vt:lpstr>TONGA –DHS EXPERIENCE</vt:lpstr>
      <vt:lpstr>Cont’d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Statistics Laptop 2012</dc:creator>
  <cp:lastModifiedBy>kaobarim</cp:lastModifiedBy>
  <cp:revision>82</cp:revision>
  <dcterms:created xsi:type="dcterms:W3CDTF">2014-08-03T19:40:32Z</dcterms:created>
  <dcterms:modified xsi:type="dcterms:W3CDTF">2014-08-04T21:05:27Z</dcterms:modified>
</cp:coreProperties>
</file>