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Microsoft_Equation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61" r:id="rId5"/>
    <p:sldId id="258" r:id="rId6"/>
    <p:sldId id="259" r:id="rId7"/>
    <p:sldId id="262" r:id="rId8"/>
    <p:sldId id="264" r:id="rId9"/>
    <p:sldId id="266" r:id="rId10"/>
    <p:sldId id="271" r:id="rId11"/>
    <p:sldId id="272" r:id="rId12"/>
    <p:sldId id="273" r:id="rId13"/>
    <p:sldId id="281" r:id="rId14"/>
    <p:sldId id="267" r:id="rId15"/>
    <p:sldId id="270" r:id="rId16"/>
    <p:sldId id="263" r:id="rId17"/>
    <p:sldId id="265" r:id="rId18"/>
    <p:sldId id="274" r:id="rId19"/>
    <p:sldId id="275" r:id="rId20"/>
    <p:sldId id="276" r:id="rId21"/>
    <p:sldId id="268" r:id="rId22"/>
    <p:sldId id="277" r:id="rId23"/>
    <p:sldId id="278" r:id="rId24"/>
    <p:sldId id="279" r:id="rId25"/>
    <p:sldId id="280"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8" d="100"/>
          <a:sy n="68" d="100"/>
        </p:scale>
        <p:origin x="-1920"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9B181D-D680-1A4E-9A19-FA11DE44A199}" type="datetimeFigureOut">
              <a:rPr lang="en-US" smtClean="0"/>
              <a:t>6/26/14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13F271-2AF9-874F-A17B-42D6F4AFF5D7}" type="slidenum">
              <a:rPr lang="en-US" smtClean="0"/>
              <a:t>‹#›</a:t>
            </a:fld>
            <a:endParaRPr lang="en-US" dirty="0"/>
          </a:p>
        </p:txBody>
      </p:sp>
    </p:spTree>
    <p:extLst>
      <p:ext uri="{BB962C8B-B14F-4D97-AF65-F5344CB8AC3E}">
        <p14:creationId xmlns:p14="http://schemas.microsoft.com/office/powerpoint/2010/main" val="1380937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9B181D-D680-1A4E-9A19-FA11DE44A199}" type="datetimeFigureOut">
              <a:rPr lang="en-US" smtClean="0"/>
              <a:t>6/26/14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13F271-2AF9-874F-A17B-42D6F4AFF5D7}" type="slidenum">
              <a:rPr lang="en-US" smtClean="0"/>
              <a:t>‹#›</a:t>
            </a:fld>
            <a:endParaRPr lang="en-US" dirty="0"/>
          </a:p>
        </p:txBody>
      </p:sp>
    </p:spTree>
    <p:extLst>
      <p:ext uri="{BB962C8B-B14F-4D97-AF65-F5344CB8AC3E}">
        <p14:creationId xmlns:p14="http://schemas.microsoft.com/office/powerpoint/2010/main" val="2575507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9B181D-D680-1A4E-9A19-FA11DE44A199}" type="datetimeFigureOut">
              <a:rPr lang="en-US" smtClean="0"/>
              <a:t>6/26/14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13F271-2AF9-874F-A17B-42D6F4AFF5D7}" type="slidenum">
              <a:rPr lang="en-US" smtClean="0"/>
              <a:t>‹#›</a:t>
            </a:fld>
            <a:endParaRPr lang="en-US" dirty="0"/>
          </a:p>
        </p:txBody>
      </p:sp>
    </p:spTree>
    <p:extLst>
      <p:ext uri="{BB962C8B-B14F-4D97-AF65-F5344CB8AC3E}">
        <p14:creationId xmlns:p14="http://schemas.microsoft.com/office/powerpoint/2010/main" val="2704468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9B181D-D680-1A4E-9A19-FA11DE44A199}" type="datetimeFigureOut">
              <a:rPr lang="en-US" smtClean="0"/>
              <a:t>6/26/14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13F271-2AF9-874F-A17B-42D6F4AFF5D7}" type="slidenum">
              <a:rPr lang="en-US" smtClean="0"/>
              <a:t>‹#›</a:t>
            </a:fld>
            <a:endParaRPr lang="en-US" dirty="0"/>
          </a:p>
        </p:txBody>
      </p:sp>
    </p:spTree>
    <p:extLst>
      <p:ext uri="{BB962C8B-B14F-4D97-AF65-F5344CB8AC3E}">
        <p14:creationId xmlns:p14="http://schemas.microsoft.com/office/powerpoint/2010/main" val="4167339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9B181D-D680-1A4E-9A19-FA11DE44A199}" type="datetimeFigureOut">
              <a:rPr lang="en-US" smtClean="0"/>
              <a:t>6/26/14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13F271-2AF9-874F-A17B-42D6F4AFF5D7}" type="slidenum">
              <a:rPr lang="en-US" smtClean="0"/>
              <a:t>‹#›</a:t>
            </a:fld>
            <a:endParaRPr lang="en-US" dirty="0"/>
          </a:p>
        </p:txBody>
      </p:sp>
    </p:spTree>
    <p:extLst>
      <p:ext uri="{BB962C8B-B14F-4D97-AF65-F5344CB8AC3E}">
        <p14:creationId xmlns:p14="http://schemas.microsoft.com/office/powerpoint/2010/main" val="357174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9B181D-D680-1A4E-9A19-FA11DE44A199}" type="datetimeFigureOut">
              <a:rPr lang="en-US" smtClean="0"/>
              <a:t>6/26/14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13F271-2AF9-874F-A17B-42D6F4AFF5D7}" type="slidenum">
              <a:rPr lang="en-US" smtClean="0"/>
              <a:t>‹#›</a:t>
            </a:fld>
            <a:endParaRPr lang="en-US" dirty="0"/>
          </a:p>
        </p:txBody>
      </p:sp>
    </p:spTree>
    <p:extLst>
      <p:ext uri="{BB962C8B-B14F-4D97-AF65-F5344CB8AC3E}">
        <p14:creationId xmlns:p14="http://schemas.microsoft.com/office/powerpoint/2010/main" val="2462370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9B181D-D680-1A4E-9A19-FA11DE44A199}" type="datetimeFigureOut">
              <a:rPr lang="en-US" smtClean="0"/>
              <a:t>6/26/14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C13F271-2AF9-874F-A17B-42D6F4AFF5D7}" type="slidenum">
              <a:rPr lang="en-US" smtClean="0"/>
              <a:t>‹#›</a:t>
            </a:fld>
            <a:endParaRPr lang="en-US" dirty="0"/>
          </a:p>
        </p:txBody>
      </p:sp>
    </p:spTree>
    <p:extLst>
      <p:ext uri="{BB962C8B-B14F-4D97-AF65-F5344CB8AC3E}">
        <p14:creationId xmlns:p14="http://schemas.microsoft.com/office/powerpoint/2010/main" val="399436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9B181D-D680-1A4E-9A19-FA11DE44A199}" type="datetimeFigureOut">
              <a:rPr lang="en-US" smtClean="0"/>
              <a:t>6/26/14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C13F271-2AF9-874F-A17B-42D6F4AFF5D7}" type="slidenum">
              <a:rPr lang="en-US" smtClean="0"/>
              <a:t>‹#›</a:t>
            </a:fld>
            <a:endParaRPr lang="en-US" dirty="0"/>
          </a:p>
        </p:txBody>
      </p:sp>
    </p:spTree>
    <p:extLst>
      <p:ext uri="{BB962C8B-B14F-4D97-AF65-F5344CB8AC3E}">
        <p14:creationId xmlns:p14="http://schemas.microsoft.com/office/powerpoint/2010/main" val="2830275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9B181D-D680-1A4E-9A19-FA11DE44A199}" type="datetimeFigureOut">
              <a:rPr lang="en-US" smtClean="0"/>
              <a:t>6/26/14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C13F271-2AF9-874F-A17B-42D6F4AFF5D7}" type="slidenum">
              <a:rPr lang="en-US" smtClean="0"/>
              <a:t>‹#›</a:t>
            </a:fld>
            <a:endParaRPr lang="en-US" dirty="0"/>
          </a:p>
        </p:txBody>
      </p:sp>
    </p:spTree>
    <p:extLst>
      <p:ext uri="{BB962C8B-B14F-4D97-AF65-F5344CB8AC3E}">
        <p14:creationId xmlns:p14="http://schemas.microsoft.com/office/powerpoint/2010/main" val="64717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9B181D-D680-1A4E-9A19-FA11DE44A199}" type="datetimeFigureOut">
              <a:rPr lang="en-US" smtClean="0"/>
              <a:t>6/26/14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13F271-2AF9-874F-A17B-42D6F4AFF5D7}" type="slidenum">
              <a:rPr lang="en-US" smtClean="0"/>
              <a:t>‹#›</a:t>
            </a:fld>
            <a:endParaRPr lang="en-US" dirty="0"/>
          </a:p>
        </p:txBody>
      </p:sp>
    </p:spTree>
    <p:extLst>
      <p:ext uri="{BB962C8B-B14F-4D97-AF65-F5344CB8AC3E}">
        <p14:creationId xmlns:p14="http://schemas.microsoft.com/office/powerpoint/2010/main" val="2005458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9B181D-D680-1A4E-9A19-FA11DE44A199}" type="datetimeFigureOut">
              <a:rPr lang="en-US" smtClean="0"/>
              <a:t>6/26/14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13F271-2AF9-874F-A17B-42D6F4AFF5D7}" type="slidenum">
              <a:rPr lang="en-US" smtClean="0"/>
              <a:t>‹#›</a:t>
            </a:fld>
            <a:endParaRPr lang="en-US" dirty="0"/>
          </a:p>
        </p:txBody>
      </p:sp>
    </p:spTree>
    <p:extLst>
      <p:ext uri="{BB962C8B-B14F-4D97-AF65-F5344CB8AC3E}">
        <p14:creationId xmlns:p14="http://schemas.microsoft.com/office/powerpoint/2010/main" val="129005031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9B181D-D680-1A4E-9A19-FA11DE44A199}" type="datetimeFigureOut">
              <a:rPr lang="en-US" smtClean="0"/>
              <a:t>6/26/14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13F271-2AF9-874F-A17B-42D6F4AFF5D7}" type="slidenum">
              <a:rPr lang="en-US" smtClean="0"/>
              <a:t>‹#›</a:t>
            </a:fld>
            <a:endParaRPr lang="en-US" dirty="0"/>
          </a:p>
        </p:txBody>
      </p:sp>
    </p:spTree>
    <p:extLst>
      <p:ext uri="{BB962C8B-B14F-4D97-AF65-F5344CB8AC3E}">
        <p14:creationId xmlns:p14="http://schemas.microsoft.com/office/powerpoint/2010/main" val="91487453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Equation1.bin"/><Relationship Id="rId4"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Natural Resource Asset Accounts</a:t>
            </a:r>
            <a:endParaRPr lang="en-US" dirty="0"/>
          </a:p>
        </p:txBody>
      </p:sp>
      <p:sp>
        <p:nvSpPr>
          <p:cNvPr id="3" name="Subtitle 2"/>
          <p:cNvSpPr>
            <a:spLocks noGrp="1"/>
          </p:cNvSpPr>
          <p:nvPr>
            <p:ph type="subTitle" idx="1"/>
          </p:nvPr>
        </p:nvSpPr>
        <p:spPr/>
        <p:txBody>
          <a:bodyPr/>
          <a:lstStyle/>
          <a:p>
            <a:r>
              <a:rPr lang="en-US" dirty="0" smtClean="0"/>
              <a:t>Monetary Accounts</a:t>
            </a:r>
          </a:p>
          <a:p>
            <a:r>
              <a:rPr lang="en-US" dirty="0" smtClean="0"/>
              <a:t>John Joisce</a:t>
            </a:r>
          </a:p>
          <a:p>
            <a:r>
              <a:rPr lang="en-US" dirty="0" smtClean="0"/>
              <a:t>United Nations, July 7 – 10, 2014</a:t>
            </a:r>
            <a:endParaRPr lang="en-US" dirty="0"/>
          </a:p>
        </p:txBody>
      </p:sp>
    </p:spTree>
    <p:extLst>
      <p:ext uri="{BB962C8B-B14F-4D97-AF65-F5344CB8AC3E}">
        <p14:creationId xmlns:p14="http://schemas.microsoft.com/office/powerpoint/2010/main" val="2565305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rent</a:t>
            </a:r>
            <a:endParaRPr lang="en-US" dirty="0"/>
          </a:p>
        </p:txBody>
      </p:sp>
      <p:sp>
        <p:nvSpPr>
          <p:cNvPr id="3" name="Content Placeholder 2"/>
          <p:cNvSpPr>
            <a:spLocks noGrp="1"/>
          </p:cNvSpPr>
          <p:nvPr>
            <p:ph idx="1"/>
          </p:nvPr>
        </p:nvSpPr>
        <p:spPr/>
        <p:txBody>
          <a:bodyPr/>
          <a:lstStyle/>
          <a:p>
            <a:r>
              <a:rPr lang="en-US" dirty="0" smtClean="0"/>
              <a:t>Based on income and operating costs of extractor </a:t>
            </a:r>
          </a:p>
          <a:p>
            <a:r>
              <a:rPr lang="en-US" dirty="0"/>
              <a:t>O</a:t>
            </a:r>
            <a:r>
              <a:rPr lang="en-US" dirty="0" smtClean="0"/>
              <a:t>nly extraction process: not other (downstream) activity</a:t>
            </a:r>
            <a:endParaRPr lang="en-US" dirty="0" smtClean="0"/>
          </a:p>
          <a:p>
            <a:r>
              <a:rPr lang="en-US" dirty="0" smtClean="0"/>
              <a:t>In principle, s</a:t>
            </a:r>
            <a:r>
              <a:rPr lang="en-US" dirty="0" smtClean="0"/>
              <a:t>hould be specific to resource</a:t>
            </a:r>
          </a:p>
          <a:p>
            <a:r>
              <a:rPr lang="en-US" dirty="0" smtClean="0"/>
              <a:t>In practice, separation (e.g., of oil and gas) may not be possible</a:t>
            </a:r>
          </a:p>
        </p:txBody>
      </p:sp>
    </p:spTree>
    <p:extLst>
      <p:ext uri="{BB962C8B-B14F-4D97-AF65-F5344CB8AC3E}">
        <p14:creationId xmlns:p14="http://schemas.microsoft.com/office/powerpoint/2010/main" val="2039243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Resource rent: Price fluctuations</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While operating costs typically change slowly, resource price often volatile</a:t>
            </a:r>
          </a:p>
          <a:p>
            <a:r>
              <a:rPr lang="en-US" dirty="0" smtClean="0"/>
              <a:t>As RR derived residually, may lead to volatile time series</a:t>
            </a:r>
          </a:p>
          <a:p>
            <a:r>
              <a:rPr lang="en-US" dirty="0" smtClean="0"/>
              <a:t>Aggregate rent payable in any given period affected by extraction rate, which may be affected by price (and demand) changes, as well as one-off events (extreme weather, mine collapse)</a:t>
            </a:r>
          </a:p>
        </p:txBody>
      </p:sp>
    </p:spTree>
    <p:extLst>
      <p:ext uri="{BB962C8B-B14F-4D97-AF65-F5344CB8AC3E}">
        <p14:creationId xmlns:p14="http://schemas.microsoft.com/office/powerpoint/2010/main" val="3067977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Resource rent: Price fluctuations</a:t>
            </a:r>
            <a:br>
              <a:rPr lang="en-US" dirty="0" smtClean="0"/>
            </a:br>
            <a:endParaRPr lang="en-US" dirty="0"/>
          </a:p>
        </p:txBody>
      </p:sp>
      <p:sp>
        <p:nvSpPr>
          <p:cNvPr id="3" name="Content Placeholder 2"/>
          <p:cNvSpPr>
            <a:spLocks noGrp="1"/>
          </p:cNvSpPr>
          <p:nvPr>
            <p:ph idx="1"/>
          </p:nvPr>
        </p:nvSpPr>
        <p:spPr/>
        <p:txBody>
          <a:bodyPr/>
          <a:lstStyle/>
          <a:p>
            <a:r>
              <a:rPr lang="en-US" dirty="0" smtClean="0"/>
              <a:t>Need to forecast RR (as part of PV calculation)</a:t>
            </a:r>
          </a:p>
          <a:p>
            <a:pPr marL="971550" lvl="1" indent="-514350">
              <a:buFont typeface="+mj-lt"/>
              <a:buAutoNum type="arabicPeriod"/>
            </a:pPr>
            <a:r>
              <a:rPr lang="en-US" dirty="0" smtClean="0"/>
              <a:t>Divide total RR by Quantity extracted of individual resources (where possible)</a:t>
            </a:r>
          </a:p>
          <a:p>
            <a:pPr marL="971550" lvl="1" indent="-514350">
              <a:buFont typeface="+mj-lt"/>
              <a:buAutoNum type="arabicPeriod"/>
            </a:pPr>
            <a:r>
              <a:rPr lang="en-US" dirty="0" smtClean="0"/>
              <a:t> In absence of other information on future resource prices, </a:t>
            </a:r>
            <a:r>
              <a:rPr lang="en-US" dirty="0"/>
              <a:t>u</a:t>
            </a:r>
            <a:r>
              <a:rPr lang="en-US" dirty="0" smtClean="0"/>
              <a:t>se proxy for RR (moving averages; regressions). Over what length of time should averages/regressions be run? Must make clear assumptions used in estimation</a:t>
            </a:r>
          </a:p>
          <a:p>
            <a:endParaRPr lang="en-US" dirty="0"/>
          </a:p>
        </p:txBody>
      </p:sp>
    </p:spTree>
    <p:extLst>
      <p:ext uri="{BB962C8B-B14F-4D97-AF65-F5344CB8AC3E}">
        <p14:creationId xmlns:p14="http://schemas.microsoft.com/office/powerpoint/2010/main" val="4012426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Calculation of “normal” rate of return to capital, entrepreneurship</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Endogenous approach = NOS/stock of produced assets: implies no return to nonproduced assets</a:t>
            </a:r>
          </a:p>
          <a:p>
            <a:r>
              <a:rPr lang="en-US" dirty="0" smtClean="0"/>
              <a:t>Exogenous: assumes rate of return on produced assets = external rate or return, as specific to industry as possible, reflecting risks associated with that activity (long-term bond rate); </a:t>
            </a:r>
          </a:p>
          <a:p>
            <a:r>
              <a:rPr lang="en-US" dirty="0" smtClean="0"/>
              <a:t>if no observable rates for industry, use general government long-term bond rate</a:t>
            </a:r>
          </a:p>
          <a:p>
            <a:r>
              <a:rPr lang="en-US" dirty="0" smtClean="0"/>
              <a:t>“Real” rate (i.e., after adjustment for expected inflation) should be used</a:t>
            </a:r>
            <a:endParaRPr lang="en-US" dirty="0" smtClean="0"/>
          </a:p>
          <a:p>
            <a:endParaRPr lang="en-US" dirty="0"/>
          </a:p>
        </p:txBody>
      </p:sp>
    </p:spTree>
    <p:extLst>
      <p:ext uri="{BB962C8B-B14F-4D97-AF65-F5344CB8AC3E}">
        <p14:creationId xmlns:p14="http://schemas.microsoft.com/office/powerpoint/2010/main" val="2145893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Calculation of “normal” rate of return to capital, entrepreneurship</a:t>
            </a:r>
            <a:endParaRPr lang="en-US" dirty="0"/>
          </a:p>
        </p:txBody>
      </p:sp>
      <p:sp>
        <p:nvSpPr>
          <p:cNvPr id="3" name="Content Placeholder 2"/>
          <p:cNvSpPr>
            <a:spLocks noGrp="1"/>
          </p:cNvSpPr>
          <p:nvPr>
            <p:ph idx="1"/>
          </p:nvPr>
        </p:nvSpPr>
        <p:spPr/>
        <p:txBody>
          <a:bodyPr>
            <a:normAutofit fontScale="62500" lnSpcReduction="20000"/>
          </a:bodyPr>
          <a:lstStyle/>
          <a:p>
            <a:r>
              <a:rPr lang="en-US" sz="4800" dirty="0" smtClean="0"/>
              <a:t>Indirectly, deriving “normal” rate of  return to produced assets and entrepreneurship (such as long-term average net operating surplus for non-resource industries, or, more narrowly, for non-resource, capital intensive industries, such as manufacturing, or general return to capital where such detailed information may be lacking, such as return on long-term bonds or equity) and deducting from NOS specific subsidies plus specific taxes, leaving residual resource rent</a:t>
            </a:r>
          </a:p>
          <a:p>
            <a:r>
              <a:rPr lang="en-US" sz="4800" dirty="0" smtClean="0"/>
              <a:t>Where resource rent is negative, treated as zero</a:t>
            </a:r>
          </a:p>
          <a:p>
            <a:endParaRPr lang="en-US" sz="4400" dirty="0" smtClean="0"/>
          </a:p>
          <a:p>
            <a:endParaRPr lang="en-US" dirty="0"/>
          </a:p>
        </p:txBody>
      </p:sp>
    </p:spTree>
    <p:extLst>
      <p:ext uri="{BB962C8B-B14F-4D97-AF65-F5344CB8AC3E}">
        <p14:creationId xmlns:p14="http://schemas.microsoft.com/office/powerpoint/2010/main" val="1689453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Calculation of “normal” rate of return to capital, entrepreneurship</a:t>
            </a:r>
            <a:endParaRPr lang="en-US" dirty="0"/>
          </a:p>
        </p:txBody>
      </p:sp>
      <p:sp>
        <p:nvSpPr>
          <p:cNvPr id="3" name="Content Placeholder 2"/>
          <p:cNvSpPr>
            <a:spLocks noGrp="1"/>
          </p:cNvSpPr>
          <p:nvPr>
            <p:ph idx="1"/>
          </p:nvPr>
        </p:nvSpPr>
        <p:spPr/>
        <p:txBody>
          <a:bodyPr>
            <a:normAutofit lnSpcReduction="10000"/>
          </a:bodyPr>
          <a:lstStyle/>
          <a:p>
            <a:r>
              <a:rPr lang="en-US" dirty="0" smtClean="0"/>
              <a:t>Long time frame (20 years? Longer?)</a:t>
            </a:r>
          </a:p>
          <a:p>
            <a:r>
              <a:rPr lang="en-US" dirty="0" smtClean="0"/>
              <a:t>GOS for economy as whole economy (excluding resource industries) or capital intensive industries </a:t>
            </a:r>
            <a:r>
              <a:rPr lang="en-US" dirty="0" smtClean="0"/>
              <a:t>(excluding resource industries) </a:t>
            </a:r>
            <a:endParaRPr lang="en-US" dirty="0" smtClean="0"/>
          </a:p>
          <a:p>
            <a:r>
              <a:rPr lang="en-US" dirty="0" smtClean="0"/>
              <a:t>Perpetual inventory model of fixed capital stock for economy or for capital intensive industries, excluding resource extractive industries</a:t>
            </a:r>
          </a:p>
          <a:p>
            <a:pPr marL="0" indent="0">
              <a:buNone/>
            </a:pPr>
            <a:endParaRPr lang="en-US" dirty="0"/>
          </a:p>
        </p:txBody>
      </p:sp>
    </p:spTree>
    <p:extLst>
      <p:ext uri="{BB962C8B-B14F-4D97-AF65-F5344CB8AC3E}">
        <p14:creationId xmlns:p14="http://schemas.microsoft.com/office/powerpoint/2010/main" val="375900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
            </a:r>
            <a:r>
              <a:rPr lang="en-US" dirty="0" smtClean="0"/>
              <a:t>iscount rate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To calculate PV, several variables need to be obtained</a:t>
            </a:r>
          </a:p>
          <a:p>
            <a:r>
              <a:rPr lang="en-US" dirty="0" smtClean="0"/>
              <a:t>Present value represent </a:t>
            </a:r>
            <a:r>
              <a:rPr lang="en-US" b="1" dirty="0" smtClean="0"/>
              <a:t>discounted value </a:t>
            </a:r>
            <a:r>
              <a:rPr lang="en-US" dirty="0" smtClean="0"/>
              <a:t>of future resource rents</a:t>
            </a:r>
          </a:p>
          <a:p>
            <a:r>
              <a:rPr lang="en-US" dirty="0" smtClean="0"/>
              <a:t>Time value of money: money today worth more than money tomorrow</a:t>
            </a:r>
          </a:p>
          <a:p>
            <a:pPr lvl="1"/>
            <a:r>
              <a:rPr lang="en-US" dirty="0" smtClean="0"/>
              <a:t>Need to provide return on future money to compensate for not spending it today</a:t>
            </a:r>
          </a:p>
          <a:p>
            <a:r>
              <a:rPr lang="en-US" dirty="0" smtClean="0"/>
              <a:t>Discount rate represents that return</a:t>
            </a:r>
          </a:p>
          <a:p>
            <a:r>
              <a:rPr lang="en-US" dirty="0" smtClean="0"/>
              <a:t>Discount rate used in asset accounting represents rate of return to nonproduced assets</a:t>
            </a:r>
            <a:endParaRPr lang="en-US" dirty="0" smtClean="0"/>
          </a:p>
          <a:p>
            <a:r>
              <a:rPr lang="en-US" dirty="0" smtClean="0"/>
              <a:t>Which discount rate to choose?</a:t>
            </a:r>
            <a:endParaRPr lang="en-US" dirty="0"/>
          </a:p>
        </p:txBody>
      </p:sp>
    </p:spTree>
    <p:extLst>
      <p:ext uri="{BB962C8B-B14F-4D97-AF65-F5344CB8AC3E}">
        <p14:creationId xmlns:p14="http://schemas.microsoft.com/office/powerpoint/2010/main" val="961187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a:t>
            </a:r>
            <a:r>
              <a:rPr lang="en-US" dirty="0" smtClean="0"/>
              <a:t>ndividual or social discount rate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Individual discount rate is rate payable by consumers or investors under own individual circumstances</a:t>
            </a:r>
          </a:p>
          <a:p>
            <a:r>
              <a:rPr lang="en-US" dirty="0" smtClean="0"/>
              <a:t>Social discount rate is rate applicable for whole economy, taking intergenerational </a:t>
            </a:r>
            <a:r>
              <a:rPr lang="en-US" dirty="0" smtClean="0"/>
              <a:t>equity </a:t>
            </a:r>
            <a:r>
              <a:rPr lang="en-US" dirty="0" smtClean="0"/>
              <a:t>considerations into account</a:t>
            </a:r>
          </a:p>
          <a:p>
            <a:r>
              <a:rPr lang="en-US" dirty="0" smtClean="0"/>
              <a:t>Social rate usually lower than individual, will give larger present value, representing a higher value for future generations</a:t>
            </a:r>
          </a:p>
          <a:p>
            <a:r>
              <a:rPr lang="en-US" dirty="0" smtClean="0"/>
              <a:t>SEEA’s choice: use specific industry’s cost of funds, if possible; otherwise, use general government bond rate</a:t>
            </a:r>
          </a:p>
          <a:p>
            <a:r>
              <a:rPr lang="en-US" dirty="0" smtClean="0"/>
              <a:t>Preferable to disaggregate data (industry, commodity, method of exploitation) as much as possible</a:t>
            </a:r>
            <a:endParaRPr lang="en-US" dirty="0"/>
          </a:p>
        </p:txBody>
      </p:sp>
    </p:spTree>
    <p:extLst>
      <p:ext uri="{BB962C8B-B14F-4D97-AF65-F5344CB8AC3E}">
        <p14:creationId xmlns:p14="http://schemas.microsoft.com/office/powerpoint/2010/main" val="2086784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Resource rent: exploration and evaluation</a:t>
            </a:r>
            <a:endParaRPr lang="en-US" dirty="0"/>
          </a:p>
        </p:txBody>
      </p:sp>
      <p:sp>
        <p:nvSpPr>
          <p:cNvPr id="3" name="Content Placeholder 2"/>
          <p:cNvSpPr>
            <a:spLocks noGrp="1"/>
          </p:cNvSpPr>
          <p:nvPr>
            <p:ph idx="1"/>
          </p:nvPr>
        </p:nvSpPr>
        <p:spPr/>
        <p:txBody>
          <a:bodyPr>
            <a:noAutofit/>
          </a:bodyPr>
          <a:lstStyle/>
          <a:p>
            <a:r>
              <a:rPr lang="en-US" sz="2300" dirty="0" smtClean="0"/>
              <a:t>Exploration necessary for </a:t>
            </a:r>
            <a:r>
              <a:rPr lang="en-US" sz="2300" dirty="0" smtClean="0"/>
              <a:t>discoveries of </a:t>
            </a:r>
            <a:r>
              <a:rPr lang="en-US" sz="2300" dirty="0" smtClean="0"/>
              <a:t>commercially exploitable resources</a:t>
            </a:r>
          </a:p>
          <a:p>
            <a:r>
              <a:rPr lang="en-US" sz="2300" dirty="0" smtClean="0"/>
              <a:t>Either own account or contracted out</a:t>
            </a:r>
          </a:p>
          <a:p>
            <a:r>
              <a:rPr lang="en-US" sz="2300" dirty="0" smtClean="0"/>
              <a:t>All costs incurred in exploration treated as GFCF of </a:t>
            </a:r>
            <a:r>
              <a:rPr lang="en-US" sz="2300" i="1" dirty="0" smtClean="0"/>
              <a:t>intellectual property</a:t>
            </a:r>
            <a:r>
              <a:rPr lang="en-US" sz="2300" dirty="0" smtClean="0"/>
              <a:t> (not natural resource): capitalization of knowledge</a:t>
            </a:r>
          </a:p>
          <a:p>
            <a:r>
              <a:rPr lang="en-US" sz="2300" dirty="0" smtClean="0"/>
              <a:t>COFC necessary in calculation of RR</a:t>
            </a:r>
          </a:p>
          <a:p>
            <a:r>
              <a:rPr lang="en-US" sz="2300" dirty="0" smtClean="0"/>
              <a:t>Costs of decommissioning mines and rigs should be deducted from RR, where possible</a:t>
            </a:r>
            <a:endParaRPr lang="en-US" sz="2300" dirty="0" smtClean="0"/>
          </a:p>
          <a:p>
            <a:r>
              <a:rPr lang="en-US" sz="2300" dirty="0" smtClean="0"/>
              <a:t>For service lives, use may be made of those used by extraction companies in own accounts</a:t>
            </a:r>
          </a:p>
          <a:p>
            <a:r>
              <a:rPr lang="en-US" sz="2300" dirty="0" smtClean="0"/>
              <a:t>For calculation of RR, necessary to deduct user costs of produced assets (including COFC) and return to those produced assets used in the extraction processes</a:t>
            </a:r>
            <a:endParaRPr lang="en-US" sz="2300" dirty="0"/>
          </a:p>
        </p:txBody>
      </p:sp>
    </p:spTree>
    <p:extLst>
      <p:ext uri="{BB962C8B-B14F-4D97-AF65-F5344CB8AC3E}">
        <p14:creationId xmlns:p14="http://schemas.microsoft.com/office/powerpoint/2010/main" val="4054471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Resource rent: extraction rate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order to derive PV of resource, need to determine extraction rate over resource’s life</a:t>
            </a:r>
          </a:p>
          <a:p>
            <a:r>
              <a:rPr lang="en-US" dirty="0" smtClean="0"/>
              <a:t>Where resource is renewable and exploitation sustainable, resource has infinite life</a:t>
            </a:r>
            <a:endParaRPr lang="en-US" dirty="0" smtClean="0"/>
          </a:p>
          <a:p>
            <a:r>
              <a:rPr lang="en-US" dirty="0" smtClean="0"/>
              <a:t>Usually assumed extraction rate will be constant, but may not necessarily be: if information available to indicate non-K rate, should be used</a:t>
            </a:r>
          </a:p>
          <a:p>
            <a:r>
              <a:rPr lang="en-US" dirty="0" smtClean="0"/>
              <a:t>Using constant rate implies efficiency constant and stock of produced assets remains constant proportion of stock of resource</a:t>
            </a:r>
            <a:endParaRPr lang="en-US" dirty="0"/>
          </a:p>
        </p:txBody>
      </p:sp>
    </p:spTree>
    <p:extLst>
      <p:ext uri="{BB962C8B-B14F-4D97-AF65-F5344CB8AC3E}">
        <p14:creationId xmlns:p14="http://schemas.microsoft.com/office/powerpoint/2010/main" val="4229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Link between physical and monetary accounts</a:t>
            </a:r>
            <a:endParaRPr lang="en-US" dirty="0"/>
          </a:p>
        </p:txBody>
      </p:sp>
      <p:sp>
        <p:nvSpPr>
          <p:cNvPr id="3" name="Content Placeholder 2"/>
          <p:cNvSpPr>
            <a:spLocks noGrp="1"/>
          </p:cNvSpPr>
          <p:nvPr>
            <p:ph idx="1"/>
          </p:nvPr>
        </p:nvSpPr>
        <p:spPr/>
        <p:txBody>
          <a:bodyPr>
            <a:normAutofit lnSpcReduction="10000"/>
          </a:bodyPr>
          <a:lstStyle/>
          <a:p>
            <a:r>
              <a:rPr lang="en-US" dirty="0" smtClean="0"/>
              <a:t>Asset boundary for physical and monetary largely same but to be included in monetary account asset has to have economic value</a:t>
            </a:r>
          </a:p>
          <a:p>
            <a:r>
              <a:rPr lang="en-US" dirty="0" smtClean="0"/>
              <a:t>Some physical assets have no economic value (such as unused land in remote locations)</a:t>
            </a:r>
          </a:p>
          <a:p>
            <a:r>
              <a:rPr lang="en-US" dirty="0" smtClean="0"/>
              <a:t>At same time, revaluations only found in monetary account </a:t>
            </a:r>
          </a:p>
          <a:p>
            <a:r>
              <a:rPr lang="en-US" dirty="0" smtClean="0"/>
              <a:t>Measurement of physical dimensions need to precede monetary calculation</a:t>
            </a:r>
            <a:endParaRPr lang="en-US" dirty="0"/>
          </a:p>
        </p:txBody>
      </p:sp>
    </p:spTree>
    <p:extLst>
      <p:ext uri="{BB962C8B-B14F-4D97-AF65-F5344CB8AC3E}">
        <p14:creationId xmlns:p14="http://schemas.microsoft.com/office/powerpoint/2010/main" val="4064965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57841"/>
          </a:xfrm>
        </p:spPr>
        <p:txBody>
          <a:bodyPr>
            <a:normAutofit/>
          </a:bodyPr>
          <a:lstStyle/>
          <a:p>
            <a:r>
              <a:rPr lang="en-US" dirty="0" smtClean="0"/>
              <a:t>Resource rent: resource life</a:t>
            </a:r>
            <a:endParaRPr lang="en-US" dirty="0"/>
          </a:p>
        </p:txBody>
      </p:sp>
      <p:sp>
        <p:nvSpPr>
          <p:cNvPr id="3" name="Content Placeholder 2"/>
          <p:cNvSpPr>
            <a:spLocks noGrp="1"/>
          </p:cNvSpPr>
          <p:nvPr>
            <p:ph idx="1"/>
          </p:nvPr>
        </p:nvSpPr>
        <p:spPr>
          <a:xfrm>
            <a:off x="457200" y="1232479"/>
            <a:ext cx="8229600" cy="4708525"/>
          </a:xfrm>
        </p:spPr>
        <p:txBody>
          <a:bodyPr>
            <a:noAutofit/>
          </a:bodyPr>
          <a:lstStyle/>
          <a:p>
            <a:r>
              <a:rPr lang="en-US" sz="2800" dirty="0" smtClean="0"/>
              <a:t>At any point, resource’s life = stock/average rate of extraction for period (unless reason to believe average not typical of future rate)</a:t>
            </a:r>
          </a:p>
          <a:p>
            <a:r>
              <a:rPr lang="en-US" sz="2800" dirty="0" smtClean="0"/>
              <a:t>Stock may change through depletion, economic considerations, technological change, discoveries, reappraisals, catastrophic losses: all valued at average price in situ (suitably discounted, where appropriate)</a:t>
            </a:r>
          </a:p>
          <a:p>
            <a:r>
              <a:rPr lang="en-US" sz="2800" dirty="0" smtClean="0"/>
              <a:t>Economic stock must be consistent with physical: only Class A resource included (note: assumption of productivity of resource and ability to extract all of stock)</a:t>
            </a:r>
            <a:endParaRPr lang="en-US" sz="2800" dirty="0"/>
          </a:p>
        </p:txBody>
      </p:sp>
    </p:spTree>
    <p:extLst>
      <p:ext uri="{BB962C8B-B14F-4D97-AF65-F5344CB8AC3E}">
        <p14:creationId xmlns:p14="http://schemas.microsoft.com/office/powerpoint/2010/main" val="3926493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D</a:t>
            </a:r>
            <a:r>
              <a:rPr lang="en-US" sz="3200" dirty="0" smtClean="0"/>
              <a:t>epletion (or abstraction) and other changes in opening and closing stock values </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Changes can be attributable to several factors:</a:t>
            </a:r>
          </a:p>
          <a:p>
            <a:pPr lvl="1"/>
            <a:r>
              <a:rPr lang="en-US" dirty="0" smtClean="0"/>
              <a:t>Depletion (or abstraction for renewable resources)</a:t>
            </a:r>
          </a:p>
          <a:p>
            <a:pPr lvl="1"/>
            <a:r>
              <a:rPr lang="en-US" dirty="0" smtClean="0"/>
              <a:t>Additions (discoveries, growth)</a:t>
            </a:r>
          </a:p>
          <a:p>
            <a:pPr lvl="1"/>
            <a:r>
              <a:rPr lang="en-US" dirty="0" smtClean="0"/>
              <a:t>Reclassifications</a:t>
            </a:r>
          </a:p>
          <a:p>
            <a:pPr lvl="1"/>
            <a:r>
              <a:rPr lang="en-US" dirty="0" smtClean="0"/>
              <a:t>Technological developments (making economic previously deemed uneconomic: e.g., fracking)</a:t>
            </a:r>
          </a:p>
          <a:p>
            <a:pPr lvl="1"/>
            <a:r>
              <a:rPr lang="en-US" dirty="0" smtClean="0"/>
              <a:t>Catastrophic losses</a:t>
            </a:r>
          </a:p>
          <a:p>
            <a:pPr lvl="1"/>
            <a:r>
              <a:rPr lang="en-US" dirty="0" smtClean="0"/>
              <a:t>Price changes (which can also make uneconomic what was previously deemed economic)</a:t>
            </a:r>
            <a:endParaRPr lang="en-US" dirty="0"/>
          </a:p>
          <a:p>
            <a:pPr lvl="1"/>
            <a:r>
              <a:rPr lang="en-US" dirty="0" smtClean="0"/>
              <a:t>Exchange rate changes</a:t>
            </a:r>
            <a:endParaRPr lang="en-US" dirty="0"/>
          </a:p>
        </p:txBody>
      </p:sp>
    </p:spTree>
    <p:extLst>
      <p:ext uri="{BB962C8B-B14F-4D97-AF65-F5344CB8AC3E}">
        <p14:creationId xmlns:p14="http://schemas.microsoft.com/office/powerpoint/2010/main" val="2281439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Depletion/abstraction</a:t>
            </a:r>
            <a:endParaRPr lang="en-US" dirty="0"/>
          </a:p>
        </p:txBody>
      </p:sp>
      <p:sp>
        <p:nvSpPr>
          <p:cNvPr id="3" name="Content Placeholder 2"/>
          <p:cNvSpPr>
            <a:spLocks noGrp="1"/>
          </p:cNvSpPr>
          <p:nvPr>
            <p:ph idx="1"/>
          </p:nvPr>
        </p:nvSpPr>
        <p:spPr/>
        <p:txBody>
          <a:bodyPr>
            <a:normAutofit lnSpcReduction="10000"/>
          </a:bodyPr>
          <a:lstStyle/>
          <a:p>
            <a:r>
              <a:rPr lang="en-US" dirty="0" smtClean="0"/>
              <a:t>Depletion </a:t>
            </a:r>
          </a:p>
          <a:p>
            <a:pPr lvl="1"/>
            <a:r>
              <a:rPr lang="en-US" dirty="0" smtClean="0"/>
              <a:t>for non-renewable resource: reduction in value of stock attributable to extraction (as no regeneration, extraction=depletion)</a:t>
            </a:r>
          </a:p>
          <a:p>
            <a:pPr lvl="1"/>
            <a:r>
              <a:rPr lang="en-US" dirty="0" smtClean="0"/>
              <a:t>For renewable resource: accretion (e.g., growth of trees, increase in fish stocks) mitigates abstraction. If growth = or &gt; than abstraction, no loss of resource</a:t>
            </a:r>
          </a:p>
          <a:p>
            <a:r>
              <a:rPr lang="en-US" dirty="0" smtClean="0"/>
              <a:t>Valued at quantity extracted * Average in situ price for period of extraction </a:t>
            </a:r>
          </a:p>
        </p:txBody>
      </p:sp>
    </p:spTree>
    <p:extLst>
      <p:ext uri="{BB962C8B-B14F-4D97-AF65-F5344CB8AC3E}">
        <p14:creationId xmlns:p14="http://schemas.microsoft.com/office/powerpoint/2010/main" val="9100570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Accounting for depletion-adjusted saving</a:t>
            </a:r>
            <a:endParaRPr lang="en-US" dirty="0"/>
          </a:p>
        </p:txBody>
      </p:sp>
      <p:sp>
        <p:nvSpPr>
          <p:cNvPr id="3" name="Content Placeholder 2"/>
          <p:cNvSpPr>
            <a:spLocks noGrp="1"/>
          </p:cNvSpPr>
          <p:nvPr>
            <p:ph idx="1"/>
          </p:nvPr>
        </p:nvSpPr>
        <p:spPr/>
        <p:txBody>
          <a:bodyPr>
            <a:normAutofit/>
          </a:bodyPr>
          <a:lstStyle/>
          <a:p>
            <a:r>
              <a:rPr lang="en-US" dirty="0" smtClean="0"/>
              <a:t>As noted, rent payments usually undervalue resource’s true worth: so operator often appropriates some of resource’s value</a:t>
            </a:r>
          </a:p>
          <a:p>
            <a:r>
              <a:rPr lang="en-US" dirty="0" smtClean="0"/>
              <a:t>Two components of resource rent: depletion and net return to environmental asset</a:t>
            </a:r>
          </a:p>
          <a:p>
            <a:r>
              <a:rPr lang="en-US" dirty="0" smtClean="0"/>
              <a:t>In SEEA, need to record separately</a:t>
            </a:r>
          </a:p>
        </p:txBody>
      </p:sp>
    </p:spTree>
    <p:extLst>
      <p:ext uri="{BB962C8B-B14F-4D97-AF65-F5344CB8AC3E}">
        <p14:creationId xmlns:p14="http://schemas.microsoft.com/office/powerpoint/2010/main" val="28744693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Accounting for depletion-adjusted saving</a:t>
            </a:r>
            <a:endParaRPr lang="en-US" dirty="0"/>
          </a:p>
        </p:txBody>
      </p:sp>
      <p:sp>
        <p:nvSpPr>
          <p:cNvPr id="3" name="Content Placeholder 2"/>
          <p:cNvSpPr>
            <a:spLocks noGrp="1"/>
          </p:cNvSpPr>
          <p:nvPr>
            <p:ph idx="1"/>
          </p:nvPr>
        </p:nvSpPr>
        <p:spPr/>
        <p:txBody>
          <a:bodyPr/>
          <a:lstStyle/>
          <a:p>
            <a:pPr lvl="1">
              <a:buFont typeface="Arial"/>
              <a:buChar char="•"/>
            </a:pPr>
            <a:r>
              <a:rPr lang="en-US" dirty="0" smtClean="0"/>
              <a:t>Record total depletion in Production and Generation of Income Accounts of extractor as deduction from value added and operating surplus</a:t>
            </a:r>
          </a:p>
          <a:p>
            <a:pPr lvl="2"/>
            <a:r>
              <a:rPr lang="en-US" dirty="0" smtClean="0"/>
              <a:t>By so doing, ensures economy-wide VA and OS fully account for depletion</a:t>
            </a:r>
          </a:p>
          <a:p>
            <a:pPr lvl="2"/>
            <a:r>
              <a:rPr lang="en-US" dirty="0" smtClean="0"/>
              <a:t>Also, as government has no OS in extraction, excluding depletion from Production Account of General Government ensures GG output not increased by including depletion</a:t>
            </a:r>
            <a:endParaRPr lang="en-US" dirty="0" smtClean="0"/>
          </a:p>
          <a:p>
            <a:pPr marL="914400" lvl="2" indent="0">
              <a:buNone/>
            </a:pPr>
            <a:endParaRPr lang="en-US" dirty="0" smtClean="0"/>
          </a:p>
          <a:p>
            <a:endParaRPr lang="en-US" dirty="0"/>
          </a:p>
        </p:txBody>
      </p:sp>
    </p:spTree>
    <p:extLst>
      <p:ext uri="{BB962C8B-B14F-4D97-AF65-F5344CB8AC3E}">
        <p14:creationId xmlns:p14="http://schemas.microsoft.com/office/powerpoint/2010/main" val="872000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Accounting for depletion-adjusted saving</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Record “Depletion borne by Government” in Allocation of Primary Income Account to reflect</a:t>
            </a:r>
          </a:p>
          <a:p>
            <a:pPr marL="971550" lvl="1" indent="-514350">
              <a:buFont typeface="+mj-lt"/>
              <a:buAutoNum type="arabicPeriod"/>
            </a:pPr>
            <a:r>
              <a:rPr lang="en-US" dirty="0" smtClean="0"/>
              <a:t>Rent earned by government includes government’s share of depletion – it must be deducted to measure “depletion-adjusted savings of government”</a:t>
            </a:r>
          </a:p>
          <a:p>
            <a:pPr marL="971550" lvl="1" indent="-514350">
              <a:buFont typeface="+mj-lt"/>
              <a:buAutoNum type="arabicPeriod"/>
            </a:pPr>
            <a:r>
              <a:rPr lang="en-US" dirty="0" smtClean="0"/>
              <a:t>“depletion-adjusted savings of operator” would be understated if all depletion charges were charged to it</a:t>
            </a:r>
          </a:p>
          <a:p>
            <a:pPr lvl="1">
              <a:buFont typeface="Arial"/>
              <a:buChar char="•"/>
            </a:pPr>
            <a:r>
              <a:rPr lang="en-US" dirty="0" smtClean="0"/>
              <a:t>In other words, rent received by government must be recorded net of depletion to reflect the loss of future earning capacity</a:t>
            </a:r>
          </a:p>
          <a:p>
            <a:pPr lvl="1">
              <a:buFont typeface="Arial"/>
              <a:buChar char="•"/>
            </a:pPr>
            <a:r>
              <a:rPr lang="en-US" dirty="0" smtClean="0"/>
              <a:t>For many, </a:t>
            </a:r>
            <a:r>
              <a:rPr lang="en-US" dirty="0" smtClean="0"/>
              <a:t>“depletion-adjusted savings” focus of asset accounting</a:t>
            </a:r>
            <a:endParaRPr lang="en-US" dirty="0" smtClean="0"/>
          </a:p>
          <a:p>
            <a:pPr lvl="1"/>
            <a:endParaRPr lang="en-US" dirty="0"/>
          </a:p>
        </p:txBody>
      </p:sp>
    </p:spTree>
    <p:extLst>
      <p:ext uri="{BB962C8B-B14F-4D97-AF65-F5344CB8AC3E}">
        <p14:creationId xmlns:p14="http://schemas.microsoft.com/office/powerpoint/2010/main" val="2256648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Link between physical and monetary accounts</a:t>
            </a:r>
            <a:endParaRPr lang="en-US" dirty="0"/>
          </a:p>
        </p:txBody>
      </p:sp>
      <p:sp>
        <p:nvSpPr>
          <p:cNvPr id="3" name="Content Placeholder 2"/>
          <p:cNvSpPr>
            <a:spLocks noGrp="1"/>
          </p:cNvSpPr>
          <p:nvPr>
            <p:ph idx="1"/>
          </p:nvPr>
        </p:nvSpPr>
        <p:spPr/>
        <p:txBody>
          <a:bodyPr>
            <a:normAutofit lnSpcReduction="10000"/>
          </a:bodyPr>
          <a:lstStyle/>
          <a:p>
            <a:r>
              <a:rPr lang="en-US" dirty="0" smtClean="0"/>
              <a:t>Physical volumes not merely based on “what is there” (Class A only but Classes B and C may also have extractable, economic resources but not included in asset accounting in either physical or economic measures)</a:t>
            </a:r>
          </a:p>
          <a:p>
            <a:r>
              <a:rPr lang="en-US" dirty="0" smtClean="0"/>
              <a:t>Economic, geology, and technology all have impact on extent of physical resource</a:t>
            </a:r>
          </a:p>
          <a:p>
            <a:r>
              <a:rPr lang="en-US" dirty="0" smtClean="0"/>
              <a:t>Resource is often in mind of engineer/geologist before “found”</a:t>
            </a:r>
          </a:p>
        </p:txBody>
      </p:sp>
    </p:spTree>
    <p:extLst>
      <p:ext uri="{BB962C8B-B14F-4D97-AF65-F5344CB8AC3E}">
        <p14:creationId xmlns:p14="http://schemas.microsoft.com/office/powerpoint/2010/main" val="3347062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Link between physical and monetary accounts</a:t>
            </a:r>
            <a:endParaRPr lang="en-US" dirty="0"/>
          </a:p>
        </p:txBody>
      </p:sp>
      <p:sp>
        <p:nvSpPr>
          <p:cNvPr id="3" name="Content Placeholder 2"/>
          <p:cNvSpPr>
            <a:spLocks noGrp="1"/>
          </p:cNvSpPr>
          <p:nvPr>
            <p:ph idx="1"/>
          </p:nvPr>
        </p:nvSpPr>
        <p:spPr/>
        <p:txBody>
          <a:bodyPr/>
          <a:lstStyle/>
          <a:p>
            <a:r>
              <a:rPr lang="en-US" dirty="0" smtClean="0"/>
              <a:t>In determining whether resource is worth extracting ability to extract and cost of extraction, price of the extracted resource, ability to transport it, cost of capital, returns to capital, resource rents payable to owner of resource, among matters that need to be taken into account</a:t>
            </a:r>
          </a:p>
          <a:p>
            <a:endParaRPr lang="en-US" dirty="0"/>
          </a:p>
        </p:txBody>
      </p:sp>
    </p:spTree>
    <p:extLst>
      <p:ext uri="{BB962C8B-B14F-4D97-AF65-F5344CB8AC3E}">
        <p14:creationId xmlns:p14="http://schemas.microsoft.com/office/powerpoint/2010/main" val="1665548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Valuation principles</a:t>
            </a:r>
            <a:endParaRPr lang="en-US" dirty="0"/>
          </a:p>
        </p:txBody>
      </p:sp>
      <p:sp>
        <p:nvSpPr>
          <p:cNvPr id="3" name="Content Placeholder 2"/>
          <p:cNvSpPr>
            <a:spLocks noGrp="1"/>
          </p:cNvSpPr>
          <p:nvPr>
            <p:ph idx="1"/>
          </p:nvPr>
        </p:nvSpPr>
        <p:spPr/>
        <p:txBody>
          <a:bodyPr>
            <a:normAutofit lnSpcReduction="10000"/>
          </a:bodyPr>
          <a:lstStyle/>
          <a:p>
            <a:r>
              <a:rPr lang="en-US" dirty="0" smtClean="0"/>
              <a:t>In economic theory and in practice (in SNA and elsewhere), principle of measurement is generally taken to be market price (represents a revealed preference and shows how economic decisions (to invest, to consume) are made and can be compared)</a:t>
            </a:r>
          </a:p>
          <a:p>
            <a:r>
              <a:rPr lang="en-US" dirty="0" smtClean="0"/>
              <a:t>For natural resources, usually not possible to identify them in situ</a:t>
            </a:r>
          </a:p>
          <a:p>
            <a:r>
              <a:rPr lang="en-US" dirty="0" smtClean="0"/>
              <a:t>Need for proxies to market valuation</a:t>
            </a:r>
            <a:endParaRPr lang="en-US" dirty="0"/>
          </a:p>
        </p:txBody>
      </p:sp>
    </p:spTree>
    <p:extLst>
      <p:ext uri="{BB962C8B-B14F-4D97-AF65-F5344CB8AC3E}">
        <p14:creationId xmlns:p14="http://schemas.microsoft.com/office/powerpoint/2010/main" val="3845611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Alternative valuation approaches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Residual value method</a:t>
            </a:r>
          </a:p>
          <a:p>
            <a:pPr lvl="1"/>
            <a:r>
              <a:rPr lang="en-US" dirty="0" smtClean="0"/>
              <a:t>Discounted future stream of income after deducting all user costs of produced assets (COFC and normal returns to produced assets) and after adjustment for specific subsidies and taxes</a:t>
            </a:r>
          </a:p>
          <a:p>
            <a:r>
              <a:rPr lang="en-US" dirty="0" smtClean="0"/>
              <a:t>Appropriate method</a:t>
            </a:r>
          </a:p>
          <a:p>
            <a:pPr lvl="1"/>
            <a:r>
              <a:rPr lang="en-US" dirty="0" smtClean="0"/>
              <a:t>Tend to underestimate substantially value of resource, especially if owned by government</a:t>
            </a:r>
          </a:p>
          <a:p>
            <a:r>
              <a:rPr lang="en-US" dirty="0" smtClean="0"/>
              <a:t>Access price method</a:t>
            </a:r>
          </a:p>
          <a:p>
            <a:r>
              <a:rPr lang="en-US" dirty="0" smtClean="0"/>
              <a:t>In principle, where freely traded, would produce similar value as PV but in practice often not freely traded, given away, or no active market</a:t>
            </a:r>
            <a:endParaRPr lang="en-US" dirty="0"/>
          </a:p>
        </p:txBody>
      </p:sp>
    </p:spTree>
    <p:extLst>
      <p:ext uri="{BB962C8B-B14F-4D97-AF65-F5344CB8AC3E}">
        <p14:creationId xmlns:p14="http://schemas.microsoft.com/office/powerpoint/2010/main" val="591221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valuation approaches</a:t>
            </a:r>
            <a:endParaRPr lang="en-US" dirty="0"/>
          </a:p>
        </p:txBody>
      </p:sp>
      <p:sp>
        <p:nvSpPr>
          <p:cNvPr id="3" name="Content Placeholder 2"/>
          <p:cNvSpPr>
            <a:spLocks noGrp="1"/>
          </p:cNvSpPr>
          <p:nvPr>
            <p:ph idx="1"/>
          </p:nvPr>
        </p:nvSpPr>
        <p:spPr/>
        <p:txBody>
          <a:bodyPr/>
          <a:lstStyle/>
          <a:p>
            <a:r>
              <a:rPr lang="en-US" dirty="0" smtClean="0"/>
              <a:t>Net price approach (more or less equivalent to Hotelling) which just takes the current natural resource rent and multiples it by the current volume</a:t>
            </a:r>
          </a:p>
          <a:p>
            <a:r>
              <a:rPr lang="en-US" dirty="0" smtClean="0"/>
              <a:t>SEEA approach: Present value</a:t>
            </a:r>
            <a:endParaRPr lang="en-US" dirty="0"/>
          </a:p>
        </p:txBody>
      </p:sp>
    </p:spTree>
    <p:extLst>
      <p:ext uri="{BB962C8B-B14F-4D97-AF65-F5344CB8AC3E}">
        <p14:creationId xmlns:p14="http://schemas.microsoft.com/office/powerpoint/2010/main" val="3529113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 value</a:t>
            </a:r>
            <a:endParaRPr lang="en-US" dirty="0"/>
          </a:p>
        </p:txBody>
      </p:sp>
      <p:graphicFrame>
        <p:nvGraphicFramePr>
          <p:cNvPr id="4" name="Object 6"/>
          <p:cNvGraphicFramePr>
            <a:graphicFrameLocks noGrp="1" noChangeAspect="1"/>
          </p:cNvGraphicFramePr>
          <p:nvPr>
            <p:ph idx="1"/>
            <p:extLst>
              <p:ext uri="{D42A27DB-BD31-4B8C-83A1-F6EECF244321}">
                <p14:modId xmlns:p14="http://schemas.microsoft.com/office/powerpoint/2010/main" val="3248077355"/>
              </p:ext>
            </p:extLst>
          </p:nvPr>
        </p:nvGraphicFramePr>
        <p:xfrm>
          <a:off x="2129009" y="1417638"/>
          <a:ext cx="3378029" cy="2765322"/>
        </p:xfrm>
        <a:graphic>
          <a:graphicData uri="http://schemas.openxmlformats.org/presentationml/2006/ole">
            <mc:AlternateContent xmlns:mc="http://schemas.openxmlformats.org/markup-compatibility/2006">
              <mc:Choice xmlns:v="urn:schemas-microsoft-com:vml" Requires="v">
                <p:oleObj spid="_x0000_s1044" name="Equation" r:id="rId3" imgW="1003300" imgH="939800" progId="Equation.3">
                  <p:embed/>
                </p:oleObj>
              </mc:Choice>
              <mc:Fallback>
                <p:oleObj name="Equation" r:id="rId3" imgW="1003300" imgH="939800" progId="Equation.3">
                  <p:embed/>
                  <p:pic>
                    <p:nvPicPr>
                      <p:cNvPr id="0" name=""/>
                      <p:cNvPicPr>
                        <a:picLocks noChangeAspect="1" noChangeArrowheads="1"/>
                      </p:cNvPicPr>
                      <p:nvPr/>
                    </p:nvPicPr>
                    <p:blipFill>
                      <a:blip r:embed="rId4"/>
                      <a:srcRect/>
                      <a:stretch>
                        <a:fillRect/>
                      </a:stretch>
                    </p:blipFill>
                    <p:spPr bwMode="auto">
                      <a:xfrm>
                        <a:off x="2129009" y="1417638"/>
                        <a:ext cx="3378029" cy="2765322"/>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687591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smtClean="0"/>
              <a:t>esource rent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Resource rent = return to owner of resource for its use</a:t>
            </a:r>
          </a:p>
          <a:p>
            <a:r>
              <a:rPr lang="en-US" dirty="0" smtClean="0"/>
              <a:t>As noted, payment of rent usually low and thereby underestimates resource’s value</a:t>
            </a:r>
          </a:p>
          <a:p>
            <a:r>
              <a:rPr lang="en-US" dirty="0" smtClean="0"/>
              <a:t>Most of resource rent buried in return to operator (as part of Gross operating surplus, along with return to produced capital, entrepreneurship)</a:t>
            </a:r>
          </a:p>
          <a:p>
            <a:r>
              <a:rPr lang="en-US" dirty="0" smtClean="0"/>
              <a:t>Need to separate out resource rent from other returns to capital and entrepreneurship </a:t>
            </a:r>
            <a:endParaRPr lang="en-US" dirty="0"/>
          </a:p>
        </p:txBody>
      </p:sp>
    </p:spTree>
    <p:extLst>
      <p:ext uri="{BB962C8B-B14F-4D97-AF65-F5344CB8AC3E}">
        <p14:creationId xmlns:p14="http://schemas.microsoft.com/office/powerpoint/2010/main" val="1875332750"/>
      </p:ext>
    </p:extLst>
  </p:cSld>
  <p:clrMapOvr>
    <a:masterClrMapping/>
  </p:clrMapOvr>
</p:sld>
</file>

<file path=ppt/theme/theme1.xml><?xml version="1.0" encoding="utf-8"?>
<a:theme xmlns:a="http://schemas.openxmlformats.org/drawingml/2006/main" name="Office Them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5766</TotalTime>
  <Words>1697</Words>
  <Application>Microsoft Macintosh PowerPoint</Application>
  <PresentationFormat>On-screen Show (4:3)</PresentationFormat>
  <Paragraphs>119</Paragraphs>
  <Slides>25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Office Theme</vt:lpstr>
      <vt:lpstr>Microsoft Equation</vt:lpstr>
      <vt:lpstr>Natural Resource Asset Accounts</vt:lpstr>
      <vt:lpstr>Link between physical and monetary accounts</vt:lpstr>
      <vt:lpstr>Link between physical and monetary accounts</vt:lpstr>
      <vt:lpstr>Link between physical and monetary accounts</vt:lpstr>
      <vt:lpstr>Valuation principles</vt:lpstr>
      <vt:lpstr>Alternative valuation approaches</vt:lpstr>
      <vt:lpstr>Alternative valuation approaches</vt:lpstr>
      <vt:lpstr>Present value</vt:lpstr>
      <vt:lpstr>Resource rent</vt:lpstr>
      <vt:lpstr>Resource rent</vt:lpstr>
      <vt:lpstr>Resource rent: Price fluctuations </vt:lpstr>
      <vt:lpstr>Resource rent: Price fluctuations </vt:lpstr>
      <vt:lpstr>Calculation of “normal” rate of return to capital, entrepreneurship</vt:lpstr>
      <vt:lpstr>Calculation of “normal” rate of return to capital, entrepreneurship</vt:lpstr>
      <vt:lpstr>Calculation of “normal” rate of return to capital, entrepreneurship</vt:lpstr>
      <vt:lpstr>Discount rate</vt:lpstr>
      <vt:lpstr>Individual or social discount rate</vt:lpstr>
      <vt:lpstr>Resource rent: exploration and evaluation</vt:lpstr>
      <vt:lpstr>Resource rent: extraction rate</vt:lpstr>
      <vt:lpstr>Resource rent: resource life</vt:lpstr>
      <vt:lpstr>Depletion (or abstraction) and other changes in opening and closing stock values </vt:lpstr>
      <vt:lpstr>Depletion/abstraction</vt:lpstr>
      <vt:lpstr>Accounting for depletion-adjusted saving</vt:lpstr>
      <vt:lpstr>Accounting for depletion-adjusted saving</vt:lpstr>
      <vt:lpstr>Accounting for depletion-adjusted saving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Natural Resource Asset Accounts</dc:title>
  <dc:creator>JOHN JOISCE</dc:creator>
  <cp:lastModifiedBy>JOHN JOISCE</cp:lastModifiedBy>
  <cp:revision>36</cp:revision>
  <dcterms:created xsi:type="dcterms:W3CDTF">2014-06-26T19:20:05Z</dcterms:created>
  <dcterms:modified xsi:type="dcterms:W3CDTF">2014-06-30T19:26:57Z</dcterms:modified>
</cp:coreProperties>
</file>